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5143500" cx="9144000"/>
  <p:notesSz cx="6858000" cy="9144000"/>
  <p:embeddedFontLst>
    <p:embeddedFont>
      <p:font typeface="Montserrat"/>
      <p:regular r:id="rId59"/>
      <p:bold r:id="rId60"/>
      <p:italic r:id="rId61"/>
      <p:boldItalic r:id="rId62"/>
    </p:embeddedFont>
    <p:embeddedFont>
      <p:font typeface="Lato"/>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15.xml"/><Relationship Id="rId64" Type="http://schemas.openxmlformats.org/officeDocument/2006/relationships/font" Target="fonts/Lato-bold.fntdata"/><Relationship Id="rId63" Type="http://schemas.openxmlformats.org/officeDocument/2006/relationships/font" Target="fonts/Lato-regular.fntdata"/><Relationship Id="rId22" Type="http://schemas.openxmlformats.org/officeDocument/2006/relationships/slide" Target="slides/slide17.xml"/><Relationship Id="rId66" Type="http://schemas.openxmlformats.org/officeDocument/2006/relationships/font" Target="fonts/Lato-boldItalic.fntdata"/><Relationship Id="rId21" Type="http://schemas.openxmlformats.org/officeDocument/2006/relationships/slide" Target="slides/slide16.xml"/><Relationship Id="rId65" Type="http://schemas.openxmlformats.org/officeDocument/2006/relationships/font" Target="fonts/Lato-italic.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Montserrat-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Montserrat-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296a677f83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296a677f83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96a677f83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296a677f83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559ca090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559ca090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296a677f83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296a677f83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Limitations with Expo include the initial lack of native Bluetooth support and compatibility issues that arose with open source frameworks like React Native Game Engine and three.js.</a:t>
            </a:r>
            <a:endParaRPr/>
          </a:p>
          <a:p>
            <a:pPr indent="-298450" lvl="0" marL="457200" rtl="0" algn="l">
              <a:spcBef>
                <a:spcPts val="0"/>
              </a:spcBef>
              <a:spcAft>
                <a:spcPts val="0"/>
              </a:spcAft>
              <a:buSzPts val="1100"/>
              <a:buChar char="●"/>
            </a:pPr>
            <a:r>
              <a:rPr lang="en"/>
              <a:t>Main compatibility issues include Twizzle.net’s use of web components for representing its visual elements. Indicate this with the picture, which shows the Twizzle.net player wrapped in a WebView component, which restricts the ability to modify its visuals and scaling.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559ca090e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559ca090e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56a97fe2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56a97fe2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296a677f83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296a677f83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200000"/>
              </a:lnSpc>
              <a:spcBef>
                <a:spcPts val="0"/>
              </a:spcBef>
              <a:spcAft>
                <a:spcPts val="0"/>
              </a:spcAft>
              <a:buClr>
                <a:schemeClr val="dk1"/>
              </a:buClr>
              <a:buSzPts val="1100"/>
              <a:buChar char="●"/>
            </a:pPr>
            <a:r>
              <a:rPr lang="en"/>
              <a:t>An interactive 3D model of the WOWCube, whose faces can be twisted by clicking and dragging with the mouse and whose 24 LCD squares can be tapped by clicking on the desired square.</a:t>
            </a:r>
            <a:endParaRPr/>
          </a:p>
          <a:p>
            <a:pPr indent="-298450" lvl="0" marL="457200" rtl="0" algn="l">
              <a:lnSpc>
                <a:spcPct val="200000"/>
              </a:lnSpc>
              <a:spcBef>
                <a:spcPts val="0"/>
              </a:spcBef>
              <a:spcAft>
                <a:spcPts val="0"/>
              </a:spcAft>
              <a:buClr>
                <a:schemeClr val="dk1"/>
              </a:buClr>
              <a:buSzPts val="1100"/>
              <a:buChar char="●"/>
            </a:pPr>
            <a:r>
              <a:rPr lang="en"/>
              <a:t>A collection of logging tools to facilitate debugging, including an Event Log, a Build Log, and eight module logs, each of which corresponds to one of the WOWCube’s modules. More information on modules can be found in Section 6.2.</a:t>
            </a:r>
            <a:endParaRPr/>
          </a:p>
          <a:p>
            <a:pPr indent="-298450" lvl="0" marL="457200" rtl="0" algn="l">
              <a:lnSpc>
                <a:spcPct val="200000"/>
              </a:lnSpc>
              <a:spcBef>
                <a:spcPts val="0"/>
              </a:spcBef>
              <a:spcAft>
                <a:spcPts val="0"/>
              </a:spcAft>
              <a:buClr>
                <a:schemeClr val="dk1"/>
              </a:buClr>
              <a:buSzPts val="1100"/>
              <a:buChar char="●"/>
            </a:pPr>
            <a:r>
              <a:rPr lang="en"/>
              <a:t>An unwrapped view of the cube faces to assist in visualizing all of the cube at once.</a:t>
            </a:r>
            <a:endParaRPr/>
          </a:p>
          <a:p>
            <a:pPr indent="-298450" lvl="0" marL="457200" rtl="0" algn="l">
              <a:lnSpc>
                <a:spcPct val="200000"/>
              </a:lnSpc>
              <a:spcBef>
                <a:spcPts val="0"/>
              </a:spcBef>
              <a:spcAft>
                <a:spcPts val="0"/>
              </a:spcAft>
              <a:buClr>
                <a:schemeClr val="dk1"/>
              </a:buClr>
              <a:buSzPts val="1100"/>
              <a:buChar char="●"/>
            </a:pPr>
            <a:r>
              <a:rPr lang="en"/>
              <a:t>A collection of configuration settings to facilitate debugging and to modify how the rendering of the 3D cube model and environment is visualized.</a:t>
            </a:r>
            <a:endParaRPr/>
          </a:p>
          <a:p>
            <a:pPr indent="-298450" lvl="0" marL="457200" rtl="0" algn="l">
              <a:lnSpc>
                <a:spcPct val="200000"/>
              </a:lnSpc>
              <a:spcBef>
                <a:spcPts val="0"/>
              </a:spcBef>
              <a:spcAft>
                <a:spcPts val="0"/>
              </a:spcAft>
              <a:buClr>
                <a:schemeClr val="dk1"/>
              </a:buClr>
              <a:buSzPts val="1100"/>
              <a:buChar char="●"/>
            </a:pPr>
            <a:r>
              <a:rPr lang="en"/>
              <a:t>Start, Stop, and Pause commands to test the cube application at runtime. It functions very much like a runtime environment in a game engine, such as Unity [19].</a:t>
            </a:r>
            <a:endParaRPr/>
          </a:p>
          <a:p>
            <a:pPr indent="0" lvl="0" marL="0" rtl="0" algn="l">
              <a:spcBef>
                <a:spcPts val="12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296a677f83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296a677f83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96a677f8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296a677f8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discussing ON_Tick, mention ON_PhysicsTick, which operates on physics updates separately from the main application loop of ON_Tick.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296a677f83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296a677f83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Experimentation of solution checking using these different handler callbacks.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8299a657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58299a657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296a677f83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296a677f83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produce a dictionary of 3,130 words, a Python script was used to create the necessary include file since access to external APIs is limited on the WOWCube.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mention character access, which involved using a null terminating character between each character in case one of those characters needed to be printed.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296a677f83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296a677f83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296a677f83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296a677f83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Encoding of R move and iteratively scrambling using different scrambling algorithms.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of this helps in mixing up the words we selected. Now we have to take those mixed up lists and display them in the right locations. This is where topology detection comes in.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296a677f83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296a677f83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Mapping quarter turn rotations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296a677f83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296a677f83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Assuming that White faces Up and Green faces Forward, then the other face orientations are as follows: Yellow faces Down, Blue faces Back, Red faces Right (of the Green face), and Orange faces Left (of the Green face).</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This helps in specifying the types of lists represent face clusters. I need to map these face lists to these portions of the cube’s topology at runtime.</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296a677f83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296a677f83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order to get an unambiguous representation of what is up and what is down, I can use the WOWCube’s gyroscope and TOPOLOGY_getFace API to specify the upward and downward facing facelets.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note the need for screen/module pairings to uniquely identify each of the 24 facelets.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296a677f83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296a677f83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I have the up and down facelets, I can use TOPOLOGY_getAdjacentFacelet to find facelets adjacent to those I just found so that I can map out the remaining side facelets.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method is done in the ON_Init portion of the app for game modes 1 and 2. 3 uses a different approach.</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296a677f83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296a677f83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debug tools and the WOWCube Emulator, you can determine the initial orientation of each facelet and use that to encode what letters appear on what facelets. This makes game mode 3 unable to update dynamically. However, because the cube relies on the player to scramble it while playing the other puzzles, the need to scramble the puzzle is offloaded onto the player.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296a677f83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296a677f83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main draw letter method used in the ON_Render callback. Given a screen number, the module executing the code checks if its ID matches that in the drawn facelet collection and if the screen ID matches one in the </a:t>
            </a:r>
            <a:r>
              <a:rPr lang="en"/>
              <a:t>collection</a:t>
            </a:r>
            <a:r>
              <a:rPr lang="en"/>
              <a:t> as well. If so, it renders an image corresponding to that letter onto the specified facelet.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Mention the implied partitioning of the drawn facelet collection into those different face lists described in the topology detection section.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Notice the last parameter, which specifies the index pointing to the image location. This is how that selection happens.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296a677f83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296a677f83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File name ordering. The higher the priority, the lower the index.</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59ca090e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559ca090e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296a677f83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296a677f83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ASCII values of characters and the isWhite offset to select the correct image.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296a677f83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296a677f83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Extra conditional used to clean up the look of the images by hiding the symbol behind a rectangle.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296a677f83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296a677f83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 mode 3 letter rendering. Importantly, it applies rotation information so that the app renders a solved cube with all the letters oriented correctly.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296a677f83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296a677f83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Finished game mode 3 puzzle. Notice how the specified rotation angles make the words legible, but allows for entire word collections to be oriented differently than others.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296a677f83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296a677f83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of a form of topology detection to determine how each of the letters are oriented on the cube so that partitions of letters within the direction_facelet_collection can be iterated over to determine if the puzzle is solved.</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296a677f83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296a677f83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Consideration of different possible orientations of letters when checking for solutions.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296a677f83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296a677f83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they are all solved, for each element of the drawn facelet collection, the flag responsible for the isWhite offset is appropriately set.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296a677f83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296a677f83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Rotation angles and position of first letter. Necessary considerations for solution checking for game mode 3.</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57babd82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57babd82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296a677f83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296a677f83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Users surveyed indirectly over Discord without any additional intervention from the researcher to obtain their feedback on the application. Participants were able to play the game using either the WOWCube Emulator or the WOWCube device itself.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296a677f8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296a677f8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that this goal is related to research in using Rubik’s Cubes to teach group theory, but that there remains the opportunity to explore a twisty puzzle’s application in language learning.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296a677f83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296a677f83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Game Mode 1, which tasks players with rearranging the letter symbols on the cube to ensure each square on a face matches each other, was received positively overall. 50% of the participants responded positively to the presentation of the application with players expressing their appreciation of the cryptic appearance of the squares. These players also enjoyed the visual feedback of solving the puzzle, which results in the squares changing from black to white. The remaining players found enjoyment in the intuitive nature of the puzzle, the ability to easily reset and change the puzzle, and the ease of manipulating the puzzle in a virtual environment. Figure 40 illustrates these positive impressions.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296a677f83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296a677f83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Regarding constructive criticism, 50% of the participants indicated the desire to include more colors to assist in distinguishing letter symbols and in providing hints about how to group letters. One participant suggested a means of communicating progression in puzzle solving by perhaps changing the color of the cube or providing additional hints as the player gets closer to completely solving the puzzle. Additionally, one participant suggested that in-game instructions be provided to inform players on how to interact with and solve the puzzle. Figure 41 illustrates these critical perceptions.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296a677f83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296a677f83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t>Game Mode 2, which tasks players with rearranging the letter symbols on the cube to form valid four-letter words regardless of individual letter orientation, was again received positively. 30% of the participants indicated their enjoyment of exploring how each of the letters can form different words, allowing for more ways to solve the puzzle than the standard 2x2x2 puzzle. One participant speculated on this mode’s possibility of developing critical thinking and vocabulary skills because of the combinatorial nature of letter arrangements on the cube in addition to the combinatorial nature of the cube itself. Many of the participants echoed their appreciation of the symbol designs shown in Game Mode 1. Figure 42 illustrates these positive perceptions.</a:t>
            </a:r>
            <a:endParaRPr/>
          </a:p>
          <a:p>
            <a:pPr indent="0" lvl="0" marL="0" rtl="0" algn="l">
              <a:spcBef>
                <a:spcPts val="120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296a677f83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296a677f83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t>Regarding criticism, 50% of players expressed the desire for the game to communicate a player’s progress on solving the cube. Additionally, 20% of the players expressed the desire for better indicators that tell players what words they are trying to reproduce on the puzzle. One of the players pointed out a visual glitch that results in certain letter symbols disappearing while others appear as normal. Finally, likely due to some players playing with the WOWCube Emulator instead of a physical WOWCube device, one of the players expressed the desire of seeing the entire cube as a whole instead of feeling restricted to viewing a single face at a time. Figure 43 illustrates these critical perceptions.</a:t>
            </a:r>
            <a:endParaRPr/>
          </a:p>
          <a:p>
            <a:pPr indent="0" lvl="0" marL="0" rtl="0" algn="l">
              <a:spcBef>
                <a:spcPts val="120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296a677f83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296a677f83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t>Game Mode 3, which tasks players with rearranging the letters on the cube to form valid four-letter words while considering the orientation and position of individual letters, received more of a mixed reception. 60% of the participants felt that this mode was quite difficult, though most participants maintained that the game was still enjoyable to play. One of the participants felt that it was easier to complete since there was no need to worry about the symbols that correspond with the letters. Furthermore, 40% of the participants expressed approval of the visual variety and use of color with certain letters to assist in solving the puzzle. Figure 44 illustrates these positive perceptions.</a:t>
            </a:r>
            <a:endParaRPr/>
          </a:p>
          <a:p>
            <a:pPr indent="0" lvl="0" marL="0" rtl="0" algn="l">
              <a:spcBef>
                <a:spcPts val="120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296a677f83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296a677f83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t>On the other hand, players continued to express the desire to see what the completed puzzle should look like in order to help them in solving the puzzle. Additionally, despite the visual variety, 30% of the participants noted that the letters in the game mode were slightly awkward to read and could have benefited from using a larger font size. Finally, one of the players, who indicated their use of a physical WOWCube device, noted that one of the cube modules was stuck on Game Mode 3 despite quitting. The player ultimately had to delete the game and reset the cube in order to flush out the error. This error was likely the result of a limited testing environment since no physical WOWCube devices were available to leverage at the time of project development. Figure 45 illustrates these critical perceptions.</a:t>
            </a:r>
            <a:endParaRPr/>
          </a:p>
          <a:p>
            <a:pPr indent="0" lvl="0" marL="0" rtl="0" algn="l">
              <a:spcBef>
                <a:spcPts val="120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296a677f83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296a677f83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t>Regarding the entertainment value of the puzzle as a whole, the participants generally agreed that it was a fun and captivating experience, especially for those who enjoy solving puzzles. Notably, one of the participants indicated that they would likely continue playing Game Modes 1 and 2 instead of 3. Finally, one of the participants attempted to quantify the entertainment value by giving the app a score of 8/10. Figure 46 illustrates these thoughts.</a:t>
            </a:r>
            <a:endParaRPr/>
          </a:p>
          <a:p>
            <a:pPr indent="0" lvl="0" marL="0" rtl="0" algn="l">
              <a:spcBef>
                <a:spcPts val="120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296a677f83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296a677f83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200000"/>
              </a:lnSpc>
              <a:spcBef>
                <a:spcPts val="1200"/>
              </a:spcBef>
              <a:spcAft>
                <a:spcPts val="0"/>
              </a:spcAft>
              <a:buClr>
                <a:schemeClr val="dk1"/>
              </a:buClr>
              <a:buSzPts val="1100"/>
              <a:buFont typeface="Arial"/>
              <a:buNone/>
            </a:pPr>
            <a:r>
              <a:rPr lang="en"/>
              <a:t>Regarding the educational value of the application, 100% of the participants indicated that the application holds some educational value. 20% of the participants held that this application can be used for teaching basic vocabulary and improving critical thinking skills. One of the participants applauded the fact that the application differs from most puzzles in that it stimulates thinking via word construction as opposed to the perceived trial-and-error nature of other puzzles. One of the participants went so far as to express the application’s potential as an evaluation tool for determining an individual’s mental acuity and spatial awareness due to the layers of problems to solve with the puzzle. Finally, a participant again attempted to quantify the educational value by giving the app a score of 8/10. Figure 47 illustrates these thoughts.</a:t>
            </a:r>
            <a:endParaRPr/>
          </a:p>
          <a:p>
            <a:pPr indent="0" lvl="0" marL="0" rtl="0" algn="l">
              <a:spcBef>
                <a:spcPts val="120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296a677f83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296a677f83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Elaborate on the resetting issue. Alleviates frustration.</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296a677f83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296a677f83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It is possible that, in some instances of players attempting to twist the puzzle, a tap was simultaneously triggered, resulting in certain modules removing the symbol while leaving others. This behavior is a side effect of the fact that each cube module is running a copy of the application, each with its own copies of state variables. In order to address this issue, the application source code must be updated to support intermodule communication of these state variables to ensure consistency in what is displayed.</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559ca090e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559ca090e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296a677f83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296a677f83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296a677f83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296a677f83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58299a65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58299a65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296a677f83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296a677f83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296a677f83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296a677f83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96a677f83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296a677f83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296a677f83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296a677f83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96a677f8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296a677f8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9.pn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293800" y="1578400"/>
            <a:ext cx="5751900" cy="157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Game Development for Smart Twisty Puzzles</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523"/>
              <a:buNone/>
            </a:pPr>
            <a:r>
              <a:rPr lang="en" sz="1217"/>
              <a:t>Jacob Hreshchyshyn</a:t>
            </a:r>
            <a:endParaRPr sz="1217"/>
          </a:p>
          <a:p>
            <a:pPr indent="0" lvl="0" marL="0" rtl="0" algn="l">
              <a:lnSpc>
                <a:spcPct val="80000"/>
              </a:lnSpc>
              <a:spcBef>
                <a:spcPts val="0"/>
              </a:spcBef>
              <a:spcAft>
                <a:spcPts val="0"/>
              </a:spcAft>
              <a:buSzPts val="523"/>
              <a:buNone/>
            </a:pPr>
            <a:r>
              <a:rPr lang="en" sz="1217"/>
              <a:t>Ajay Bansal, Chair</a:t>
            </a:r>
            <a:endParaRPr sz="1217"/>
          </a:p>
          <a:p>
            <a:pPr indent="0" lvl="0" marL="0" rtl="0" algn="l">
              <a:lnSpc>
                <a:spcPct val="80000"/>
              </a:lnSpc>
              <a:spcBef>
                <a:spcPts val="0"/>
              </a:spcBef>
              <a:spcAft>
                <a:spcPts val="0"/>
              </a:spcAft>
              <a:buSzPts val="523"/>
              <a:buNone/>
            </a:pPr>
            <a:r>
              <a:rPr lang="en" sz="1217"/>
              <a:t>Alexandra Mehlhase</a:t>
            </a:r>
            <a:endParaRPr sz="1217"/>
          </a:p>
          <a:p>
            <a:pPr indent="0" lvl="0" marL="0" rtl="0" algn="l">
              <a:lnSpc>
                <a:spcPct val="80000"/>
              </a:lnSpc>
              <a:spcBef>
                <a:spcPts val="0"/>
              </a:spcBef>
              <a:spcAft>
                <a:spcPts val="0"/>
              </a:spcAft>
              <a:buSzPts val="523"/>
              <a:buNone/>
            </a:pPr>
            <a:r>
              <a:rPr lang="en" sz="1217"/>
              <a:t>Tyler Baron</a:t>
            </a:r>
            <a:endParaRPr sz="1217"/>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Overview of Twisty Puzzles: WOWCube</a:t>
            </a:r>
            <a:endParaRPr/>
          </a:p>
        </p:txBody>
      </p:sp>
      <p:sp>
        <p:nvSpPr>
          <p:cNvPr id="199" name="Google Shape;199;p2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Ilya and Savva Osipov’s WOWCube</a:t>
            </a:r>
            <a:endParaRPr/>
          </a:p>
          <a:p>
            <a:pPr indent="-298450" lvl="1" marL="914400" rtl="0" algn="l">
              <a:lnSpc>
                <a:spcPct val="200000"/>
              </a:lnSpc>
              <a:spcBef>
                <a:spcPts val="0"/>
              </a:spcBef>
              <a:spcAft>
                <a:spcPts val="0"/>
              </a:spcAft>
              <a:buSzPts val="1100"/>
              <a:buChar char="○"/>
            </a:pPr>
            <a:r>
              <a:rPr lang="en"/>
              <a:t>24 LCD screens</a:t>
            </a:r>
            <a:endParaRPr/>
          </a:p>
          <a:p>
            <a:pPr indent="-298450" lvl="1" marL="914400" rtl="0" algn="l">
              <a:lnSpc>
                <a:spcPct val="200000"/>
              </a:lnSpc>
              <a:spcBef>
                <a:spcPts val="0"/>
              </a:spcBef>
              <a:spcAft>
                <a:spcPts val="0"/>
              </a:spcAft>
              <a:buSzPts val="1100"/>
              <a:buChar char="○"/>
            </a:pPr>
            <a:r>
              <a:rPr lang="en"/>
              <a:t>Custom OS called CubiOS</a:t>
            </a:r>
            <a:endParaRPr/>
          </a:p>
          <a:p>
            <a:pPr indent="-311150" lvl="0" marL="457200" rtl="0" algn="l">
              <a:lnSpc>
                <a:spcPct val="200000"/>
              </a:lnSpc>
              <a:spcBef>
                <a:spcPts val="0"/>
              </a:spcBef>
              <a:spcAft>
                <a:spcPts val="0"/>
              </a:spcAft>
              <a:buSzPts val="1300"/>
              <a:buChar char="●"/>
            </a:pPr>
            <a:r>
              <a:rPr lang="en"/>
              <a:t>Includes games like </a:t>
            </a:r>
            <a:r>
              <a:rPr i="1" lang="en"/>
              <a:t>2048</a:t>
            </a:r>
            <a:r>
              <a:rPr lang="en"/>
              <a:t> and </a:t>
            </a:r>
            <a:br>
              <a:rPr lang="en"/>
            </a:br>
            <a:r>
              <a:rPr i="1" lang="en"/>
              <a:t>Cut the Rope</a:t>
            </a:r>
            <a:endParaRPr/>
          </a:p>
        </p:txBody>
      </p:sp>
      <p:pic>
        <p:nvPicPr>
          <p:cNvPr id="200" name="Google Shape;200;p22"/>
          <p:cNvPicPr preferRelativeResize="0"/>
          <p:nvPr/>
        </p:nvPicPr>
        <p:blipFill>
          <a:blip r:embed="rId3">
            <a:alphaModFix/>
          </a:blip>
          <a:stretch>
            <a:fillRect/>
          </a:stretch>
        </p:blipFill>
        <p:spPr>
          <a:xfrm>
            <a:off x="5673575" y="1080025"/>
            <a:ext cx="1176338" cy="1657875"/>
          </a:xfrm>
          <a:prstGeom prst="rect">
            <a:avLst/>
          </a:prstGeom>
          <a:noFill/>
          <a:ln>
            <a:noFill/>
          </a:ln>
        </p:spPr>
      </p:pic>
      <p:pic>
        <p:nvPicPr>
          <p:cNvPr id="201" name="Google Shape;201;p22"/>
          <p:cNvPicPr preferRelativeResize="0"/>
          <p:nvPr/>
        </p:nvPicPr>
        <p:blipFill>
          <a:blip r:embed="rId4">
            <a:alphaModFix/>
          </a:blip>
          <a:stretch>
            <a:fillRect/>
          </a:stretch>
        </p:blipFill>
        <p:spPr>
          <a:xfrm>
            <a:off x="5423148" y="3055750"/>
            <a:ext cx="1677225" cy="15567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Comparison</a:t>
            </a:r>
            <a:r>
              <a:rPr lang="en"/>
              <a:t> of Current Twisty Puzzles</a:t>
            </a:r>
            <a:endParaRPr/>
          </a:p>
        </p:txBody>
      </p:sp>
      <p:sp>
        <p:nvSpPr>
          <p:cNvPr id="207" name="Google Shape;207;p2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8" name="Google Shape;208;p23"/>
          <p:cNvPicPr preferRelativeResize="0"/>
          <p:nvPr/>
        </p:nvPicPr>
        <p:blipFill>
          <a:blip r:embed="rId3">
            <a:alphaModFix/>
          </a:blip>
          <a:stretch>
            <a:fillRect/>
          </a:stretch>
        </p:blipFill>
        <p:spPr>
          <a:xfrm>
            <a:off x="2059450" y="1918250"/>
            <a:ext cx="5514975" cy="2209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Development with React Native</a:t>
            </a:r>
            <a:endParaRPr/>
          </a:p>
        </p:txBody>
      </p:sp>
      <p:sp>
        <p:nvSpPr>
          <p:cNvPr id="214" name="Google Shape;214;p2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Using this research, a joint effort was made to develop an educational application for a smart cube to teach players how to solve a Rubik’s Cube and present relevant solve statistics</a:t>
            </a:r>
            <a:endParaRPr/>
          </a:p>
          <a:p>
            <a:pPr indent="-311150" lvl="0" marL="457200" rtl="0" algn="l">
              <a:lnSpc>
                <a:spcPct val="200000"/>
              </a:lnSpc>
              <a:spcBef>
                <a:spcPts val="0"/>
              </a:spcBef>
              <a:spcAft>
                <a:spcPts val="0"/>
              </a:spcAft>
              <a:buSzPts val="1300"/>
              <a:buChar char="●"/>
            </a:pPr>
            <a:r>
              <a:rPr lang="en"/>
              <a:t>The joint effort began working with React Native Expo, followed by Bare React Native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Development with React Native</a:t>
            </a:r>
            <a:endParaRPr/>
          </a:p>
        </p:txBody>
      </p:sp>
      <p:sp>
        <p:nvSpPr>
          <p:cNvPr id="220" name="Google Shape;220;p2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298450" lvl="0" marL="457200" rtl="0" algn="l">
              <a:lnSpc>
                <a:spcPct val="200000"/>
              </a:lnSpc>
              <a:spcBef>
                <a:spcPts val="0"/>
              </a:spcBef>
              <a:spcAft>
                <a:spcPts val="0"/>
              </a:spcAft>
              <a:buSzPts val="1100"/>
              <a:buChar char="●"/>
            </a:pPr>
            <a:r>
              <a:rPr lang="en" sz="1100"/>
              <a:t>Considered using Expo, a JavaScript framework with</a:t>
            </a:r>
            <a:br>
              <a:rPr lang="en" sz="1100"/>
            </a:br>
            <a:r>
              <a:rPr lang="en" sz="1100"/>
              <a:t>a set of libraries compatible across iOS and Android</a:t>
            </a:r>
            <a:br>
              <a:rPr lang="en" sz="1100"/>
            </a:br>
            <a:r>
              <a:rPr lang="en" sz="1100"/>
              <a:t>platforms.</a:t>
            </a:r>
            <a:endParaRPr sz="1100"/>
          </a:p>
          <a:p>
            <a:pPr indent="-298450" lvl="0" marL="457200" rtl="0" algn="l">
              <a:lnSpc>
                <a:spcPct val="200000"/>
              </a:lnSpc>
              <a:spcBef>
                <a:spcPts val="0"/>
              </a:spcBef>
              <a:spcAft>
                <a:spcPts val="0"/>
              </a:spcAft>
              <a:buSzPts val="1100"/>
              <a:buChar char="●"/>
            </a:pPr>
            <a:r>
              <a:rPr lang="en" sz="1100"/>
              <a:t>Due to </a:t>
            </a:r>
            <a:r>
              <a:rPr lang="en" sz="1100"/>
              <a:t>limitations</a:t>
            </a:r>
            <a:r>
              <a:rPr lang="en" sz="1100"/>
              <a:t> with Expo, development shifted to Bare</a:t>
            </a:r>
            <a:br>
              <a:rPr lang="en" sz="1100"/>
            </a:br>
            <a:r>
              <a:rPr lang="en" sz="1100"/>
              <a:t>React Native</a:t>
            </a:r>
            <a:endParaRPr sz="1100"/>
          </a:p>
          <a:p>
            <a:pPr indent="-298450" lvl="0" marL="457200" rtl="0" algn="l">
              <a:lnSpc>
                <a:spcPct val="200000"/>
              </a:lnSpc>
              <a:spcBef>
                <a:spcPts val="0"/>
              </a:spcBef>
              <a:spcAft>
                <a:spcPts val="0"/>
              </a:spcAft>
              <a:buSzPts val="1100"/>
              <a:buChar char="●"/>
            </a:pPr>
            <a:r>
              <a:rPr lang="en" sz="1100"/>
              <a:t>Bare React Native development was not feasible due to lack</a:t>
            </a:r>
            <a:br>
              <a:rPr lang="en" sz="1100"/>
            </a:br>
            <a:r>
              <a:rPr lang="en" sz="1100"/>
              <a:t>of macOS development tools and continued compatibility issues</a:t>
            </a:r>
            <a:br>
              <a:rPr lang="en" sz="1100"/>
            </a:br>
            <a:r>
              <a:rPr lang="en" sz="1100"/>
              <a:t>with open source libraries</a:t>
            </a:r>
            <a:endParaRPr sz="1100"/>
          </a:p>
        </p:txBody>
      </p:sp>
      <p:pic>
        <p:nvPicPr>
          <p:cNvPr id="221" name="Google Shape;221;p25"/>
          <p:cNvPicPr preferRelativeResize="0"/>
          <p:nvPr/>
        </p:nvPicPr>
        <p:blipFill>
          <a:blip r:embed="rId3">
            <a:alphaModFix/>
          </a:blip>
          <a:stretch>
            <a:fillRect/>
          </a:stretch>
        </p:blipFill>
        <p:spPr>
          <a:xfrm>
            <a:off x="6021828" y="1140825"/>
            <a:ext cx="1781750" cy="3764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Development in WOWCube SDK</a:t>
            </a:r>
            <a:endParaRPr/>
          </a:p>
        </p:txBody>
      </p:sp>
      <p:sp>
        <p:nvSpPr>
          <p:cNvPr id="227" name="Google Shape;227;p2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Following these project difficulties, the joint effort for a React Native application was disbanded</a:t>
            </a:r>
            <a:endParaRPr/>
          </a:p>
          <a:p>
            <a:pPr indent="-311150" lvl="0" marL="457200" rtl="0" algn="l">
              <a:lnSpc>
                <a:spcPct val="200000"/>
              </a:lnSpc>
              <a:spcBef>
                <a:spcPts val="0"/>
              </a:spcBef>
              <a:spcAft>
                <a:spcPts val="0"/>
              </a:spcAft>
              <a:buSzPts val="1300"/>
              <a:buChar char="●"/>
            </a:pPr>
            <a:r>
              <a:rPr lang="en"/>
              <a:t>Based on previous research in the smart cube market, the WOWCube was chosen to begin work on a new edutainment application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Development in WOWCube SDK</a:t>
            </a:r>
            <a:endParaRPr/>
          </a:p>
        </p:txBody>
      </p:sp>
      <p:sp>
        <p:nvSpPr>
          <p:cNvPr id="233" name="Google Shape;233;p2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lnSpc>
                <a:spcPct val="200000"/>
              </a:lnSpc>
              <a:spcBef>
                <a:spcPts val="0"/>
              </a:spcBef>
              <a:spcAft>
                <a:spcPts val="0"/>
              </a:spcAft>
              <a:buNone/>
            </a:pPr>
            <a:r>
              <a:rPr lang="en"/>
              <a:t>The game would have the following features:</a:t>
            </a:r>
            <a:endParaRPr/>
          </a:p>
          <a:p>
            <a:pPr indent="-311150" lvl="0" marL="457200" rtl="0" algn="l">
              <a:lnSpc>
                <a:spcPct val="200000"/>
              </a:lnSpc>
              <a:spcBef>
                <a:spcPts val="1200"/>
              </a:spcBef>
              <a:spcAft>
                <a:spcPts val="0"/>
              </a:spcAft>
              <a:buSzPts val="1300"/>
              <a:buChar char="●"/>
            </a:pPr>
            <a:r>
              <a:rPr lang="en"/>
              <a:t>A game mode that tasks the player with rearranging symbols such that each face has matching symbols (essentially a standard 2x2x2 puzzle). This is Game Mode 1.</a:t>
            </a:r>
            <a:endParaRPr/>
          </a:p>
          <a:p>
            <a:pPr indent="-311150" lvl="0" marL="457200" rtl="0" algn="l">
              <a:lnSpc>
                <a:spcPct val="200000"/>
              </a:lnSpc>
              <a:spcBef>
                <a:spcPts val="0"/>
              </a:spcBef>
              <a:spcAft>
                <a:spcPts val="0"/>
              </a:spcAft>
              <a:buSzPts val="1300"/>
              <a:buChar char="●"/>
            </a:pPr>
            <a:r>
              <a:rPr lang="en"/>
              <a:t>A game mode that tasks the player with rearranging letter symbols such that each face has a valid four-letter word. Letter orientation does not matter. This is Game Mode 2.</a:t>
            </a:r>
            <a:endParaRPr/>
          </a:p>
          <a:p>
            <a:pPr indent="-311150" lvl="0" marL="457200" rtl="0" algn="l">
              <a:lnSpc>
                <a:spcPct val="200000"/>
              </a:lnSpc>
              <a:spcBef>
                <a:spcPts val="0"/>
              </a:spcBef>
              <a:spcAft>
                <a:spcPts val="0"/>
              </a:spcAft>
              <a:buSzPts val="1300"/>
              <a:buChar char="●"/>
            </a:pPr>
            <a:r>
              <a:rPr lang="en"/>
              <a:t>A game mode that tasks the player with rearranging letter symbols such that each face has a valid four-letter word. Letter orientation does matter. This is Game Mode 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Emulator</a:t>
            </a:r>
            <a:endParaRPr/>
          </a:p>
        </p:txBody>
      </p:sp>
      <p:sp>
        <p:nvSpPr>
          <p:cNvPr id="239" name="Google Shape;239;p2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0" name="Google Shape;240;p28"/>
          <p:cNvPicPr preferRelativeResize="0"/>
          <p:nvPr/>
        </p:nvPicPr>
        <p:blipFill>
          <a:blip r:embed="rId3">
            <a:alphaModFix/>
          </a:blip>
          <a:stretch>
            <a:fillRect/>
          </a:stretch>
        </p:blipFill>
        <p:spPr>
          <a:xfrm>
            <a:off x="1599800" y="1318062"/>
            <a:ext cx="6434300" cy="34101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Development in WOWCube SDK: API</a:t>
            </a:r>
            <a:endParaRPr/>
          </a:p>
        </p:txBody>
      </p:sp>
      <p:sp>
        <p:nvSpPr>
          <p:cNvPr id="246" name="Google Shape;246;p2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7" name="Google Shape;247;p29"/>
          <p:cNvPicPr preferRelativeResize="0"/>
          <p:nvPr/>
        </p:nvPicPr>
        <p:blipFill>
          <a:blip r:embed="rId3">
            <a:alphaModFix/>
          </a:blip>
          <a:stretch>
            <a:fillRect/>
          </a:stretch>
        </p:blipFill>
        <p:spPr>
          <a:xfrm>
            <a:off x="1297500" y="1323782"/>
            <a:ext cx="7038900" cy="339873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Development in WOWCube SDK: API</a:t>
            </a:r>
            <a:endParaRPr/>
          </a:p>
        </p:txBody>
      </p:sp>
      <p:sp>
        <p:nvSpPr>
          <p:cNvPr id="253" name="Google Shape;253;p3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ON_Init</a:t>
            </a:r>
            <a:endParaRPr/>
          </a:p>
          <a:p>
            <a:pPr indent="-298450" lvl="1" marL="914400" rtl="0" algn="l">
              <a:lnSpc>
                <a:spcPct val="200000"/>
              </a:lnSpc>
              <a:spcBef>
                <a:spcPts val="0"/>
              </a:spcBef>
              <a:spcAft>
                <a:spcPts val="0"/>
              </a:spcAft>
              <a:buSzPts val="1100"/>
              <a:buChar char="○"/>
            </a:pPr>
            <a:r>
              <a:rPr lang="en"/>
              <a:t>Runs at application startup, often used for initialization instructions</a:t>
            </a:r>
            <a:endParaRPr/>
          </a:p>
          <a:p>
            <a:pPr indent="-311150" lvl="0" marL="457200" rtl="0" algn="l">
              <a:lnSpc>
                <a:spcPct val="200000"/>
              </a:lnSpc>
              <a:spcBef>
                <a:spcPts val="0"/>
              </a:spcBef>
              <a:spcAft>
                <a:spcPts val="0"/>
              </a:spcAft>
              <a:buSzPts val="1300"/>
              <a:buChar char="●"/>
            </a:pPr>
            <a:r>
              <a:rPr lang="en"/>
              <a:t>ON_Tick</a:t>
            </a:r>
            <a:endParaRPr/>
          </a:p>
          <a:p>
            <a:pPr indent="-298450" lvl="1" marL="914400" rtl="0" algn="l">
              <a:lnSpc>
                <a:spcPct val="200000"/>
              </a:lnSpc>
              <a:spcBef>
                <a:spcPts val="0"/>
              </a:spcBef>
              <a:spcAft>
                <a:spcPts val="0"/>
              </a:spcAft>
              <a:buSzPts val="1100"/>
              <a:buChar char="○"/>
            </a:pPr>
            <a:r>
              <a:rPr lang="en"/>
              <a:t>The main game loop responsible for repeatedly executing instructions for various game logic</a:t>
            </a:r>
            <a:endParaRPr/>
          </a:p>
          <a:p>
            <a:pPr indent="-298450" lvl="1" marL="914400" rtl="0" algn="l">
              <a:lnSpc>
                <a:spcPct val="200000"/>
              </a:lnSpc>
              <a:spcBef>
                <a:spcPts val="0"/>
              </a:spcBef>
              <a:spcAft>
                <a:spcPts val="0"/>
              </a:spcAft>
              <a:buSzPts val="1100"/>
              <a:buChar char="○"/>
            </a:pPr>
            <a:r>
              <a:rPr lang="en"/>
              <a:t>ON_PhysicsTick is similar, but operates on a separate loop. It handles physics calculations.</a:t>
            </a:r>
            <a:endParaRPr/>
          </a:p>
          <a:p>
            <a:pPr indent="-311150" lvl="0" marL="457200" rtl="0" algn="l">
              <a:lnSpc>
                <a:spcPct val="200000"/>
              </a:lnSpc>
              <a:spcBef>
                <a:spcPts val="0"/>
              </a:spcBef>
              <a:spcAft>
                <a:spcPts val="0"/>
              </a:spcAft>
              <a:buSzPts val="1300"/>
              <a:buChar char="●"/>
            </a:pPr>
            <a:r>
              <a:rPr lang="en"/>
              <a:t>ON_Render</a:t>
            </a:r>
            <a:endParaRPr/>
          </a:p>
          <a:p>
            <a:pPr indent="-298450" lvl="1" marL="914400" rtl="0" algn="l">
              <a:lnSpc>
                <a:spcPct val="200000"/>
              </a:lnSpc>
              <a:spcBef>
                <a:spcPts val="0"/>
              </a:spcBef>
              <a:spcAft>
                <a:spcPts val="0"/>
              </a:spcAft>
              <a:buSzPts val="1100"/>
              <a:buChar char="○"/>
            </a:pPr>
            <a:r>
              <a:rPr lang="en"/>
              <a:t>Callback responsible for drawing images on WOWCube screens</a:t>
            </a:r>
            <a:endParaRPr/>
          </a:p>
        </p:txBody>
      </p:sp>
      <p:pic>
        <p:nvPicPr>
          <p:cNvPr id="254" name="Google Shape;254;p30"/>
          <p:cNvPicPr preferRelativeResize="0"/>
          <p:nvPr/>
        </p:nvPicPr>
        <p:blipFill>
          <a:blip r:embed="rId3">
            <a:alphaModFix/>
          </a:blip>
          <a:stretch>
            <a:fillRect/>
          </a:stretch>
        </p:blipFill>
        <p:spPr>
          <a:xfrm>
            <a:off x="4571997" y="5143510"/>
            <a:ext cx="3495650" cy="1282450"/>
          </a:xfrm>
          <a:prstGeom prst="rect">
            <a:avLst/>
          </a:prstGeom>
          <a:noFill/>
          <a:ln>
            <a:noFill/>
          </a:ln>
        </p:spPr>
      </p:pic>
      <p:pic>
        <p:nvPicPr>
          <p:cNvPr id="255" name="Google Shape;255;p30"/>
          <p:cNvPicPr preferRelativeResize="0"/>
          <p:nvPr/>
        </p:nvPicPr>
        <p:blipFill>
          <a:blip r:embed="rId4">
            <a:alphaModFix/>
          </a:blip>
          <a:stretch>
            <a:fillRect/>
          </a:stretch>
        </p:blipFill>
        <p:spPr>
          <a:xfrm>
            <a:off x="-3" y="5143500"/>
            <a:ext cx="4496924" cy="1206675"/>
          </a:xfrm>
          <a:prstGeom prst="rect">
            <a:avLst/>
          </a:prstGeom>
          <a:noFill/>
          <a:ln>
            <a:noFill/>
          </a:ln>
        </p:spPr>
      </p:pic>
      <p:pic>
        <p:nvPicPr>
          <p:cNvPr id="256" name="Google Shape;256;p30"/>
          <p:cNvPicPr preferRelativeResize="0"/>
          <p:nvPr/>
        </p:nvPicPr>
        <p:blipFill>
          <a:blip r:embed="rId5">
            <a:alphaModFix/>
          </a:blip>
          <a:stretch>
            <a:fillRect/>
          </a:stretch>
        </p:blipFill>
        <p:spPr>
          <a:xfrm>
            <a:off x="12" y="6350175"/>
            <a:ext cx="1870525" cy="1875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Development in WOWCube SDK: API</a:t>
            </a:r>
            <a:endParaRPr/>
          </a:p>
        </p:txBody>
      </p:sp>
      <p:sp>
        <p:nvSpPr>
          <p:cNvPr id="262" name="Google Shape;262;p3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fontScale="92500" lnSpcReduction="10000"/>
          </a:bodyPr>
          <a:lstStyle/>
          <a:p>
            <a:pPr indent="-304958" lvl="0" marL="457200" rtl="0" algn="l">
              <a:lnSpc>
                <a:spcPct val="200000"/>
              </a:lnSpc>
              <a:spcBef>
                <a:spcPts val="0"/>
              </a:spcBef>
              <a:spcAft>
                <a:spcPts val="0"/>
              </a:spcAft>
              <a:buSzPct val="100000"/>
              <a:buChar char="●"/>
            </a:pPr>
            <a:r>
              <a:rPr lang="en"/>
              <a:t>ON_Twist</a:t>
            </a:r>
            <a:endParaRPr/>
          </a:p>
          <a:p>
            <a:pPr indent="-293211" lvl="1" marL="914400" rtl="0" algn="l">
              <a:lnSpc>
                <a:spcPct val="200000"/>
              </a:lnSpc>
              <a:spcBef>
                <a:spcPts val="0"/>
              </a:spcBef>
              <a:spcAft>
                <a:spcPts val="0"/>
              </a:spcAft>
              <a:buSzPct val="100000"/>
              <a:buChar char="○"/>
            </a:pPr>
            <a:r>
              <a:rPr lang="en"/>
              <a:t>Event </a:t>
            </a:r>
            <a:r>
              <a:rPr lang="en"/>
              <a:t>handler</a:t>
            </a:r>
            <a:r>
              <a:rPr lang="en"/>
              <a:t> responsible for executing instructions when a twist is detected</a:t>
            </a:r>
            <a:endParaRPr/>
          </a:p>
          <a:p>
            <a:pPr indent="-304958" lvl="0" marL="457200" rtl="0" algn="l">
              <a:lnSpc>
                <a:spcPct val="200000"/>
              </a:lnSpc>
              <a:spcBef>
                <a:spcPts val="0"/>
              </a:spcBef>
              <a:spcAft>
                <a:spcPts val="0"/>
              </a:spcAft>
              <a:buSzPct val="100000"/>
              <a:buChar char="●"/>
            </a:pPr>
            <a:r>
              <a:rPr lang="en"/>
              <a:t>ON_Shake</a:t>
            </a:r>
            <a:endParaRPr/>
          </a:p>
          <a:p>
            <a:pPr indent="-293211" lvl="1" marL="914400" rtl="0" algn="l">
              <a:lnSpc>
                <a:spcPct val="200000"/>
              </a:lnSpc>
              <a:spcBef>
                <a:spcPts val="0"/>
              </a:spcBef>
              <a:spcAft>
                <a:spcPts val="0"/>
              </a:spcAft>
              <a:buSzPct val="100000"/>
              <a:buChar char="○"/>
            </a:pPr>
            <a:r>
              <a:rPr lang="en"/>
              <a:t>Event handler responsible for executing instructions when a shake is detected</a:t>
            </a:r>
            <a:endParaRPr/>
          </a:p>
          <a:p>
            <a:pPr indent="-293211" lvl="1" marL="914400" rtl="0" algn="l">
              <a:lnSpc>
                <a:spcPct val="200000"/>
              </a:lnSpc>
              <a:spcBef>
                <a:spcPts val="0"/>
              </a:spcBef>
              <a:spcAft>
                <a:spcPts val="0"/>
              </a:spcAft>
              <a:buSzPct val="100000"/>
              <a:buChar char="○"/>
            </a:pPr>
            <a:r>
              <a:rPr lang="en"/>
              <a:t>Theoretically can perform different instructions based on the number of shakes, though this can’t be tested in the emulator</a:t>
            </a:r>
            <a:endParaRPr/>
          </a:p>
          <a:p>
            <a:pPr indent="-304958" lvl="0" marL="457200" rtl="0" algn="l">
              <a:lnSpc>
                <a:spcPct val="200000"/>
              </a:lnSpc>
              <a:spcBef>
                <a:spcPts val="0"/>
              </a:spcBef>
              <a:spcAft>
                <a:spcPts val="0"/>
              </a:spcAft>
              <a:buSzPct val="100000"/>
              <a:buChar char="●"/>
            </a:pPr>
            <a:r>
              <a:rPr lang="en"/>
              <a:t>ON_Tap</a:t>
            </a:r>
            <a:endParaRPr/>
          </a:p>
          <a:p>
            <a:pPr indent="-293211" lvl="1" marL="914400" rtl="0" algn="l">
              <a:lnSpc>
                <a:spcPct val="200000"/>
              </a:lnSpc>
              <a:spcBef>
                <a:spcPts val="0"/>
              </a:spcBef>
              <a:spcAft>
                <a:spcPts val="0"/>
              </a:spcAft>
              <a:buSzPct val="100000"/>
              <a:buChar char="○"/>
            </a:pPr>
            <a:r>
              <a:rPr lang="en"/>
              <a:t>Event </a:t>
            </a:r>
            <a:r>
              <a:rPr lang="en"/>
              <a:t>handler</a:t>
            </a:r>
            <a:r>
              <a:rPr lang="en"/>
              <a:t> responsible for executing instructions when a tap is detected on a screen</a:t>
            </a:r>
            <a:endParaRPr/>
          </a:p>
          <a:p>
            <a:pPr indent="-293211" lvl="1" marL="914400" rtl="0" algn="l">
              <a:lnSpc>
                <a:spcPct val="200000"/>
              </a:lnSpc>
              <a:spcBef>
                <a:spcPts val="0"/>
              </a:spcBef>
              <a:spcAft>
                <a:spcPts val="0"/>
              </a:spcAft>
              <a:buSzPct val="100000"/>
              <a:buChar char="○"/>
            </a:pPr>
            <a:r>
              <a:rPr lang="en"/>
              <a:t>Can perform different instructions based on the number of taps on a screen</a:t>
            </a:r>
            <a:endParaRPr/>
          </a:p>
        </p:txBody>
      </p:sp>
      <p:pic>
        <p:nvPicPr>
          <p:cNvPr id="263" name="Google Shape;263;p31"/>
          <p:cNvPicPr preferRelativeResize="0"/>
          <p:nvPr/>
        </p:nvPicPr>
        <p:blipFill>
          <a:blip r:embed="rId3">
            <a:alphaModFix/>
          </a:blip>
          <a:stretch>
            <a:fillRect/>
          </a:stretch>
        </p:blipFill>
        <p:spPr>
          <a:xfrm>
            <a:off x="-3" y="5143497"/>
            <a:ext cx="3703175" cy="763900"/>
          </a:xfrm>
          <a:prstGeom prst="rect">
            <a:avLst/>
          </a:prstGeom>
          <a:noFill/>
          <a:ln>
            <a:noFill/>
          </a:ln>
        </p:spPr>
      </p:pic>
      <p:pic>
        <p:nvPicPr>
          <p:cNvPr id="264" name="Google Shape;264;p31"/>
          <p:cNvPicPr preferRelativeResize="0"/>
          <p:nvPr/>
        </p:nvPicPr>
        <p:blipFill>
          <a:blip r:embed="rId4">
            <a:alphaModFix/>
          </a:blip>
          <a:stretch>
            <a:fillRect/>
          </a:stretch>
        </p:blipFill>
        <p:spPr>
          <a:xfrm>
            <a:off x="3703175" y="5143500"/>
            <a:ext cx="4828725" cy="1427157"/>
          </a:xfrm>
          <a:prstGeom prst="rect">
            <a:avLst/>
          </a:prstGeom>
          <a:noFill/>
          <a:ln>
            <a:noFill/>
          </a:ln>
        </p:spPr>
      </p:pic>
      <p:pic>
        <p:nvPicPr>
          <p:cNvPr id="265" name="Google Shape;265;p31"/>
          <p:cNvPicPr preferRelativeResize="0"/>
          <p:nvPr/>
        </p:nvPicPr>
        <p:blipFill>
          <a:blip r:embed="rId5">
            <a:alphaModFix/>
          </a:blip>
          <a:stretch>
            <a:fillRect/>
          </a:stretch>
        </p:blipFill>
        <p:spPr>
          <a:xfrm>
            <a:off x="-40813" y="5907400"/>
            <a:ext cx="3784825" cy="1174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Outline</a:t>
            </a:r>
            <a:endParaRPr/>
          </a:p>
        </p:txBody>
      </p:sp>
      <p:sp>
        <p:nvSpPr>
          <p:cNvPr id="141" name="Google Shape;141;p14"/>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fontScale="70000" lnSpcReduction="20000"/>
          </a:bodyPr>
          <a:lstStyle/>
          <a:p>
            <a:pPr indent="-286385" lvl="0" marL="457200" rtl="0" algn="l">
              <a:spcBef>
                <a:spcPts val="0"/>
              </a:spcBef>
              <a:spcAft>
                <a:spcPts val="0"/>
              </a:spcAft>
              <a:buSzPct val="100000"/>
              <a:buChar char="●"/>
            </a:pPr>
            <a:r>
              <a:rPr lang="en"/>
              <a:t>Thesis</a:t>
            </a:r>
            <a:r>
              <a:rPr lang="en"/>
              <a:t> </a:t>
            </a:r>
            <a:r>
              <a:rPr lang="en"/>
              <a:t>---------------------------------------------------------- 3</a:t>
            </a:r>
            <a:endParaRPr/>
          </a:p>
          <a:p>
            <a:pPr indent="-286385" lvl="0" marL="457200" rtl="0" algn="l">
              <a:spcBef>
                <a:spcPts val="0"/>
              </a:spcBef>
              <a:spcAft>
                <a:spcPts val="0"/>
              </a:spcAft>
              <a:buSzPct val="100000"/>
              <a:buChar char="●"/>
            </a:pPr>
            <a:r>
              <a:rPr lang="en"/>
              <a:t>Project Goal</a:t>
            </a:r>
            <a:r>
              <a:rPr lang="en"/>
              <a:t>s ------------------------------------------------- 4</a:t>
            </a:r>
            <a:endParaRPr/>
          </a:p>
          <a:p>
            <a:pPr indent="-286385" lvl="0" marL="457200" rtl="0" algn="l">
              <a:spcBef>
                <a:spcPts val="0"/>
              </a:spcBef>
              <a:spcAft>
                <a:spcPts val="0"/>
              </a:spcAft>
              <a:buSzPct val="100000"/>
              <a:buChar char="●"/>
            </a:pPr>
            <a:r>
              <a:rPr lang="en"/>
              <a:t>Motivation </a:t>
            </a:r>
            <a:r>
              <a:rPr lang="en"/>
              <a:t>---------------------------------------------------- 5</a:t>
            </a:r>
            <a:endParaRPr/>
          </a:p>
          <a:p>
            <a:pPr indent="-286385" lvl="0" marL="457200" rtl="0" algn="l">
              <a:spcBef>
                <a:spcPts val="0"/>
              </a:spcBef>
              <a:spcAft>
                <a:spcPts val="0"/>
              </a:spcAft>
              <a:buSzPct val="100000"/>
              <a:buChar char="●"/>
            </a:pPr>
            <a:r>
              <a:rPr lang="en"/>
              <a:t>Twisty Puzzles Overview </a:t>
            </a:r>
            <a:r>
              <a:rPr lang="en"/>
              <a:t>----------------------------- 6 - 11</a:t>
            </a:r>
            <a:endParaRPr/>
          </a:p>
          <a:p>
            <a:pPr indent="-286385" lvl="0" marL="457200" rtl="0" algn="l">
              <a:spcBef>
                <a:spcPts val="0"/>
              </a:spcBef>
              <a:spcAft>
                <a:spcPts val="0"/>
              </a:spcAft>
              <a:buSzPct val="100000"/>
              <a:buChar char="●"/>
            </a:pPr>
            <a:r>
              <a:rPr lang="en"/>
              <a:t>Project Development with React Native </a:t>
            </a:r>
            <a:r>
              <a:rPr lang="en"/>
              <a:t>---------- 12-13</a:t>
            </a:r>
            <a:endParaRPr/>
          </a:p>
          <a:p>
            <a:pPr indent="-286385" lvl="0" marL="457200" rtl="0" algn="l">
              <a:spcBef>
                <a:spcPts val="0"/>
              </a:spcBef>
              <a:spcAft>
                <a:spcPts val="0"/>
              </a:spcAft>
              <a:buSzPct val="100000"/>
              <a:buChar char="●"/>
            </a:pPr>
            <a:r>
              <a:rPr lang="en"/>
              <a:t>Project Development in WOWCube SDK </a:t>
            </a:r>
            <a:r>
              <a:rPr lang="en"/>
              <a:t>--------  14-37</a:t>
            </a:r>
            <a:endParaRPr/>
          </a:p>
          <a:p>
            <a:pPr indent="-277494" lvl="1" marL="914400" rtl="0" algn="l">
              <a:spcBef>
                <a:spcPts val="0"/>
              </a:spcBef>
              <a:spcAft>
                <a:spcPts val="0"/>
              </a:spcAft>
              <a:buSzPct val="100000"/>
              <a:buChar char="○"/>
            </a:pPr>
            <a:r>
              <a:rPr lang="en"/>
              <a:t>Game Mode Descriptions </a:t>
            </a:r>
            <a:r>
              <a:rPr lang="en" sz="1300"/>
              <a:t>-------------------------- 15</a:t>
            </a:r>
            <a:endParaRPr/>
          </a:p>
          <a:p>
            <a:pPr indent="-277494" lvl="1" marL="914400" rtl="0" algn="l">
              <a:spcBef>
                <a:spcPts val="0"/>
              </a:spcBef>
              <a:spcAft>
                <a:spcPts val="0"/>
              </a:spcAft>
              <a:buSzPct val="100000"/>
              <a:buChar char="○"/>
            </a:pPr>
            <a:r>
              <a:rPr lang="en"/>
              <a:t>Simulator </a:t>
            </a:r>
            <a:r>
              <a:rPr lang="en" sz="1300"/>
              <a:t>------------------------------------------  16</a:t>
            </a:r>
            <a:endParaRPr/>
          </a:p>
          <a:p>
            <a:pPr indent="-277494" lvl="1" marL="914400" rtl="0" algn="l">
              <a:spcBef>
                <a:spcPts val="0"/>
              </a:spcBef>
              <a:spcAft>
                <a:spcPts val="0"/>
              </a:spcAft>
              <a:buSzPct val="100000"/>
              <a:buChar char="○"/>
            </a:pPr>
            <a:r>
              <a:rPr lang="en"/>
              <a:t>API </a:t>
            </a:r>
            <a:r>
              <a:rPr lang="en" sz="1300"/>
              <a:t>--------------------------------------------  18-19</a:t>
            </a:r>
            <a:endParaRPr/>
          </a:p>
          <a:p>
            <a:pPr indent="-277494" lvl="1" marL="914400" rtl="0" algn="l">
              <a:spcBef>
                <a:spcPts val="0"/>
              </a:spcBef>
              <a:spcAft>
                <a:spcPts val="0"/>
              </a:spcAft>
              <a:buSzPct val="100000"/>
              <a:buChar char="○"/>
            </a:pPr>
            <a:r>
              <a:rPr lang="en"/>
              <a:t>Word Bank </a:t>
            </a:r>
            <a:r>
              <a:rPr lang="en" sz="1300"/>
              <a:t>----------------------------------------- 20</a:t>
            </a:r>
            <a:endParaRPr/>
          </a:p>
          <a:p>
            <a:pPr indent="-277494" lvl="1" marL="914400" rtl="0" algn="l">
              <a:spcBef>
                <a:spcPts val="0"/>
              </a:spcBef>
              <a:spcAft>
                <a:spcPts val="0"/>
              </a:spcAft>
              <a:buSzPct val="100000"/>
              <a:buChar char="○"/>
            </a:pPr>
            <a:r>
              <a:rPr lang="en"/>
              <a:t>Scrambling Algorithm Implementation </a:t>
            </a:r>
            <a:r>
              <a:rPr lang="en" sz="1300"/>
              <a:t>-------- 21-23</a:t>
            </a:r>
            <a:endParaRPr/>
          </a:p>
          <a:p>
            <a:pPr indent="-277494" lvl="1" marL="914400" rtl="0" algn="l">
              <a:spcBef>
                <a:spcPts val="0"/>
              </a:spcBef>
              <a:spcAft>
                <a:spcPts val="0"/>
              </a:spcAft>
              <a:buSzPct val="100000"/>
              <a:buChar char="○"/>
            </a:pPr>
            <a:r>
              <a:rPr lang="en"/>
              <a:t>Topology Detection </a:t>
            </a:r>
            <a:r>
              <a:rPr lang="en" sz="1300"/>
              <a:t>---------------------------  24-27</a:t>
            </a:r>
            <a:endParaRPr/>
          </a:p>
          <a:p>
            <a:pPr indent="-277494" lvl="1" marL="914400" rtl="0" algn="l">
              <a:spcBef>
                <a:spcPts val="0"/>
              </a:spcBef>
              <a:spcAft>
                <a:spcPts val="0"/>
              </a:spcAft>
              <a:buSzPct val="100000"/>
              <a:buChar char="○"/>
            </a:pPr>
            <a:r>
              <a:rPr lang="en"/>
              <a:t>Letter Rendering </a:t>
            </a:r>
            <a:r>
              <a:rPr lang="en" sz="1300"/>
              <a:t>------------------------------  28-33</a:t>
            </a:r>
            <a:endParaRPr/>
          </a:p>
          <a:p>
            <a:pPr indent="-277494" lvl="1" marL="914400" rtl="0" algn="l">
              <a:spcBef>
                <a:spcPts val="0"/>
              </a:spcBef>
              <a:spcAft>
                <a:spcPts val="0"/>
              </a:spcAft>
              <a:buSzPct val="100000"/>
              <a:buChar char="○"/>
            </a:pPr>
            <a:r>
              <a:rPr lang="en"/>
              <a:t>Solution Checking </a:t>
            </a:r>
            <a:r>
              <a:rPr lang="en" sz="1300"/>
              <a:t>----------------------------- 34-37</a:t>
            </a:r>
            <a:endParaRPr/>
          </a:p>
          <a:p>
            <a:pPr indent="-286385" lvl="0" marL="457200" rtl="0" algn="l">
              <a:spcBef>
                <a:spcPts val="0"/>
              </a:spcBef>
              <a:spcAft>
                <a:spcPts val="0"/>
              </a:spcAft>
              <a:buSzPct val="100000"/>
              <a:buChar char="●"/>
            </a:pPr>
            <a:r>
              <a:rPr lang="en"/>
              <a:t>Research Statements </a:t>
            </a:r>
            <a:r>
              <a:rPr lang="en"/>
              <a:t>-------------------------------------  38</a:t>
            </a:r>
            <a:endParaRPr/>
          </a:p>
          <a:p>
            <a:pPr indent="-286385" lvl="0" marL="457200" rtl="0" algn="l">
              <a:spcBef>
                <a:spcPts val="0"/>
              </a:spcBef>
              <a:spcAft>
                <a:spcPts val="0"/>
              </a:spcAft>
              <a:buSzPct val="100000"/>
              <a:buChar char="●"/>
            </a:pPr>
            <a:r>
              <a:rPr lang="en"/>
              <a:t>Survey Questions and Responses for Evaluation </a:t>
            </a:r>
            <a:r>
              <a:rPr lang="en"/>
              <a:t>-39-47</a:t>
            </a:r>
            <a:endParaRPr/>
          </a:p>
          <a:p>
            <a:pPr indent="-286385" lvl="0" marL="457200" rtl="0" algn="l">
              <a:spcBef>
                <a:spcPts val="0"/>
              </a:spcBef>
              <a:spcAft>
                <a:spcPts val="0"/>
              </a:spcAft>
              <a:buSzPct val="100000"/>
              <a:buChar char="●"/>
            </a:pPr>
            <a:r>
              <a:rPr lang="en"/>
              <a:t>Responses and Evaluation Interpretation </a:t>
            </a:r>
            <a:r>
              <a:rPr lang="en"/>
              <a:t>------------- 48</a:t>
            </a:r>
            <a:endParaRPr/>
          </a:p>
          <a:p>
            <a:pPr indent="-286385" lvl="0" marL="457200" rtl="0" algn="l">
              <a:spcBef>
                <a:spcPts val="0"/>
              </a:spcBef>
              <a:spcAft>
                <a:spcPts val="0"/>
              </a:spcAft>
              <a:buSzPct val="100000"/>
              <a:buChar char="●"/>
            </a:pPr>
            <a:r>
              <a:rPr lang="en"/>
              <a:t>Future Works </a:t>
            </a:r>
            <a:r>
              <a:rPr lang="en"/>
              <a:t>------------------------------------------  49-51</a:t>
            </a:r>
            <a:endParaRPr/>
          </a:p>
          <a:p>
            <a:pPr indent="-286385" lvl="0" marL="457200" rtl="0" algn="l">
              <a:spcBef>
                <a:spcPts val="0"/>
              </a:spcBef>
              <a:spcAft>
                <a:spcPts val="0"/>
              </a:spcAft>
              <a:buSzPct val="100000"/>
              <a:buChar char="●"/>
            </a:pPr>
            <a:r>
              <a:rPr lang="en"/>
              <a:t>Conclusion </a:t>
            </a:r>
            <a:r>
              <a:rPr lang="en"/>
              <a:t>-------------------------------------------------- 52</a:t>
            </a:r>
            <a:endParaRPr/>
          </a:p>
        </p:txBody>
      </p:sp>
      <p:sp>
        <p:nvSpPr>
          <p:cNvPr id="142" name="Google Shape;142;p14"/>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2"/>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Word Bank</a:t>
            </a:r>
            <a:endParaRPr/>
          </a:p>
        </p:txBody>
      </p:sp>
      <p:sp>
        <p:nvSpPr>
          <p:cNvPr id="271" name="Google Shape;271;p3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Python script to generate a word bank stored in memory</a:t>
            </a:r>
            <a:endParaRPr/>
          </a:p>
          <a:p>
            <a:pPr indent="-311150" lvl="0" marL="457200" rtl="0" algn="l">
              <a:lnSpc>
                <a:spcPct val="200000"/>
              </a:lnSpc>
              <a:spcBef>
                <a:spcPts val="0"/>
              </a:spcBef>
              <a:spcAft>
                <a:spcPts val="0"/>
              </a:spcAft>
              <a:buSzPts val="1300"/>
              <a:buChar char="●"/>
            </a:pPr>
            <a:r>
              <a:rPr lang="en"/>
              <a:t>Word indexing done to include terminating characters after every other character to allow for printing letters directly from the string</a:t>
            </a:r>
            <a:endParaRPr/>
          </a:p>
        </p:txBody>
      </p:sp>
      <p:pic>
        <p:nvPicPr>
          <p:cNvPr id="272" name="Google Shape;272;p32"/>
          <p:cNvPicPr preferRelativeResize="0"/>
          <p:nvPr/>
        </p:nvPicPr>
        <p:blipFill>
          <a:blip r:embed="rId3">
            <a:alphaModFix/>
          </a:blip>
          <a:stretch>
            <a:fillRect/>
          </a:stretch>
        </p:blipFill>
        <p:spPr>
          <a:xfrm>
            <a:off x="0" y="3284744"/>
            <a:ext cx="5943600" cy="1858756"/>
          </a:xfrm>
          <a:prstGeom prst="rect">
            <a:avLst/>
          </a:prstGeom>
          <a:noFill/>
          <a:ln>
            <a:noFill/>
          </a:ln>
        </p:spPr>
      </p:pic>
      <p:pic>
        <p:nvPicPr>
          <p:cNvPr id="273" name="Google Shape;273;p32"/>
          <p:cNvPicPr preferRelativeResize="0"/>
          <p:nvPr/>
        </p:nvPicPr>
        <p:blipFill>
          <a:blip r:embed="rId4">
            <a:alphaModFix/>
          </a:blip>
          <a:stretch>
            <a:fillRect/>
          </a:stretch>
        </p:blipFill>
        <p:spPr>
          <a:xfrm>
            <a:off x="5943600" y="4229100"/>
            <a:ext cx="3200400" cy="914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3"/>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Scrambling Algorithm Implementation</a:t>
            </a:r>
            <a:endParaRPr/>
          </a:p>
        </p:txBody>
      </p:sp>
      <p:sp>
        <p:nvSpPr>
          <p:cNvPr id="279" name="Google Shape;279;p3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Early conception of adjacency matrix</a:t>
            </a:r>
            <a:br>
              <a:rPr lang="en"/>
            </a:br>
            <a:r>
              <a:rPr lang="en"/>
              <a:t>t</a:t>
            </a:r>
            <a:r>
              <a:rPr lang="en"/>
              <a:t>o store letter positions and encode</a:t>
            </a:r>
            <a:br>
              <a:rPr lang="en"/>
            </a:br>
            <a:r>
              <a:rPr lang="en"/>
              <a:t>scrambles</a:t>
            </a:r>
            <a:endParaRPr/>
          </a:p>
          <a:p>
            <a:pPr indent="-311150" lvl="0" marL="457200" rtl="0" algn="l">
              <a:lnSpc>
                <a:spcPct val="200000"/>
              </a:lnSpc>
              <a:spcBef>
                <a:spcPts val="0"/>
              </a:spcBef>
              <a:spcAft>
                <a:spcPts val="0"/>
              </a:spcAft>
              <a:buSzPts val="1300"/>
              <a:buChar char="●"/>
            </a:pPr>
            <a:r>
              <a:rPr lang="en"/>
              <a:t>Abandoned due to complexity of</a:t>
            </a:r>
            <a:br>
              <a:rPr lang="en"/>
            </a:br>
            <a:r>
              <a:rPr lang="en"/>
              <a:t>m</a:t>
            </a:r>
            <a:r>
              <a:rPr lang="en"/>
              <a:t>aintaining such a structure</a:t>
            </a:r>
            <a:endParaRPr/>
          </a:p>
        </p:txBody>
      </p:sp>
      <p:pic>
        <p:nvPicPr>
          <p:cNvPr id="280" name="Google Shape;280;p33"/>
          <p:cNvPicPr preferRelativeResize="0"/>
          <p:nvPr/>
        </p:nvPicPr>
        <p:blipFill>
          <a:blip r:embed="rId3">
            <a:alphaModFix/>
          </a:blip>
          <a:stretch>
            <a:fillRect/>
          </a:stretch>
        </p:blipFill>
        <p:spPr>
          <a:xfrm>
            <a:off x="4724337" y="1235175"/>
            <a:ext cx="3612067" cy="35759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4"/>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Scrambling Algorithm Implementation</a:t>
            </a:r>
            <a:endParaRPr/>
          </a:p>
          <a:p>
            <a:pPr indent="0" lvl="0" marL="0" rtl="0" algn="l">
              <a:spcBef>
                <a:spcPts val="0"/>
              </a:spcBef>
              <a:spcAft>
                <a:spcPts val="0"/>
              </a:spcAft>
              <a:buNone/>
            </a:pPr>
            <a:r>
              <a:t/>
            </a:r>
            <a:endParaRPr/>
          </a:p>
        </p:txBody>
      </p:sp>
      <p:sp>
        <p:nvSpPr>
          <p:cNvPr id="286" name="Google Shape;286;p3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Instead of an adjacency matrix, 6 lists were used to store letter data</a:t>
            </a:r>
            <a:endParaRPr/>
          </a:p>
          <a:p>
            <a:pPr indent="-311150" lvl="0" marL="457200" rtl="0" algn="l">
              <a:lnSpc>
                <a:spcPct val="200000"/>
              </a:lnSpc>
              <a:spcBef>
                <a:spcPts val="0"/>
              </a:spcBef>
              <a:spcAft>
                <a:spcPts val="0"/>
              </a:spcAft>
              <a:buSzPts val="1300"/>
              <a:buChar char="●"/>
            </a:pPr>
            <a:r>
              <a:rPr lang="en"/>
              <a:t>These lists are initially unscrambled</a:t>
            </a:r>
            <a:endParaRPr/>
          </a:p>
          <a:p>
            <a:pPr indent="-311150" lvl="0" marL="457200" rtl="0" algn="l">
              <a:lnSpc>
                <a:spcPct val="200000"/>
              </a:lnSpc>
              <a:spcBef>
                <a:spcPts val="0"/>
              </a:spcBef>
              <a:spcAft>
                <a:spcPts val="0"/>
              </a:spcAft>
              <a:buSzPts val="1300"/>
              <a:buChar char="●"/>
            </a:pPr>
            <a:r>
              <a:rPr lang="en"/>
              <a:t>By using a model to map cube twists to state changes, deterministic algorithms that correctly update the cubes state based on the specific cube twist can be encoded</a:t>
            </a:r>
            <a:endParaRPr/>
          </a:p>
          <a:p>
            <a:pPr indent="-311150" lvl="0" marL="457200" rtl="0" algn="l">
              <a:lnSpc>
                <a:spcPct val="200000"/>
              </a:lnSpc>
              <a:spcBef>
                <a:spcPts val="0"/>
              </a:spcBef>
              <a:spcAft>
                <a:spcPts val="0"/>
              </a:spcAft>
              <a:buSzPts val="1300"/>
              <a:buChar char="●"/>
            </a:pPr>
            <a:r>
              <a:rPr lang="en"/>
              <a:t>These algorithms deterministically swap elements between lists to produce scrambles</a:t>
            </a:r>
            <a:endParaRPr/>
          </a:p>
          <a:p>
            <a:pPr indent="-311150" lvl="0" marL="457200" rtl="0" algn="l">
              <a:lnSpc>
                <a:spcPct val="200000"/>
              </a:lnSpc>
              <a:spcBef>
                <a:spcPts val="0"/>
              </a:spcBef>
              <a:spcAft>
                <a:spcPts val="0"/>
              </a:spcAft>
              <a:buSzPts val="1300"/>
              <a:buChar char="●"/>
            </a:pPr>
            <a:r>
              <a:rPr lang="en"/>
              <a:t>This scrambling is iterated 7 times with a random number generator to regulate how many times a specific twist is performed to ensure good scrambles</a:t>
            </a:r>
            <a:endParaRPr/>
          </a:p>
        </p:txBody>
      </p:sp>
      <p:pic>
        <p:nvPicPr>
          <p:cNvPr id="287" name="Google Shape;287;p34"/>
          <p:cNvPicPr preferRelativeResize="0"/>
          <p:nvPr/>
        </p:nvPicPr>
        <p:blipFill>
          <a:blip r:embed="rId3">
            <a:alphaModFix/>
          </a:blip>
          <a:stretch>
            <a:fillRect/>
          </a:stretch>
        </p:blipFill>
        <p:spPr>
          <a:xfrm>
            <a:off x="-12" y="5143500"/>
            <a:ext cx="2154831" cy="3633124"/>
          </a:xfrm>
          <a:prstGeom prst="rect">
            <a:avLst/>
          </a:prstGeom>
          <a:noFill/>
          <a:ln>
            <a:noFill/>
          </a:ln>
        </p:spPr>
      </p:pic>
      <p:pic>
        <p:nvPicPr>
          <p:cNvPr id="288" name="Google Shape;288;p34"/>
          <p:cNvPicPr preferRelativeResize="0"/>
          <p:nvPr/>
        </p:nvPicPr>
        <p:blipFill>
          <a:blip r:embed="rId4">
            <a:alphaModFix/>
          </a:blip>
          <a:stretch>
            <a:fillRect/>
          </a:stretch>
        </p:blipFill>
        <p:spPr>
          <a:xfrm>
            <a:off x="3010800" y="5143510"/>
            <a:ext cx="3612300" cy="1685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Scrambling Algorithm Implementation</a:t>
            </a:r>
            <a:endParaRPr/>
          </a:p>
          <a:p>
            <a:pPr indent="0" lvl="0" marL="0" rtl="0" algn="l">
              <a:spcBef>
                <a:spcPts val="0"/>
              </a:spcBef>
              <a:spcAft>
                <a:spcPts val="0"/>
              </a:spcAft>
              <a:buNone/>
            </a:pPr>
            <a:r>
              <a:t/>
            </a:r>
            <a:endParaRPr/>
          </a:p>
        </p:txBody>
      </p:sp>
      <p:sp>
        <p:nvSpPr>
          <p:cNvPr id="294" name="Google Shape;294;p3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95" name="Google Shape;295;p35"/>
          <p:cNvPicPr preferRelativeResize="0"/>
          <p:nvPr/>
        </p:nvPicPr>
        <p:blipFill>
          <a:blip r:embed="rId3">
            <a:alphaModFix/>
          </a:blip>
          <a:stretch>
            <a:fillRect/>
          </a:stretch>
        </p:blipFill>
        <p:spPr>
          <a:xfrm>
            <a:off x="4988250" y="1307463"/>
            <a:ext cx="3516624" cy="3431375"/>
          </a:xfrm>
          <a:prstGeom prst="rect">
            <a:avLst/>
          </a:prstGeom>
          <a:noFill/>
          <a:ln>
            <a:noFill/>
          </a:ln>
        </p:spPr>
      </p:pic>
      <p:pic>
        <p:nvPicPr>
          <p:cNvPr id="296" name="Google Shape;296;p35"/>
          <p:cNvPicPr preferRelativeResize="0"/>
          <p:nvPr/>
        </p:nvPicPr>
        <p:blipFill>
          <a:blip r:embed="rId4">
            <a:alphaModFix/>
          </a:blip>
          <a:stretch>
            <a:fillRect/>
          </a:stretch>
        </p:blipFill>
        <p:spPr>
          <a:xfrm>
            <a:off x="752925" y="1450450"/>
            <a:ext cx="3193149" cy="3145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6"/>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Topology Detection</a:t>
            </a:r>
            <a:endParaRPr/>
          </a:p>
          <a:p>
            <a:pPr indent="0" lvl="0" marL="0" rtl="0" algn="l">
              <a:spcBef>
                <a:spcPts val="0"/>
              </a:spcBef>
              <a:spcAft>
                <a:spcPts val="0"/>
              </a:spcAft>
              <a:buNone/>
            </a:pPr>
            <a:r>
              <a:t/>
            </a:r>
            <a:endParaRPr/>
          </a:p>
        </p:txBody>
      </p:sp>
      <p:sp>
        <p:nvSpPr>
          <p:cNvPr id="302" name="Google Shape;302;p3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How face lists correspond to cube</a:t>
            </a:r>
            <a:br>
              <a:rPr lang="en"/>
            </a:br>
            <a:r>
              <a:rPr lang="en"/>
              <a:t>topology</a:t>
            </a:r>
            <a:endParaRPr/>
          </a:p>
        </p:txBody>
      </p:sp>
      <p:pic>
        <p:nvPicPr>
          <p:cNvPr id="303" name="Google Shape;303;p36"/>
          <p:cNvPicPr preferRelativeResize="0"/>
          <p:nvPr/>
        </p:nvPicPr>
        <p:blipFill>
          <a:blip r:embed="rId3">
            <a:alphaModFix/>
          </a:blip>
          <a:stretch>
            <a:fillRect/>
          </a:stretch>
        </p:blipFill>
        <p:spPr>
          <a:xfrm>
            <a:off x="4852250" y="1680473"/>
            <a:ext cx="3484141" cy="2685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7"/>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Topology Detection</a:t>
            </a:r>
            <a:endParaRPr/>
          </a:p>
          <a:p>
            <a:pPr indent="0" lvl="0" marL="0" rtl="0" algn="l">
              <a:spcBef>
                <a:spcPts val="0"/>
              </a:spcBef>
              <a:spcAft>
                <a:spcPts val="0"/>
              </a:spcAft>
              <a:buNone/>
            </a:pPr>
            <a:r>
              <a:t/>
            </a:r>
            <a:endParaRPr/>
          </a:p>
        </p:txBody>
      </p:sp>
      <p:sp>
        <p:nvSpPr>
          <p:cNvPr id="309" name="Google Shape;309;p3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Using the WOWCube gyroscope</a:t>
            </a:r>
            <a:br>
              <a:rPr lang="en"/>
            </a:br>
            <a:r>
              <a:rPr lang="en"/>
              <a:t>a</a:t>
            </a:r>
            <a:r>
              <a:rPr lang="en"/>
              <a:t>nd TOPOLOGY_getFace API to</a:t>
            </a:r>
            <a:br>
              <a:rPr lang="en"/>
            </a:br>
            <a:r>
              <a:rPr lang="en"/>
              <a:t>s</a:t>
            </a:r>
            <a:r>
              <a:rPr lang="en"/>
              <a:t>pecify upward and downward </a:t>
            </a:r>
            <a:br>
              <a:rPr lang="en"/>
            </a:br>
            <a:r>
              <a:rPr lang="en"/>
              <a:t>f</a:t>
            </a:r>
            <a:r>
              <a:rPr lang="en"/>
              <a:t>acing facelets</a:t>
            </a:r>
            <a:endParaRPr/>
          </a:p>
        </p:txBody>
      </p:sp>
      <p:pic>
        <p:nvPicPr>
          <p:cNvPr id="310" name="Google Shape;310;p37"/>
          <p:cNvPicPr preferRelativeResize="0"/>
          <p:nvPr/>
        </p:nvPicPr>
        <p:blipFill>
          <a:blip r:embed="rId3">
            <a:alphaModFix/>
          </a:blip>
          <a:stretch>
            <a:fillRect/>
          </a:stretch>
        </p:blipFill>
        <p:spPr>
          <a:xfrm>
            <a:off x="4450637" y="1301601"/>
            <a:ext cx="4693374" cy="3443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8"/>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Topology Detection</a:t>
            </a:r>
            <a:endParaRPr/>
          </a:p>
          <a:p>
            <a:pPr indent="0" lvl="0" marL="0" rtl="0" algn="l">
              <a:spcBef>
                <a:spcPts val="0"/>
              </a:spcBef>
              <a:spcAft>
                <a:spcPts val="0"/>
              </a:spcAft>
              <a:buNone/>
            </a:pPr>
            <a:r>
              <a:t/>
            </a:r>
            <a:endParaRPr/>
          </a:p>
        </p:txBody>
      </p:sp>
      <p:sp>
        <p:nvSpPr>
          <p:cNvPr id="316" name="Google Shape;316;p3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With the detected facelets, use</a:t>
            </a:r>
            <a:br>
              <a:rPr lang="en"/>
            </a:br>
            <a:r>
              <a:rPr lang="en"/>
              <a:t>TOPOLOGY_getAdjacentFacelet</a:t>
            </a:r>
            <a:br>
              <a:rPr lang="en"/>
            </a:br>
            <a:r>
              <a:rPr lang="en"/>
              <a:t>t</a:t>
            </a:r>
            <a:r>
              <a:rPr lang="en"/>
              <a:t>o unambiguously determine the</a:t>
            </a:r>
            <a:br>
              <a:rPr lang="en"/>
            </a:br>
            <a:r>
              <a:rPr lang="en"/>
              <a:t>r</a:t>
            </a:r>
            <a:r>
              <a:rPr lang="en"/>
              <a:t>emaining facelets</a:t>
            </a:r>
            <a:endParaRPr/>
          </a:p>
        </p:txBody>
      </p:sp>
      <p:pic>
        <p:nvPicPr>
          <p:cNvPr id="317" name="Google Shape;317;p38"/>
          <p:cNvPicPr preferRelativeResize="0"/>
          <p:nvPr/>
        </p:nvPicPr>
        <p:blipFill>
          <a:blip r:embed="rId3">
            <a:alphaModFix/>
          </a:blip>
          <a:stretch>
            <a:fillRect/>
          </a:stretch>
        </p:blipFill>
        <p:spPr>
          <a:xfrm>
            <a:off x="4495486" y="1318600"/>
            <a:ext cx="3840924" cy="34091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9"/>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Topology Detection</a:t>
            </a:r>
            <a:endParaRPr/>
          </a:p>
          <a:p>
            <a:pPr indent="0" lvl="0" marL="0" rtl="0" algn="l">
              <a:spcBef>
                <a:spcPts val="0"/>
              </a:spcBef>
              <a:spcAft>
                <a:spcPts val="0"/>
              </a:spcAft>
              <a:buNone/>
            </a:pPr>
            <a:r>
              <a:t/>
            </a:r>
            <a:endParaRPr/>
          </a:p>
        </p:txBody>
      </p:sp>
      <p:sp>
        <p:nvSpPr>
          <p:cNvPr id="323" name="Google Shape;323;p3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Use of debug tools to hard code facelet positions for Game Mode 3</a:t>
            </a:r>
            <a:endParaRPr/>
          </a:p>
        </p:txBody>
      </p:sp>
      <p:pic>
        <p:nvPicPr>
          <p:cNvPr id="324" name="Google Shape;324;p39"/>
          <p:cNvPicPr preferRelativeResize="0"/>
          <p:nvPr/>
        </p:nvPicPr>
        <p:blipFill>
          <a:blip r:embed="rId3">
            <a:alphaModFix/>
          </a:blip>
          <a:stretch>
            <a:fillRect/>
          </a:stretch>
        </p:blipFill>
        <p:spPr>
          <a:xfrm>
            <a:off x="1909325" y="2056500"/>
            <a:ext cx="5325343" cy="2911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0"/>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Letter Rendering</a:t>
            </a:r>
            <a:endParaRPr/>
          </a:p>
          <a:p>
            <a:pPr indent="0" lvl="0" marL="0" rtl="0" algn="l">
              <a:spcBef>
                <a:spcPts val="0"/>
              </a:spcBef>
              <a:spcAft>
                <a:spcPts val="0"/>
              </a:spcAft>
              <a:buNone/>
            </a:pPr>
            <a:r>
              <a:t/>
            </a:r>
            <a:endParaRPr/>
          </a:p>
        </p:txBody>
      </p:sp>
      <p:sp>
        <p:nvSpPr>
          <p:cNvPr id="330" name="Google Shape;330;p4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Renders letters by checking if the ID of the module executing the code matches that in the “dictionary” of letters associated with module ID and screen ID numbers</a:t>
            </a:r>
            <a:endParaRPr/>
          </a:p>
          <a:p>
            <a:pPr indent="-311150" lvl="0" marL="457200" rtl="0" algn="l">
              <a:lnSpc>
                <a:spcPct val="200000"/>
              </a:lnSpc>
              <a:spcBef>
                <a:spcPts val="0"/>
              </a:spcBef>
              <a:spcAft>
                <a:spcPts val="0"/>
              </a:spcAft>
              <a:buSzPts val="1300"/>
              <a:buChar char="●"/>
            </a:pPr>
            <a:r>
              <a:rPr lang="en"/>
              <a:t>If the screen ID also matches, it renders an image corresponding to that letter on the specified facelet.</a:t>
            </a:r>
            <a:endParaRPr/>
          </a:p>
        </p:txBody>
      </p:sp>
      <p:pic>
        <p:nvPicPr>
          <p:cNvPr id="331" name="Google Shape;331;p40"/>
          <p:cNvPicPr preferRelativeResize="0"/>
          <p:nvPr/>
        </p:nvPicPr>
        <p:blipFill>
          <a:blip r:embed="rId3">
            <a:alphaModFix/>
          </a:blip>
          <a:stretch>
            <a:fillRect/>
          </a:stretch>
        </p:blipFill>
        <p:spPr>
          <a:xfrm>
            <a:off x="1052550" y="3121554"/>
            <a:ext cx="7038901" cy="202194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1"/>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Letter Rendering</a:t>
            </a:r>
            <a:endParaRPr/>
          </a:p>
          <a:p>
            <a:pPr indent="0" lvl="0" marL="0" rtl="0" algn="l">
              <a:spcBef>
                <a:spcPts val="0"/>
              </a:spcBef>
              <a:spcAft>
                <a:spcPts val="0"/>
              </a:spcAft>
              <a:buNone/>
            </a:pPr>
            <a:r>
              <a:t/>
            </a:r>
            <a:endParaRPr/>
          </a:p>
        </p:txBody>
      </p:sp>
      <p:sp>
        <p:nvSpPr>
          <p:cNvPr id="337" name="Google Shape;337;p4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Image file name ordering. The higher the priority, the lower the index (starting at 0)</a:t>
            </a:r>
            <a:endParaRPr/>
          </a:p>
        </p:txBody>
      </p:sp>
      <p:pic>
        <p:nvPicPr>
          <p:cNvPr id="338" name="Google Shape;338;p41"/>
          <p:cNvPicPr preferRelativeResize="0"/>
          <p:nvPr/>
        </p:nvPicPr>
        <p:blipFill>
          <a:blip r:embed="rId3">
            <a:alphaModFix/>
          </a:blip>
          <a:stretch>
            <a:fillRect/>
          </a:stretch>
        </p:blipFill>
        <p:spPr>
          <a:xfrm>
            <a:off x="566725" y="1924050"/>
            <a:ext cx="8010525" cy="321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Thesis</a:t>
            </a:r>
            <a:endParaRPr/>
          </a:p>
        </p:txBody>
      </p:sp>
      <p:sp>
        <p:nvSpPr>
          <p:cNvPr id="148" name="Google Shape;148;p1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Smart twisty puzzle applications</a:t>
            </a:r>
            <a:r>
              <a:rPr lang="en"/>
              <a:t> made for devices that integrate the software application with the physical topology of the twisty puzzle</a:t>
            </a:r>
            <a:r>
              <a:rPr lang="en"/>
              <a:t> can improve upon the educational/entertainment value of existing twisty puzzle toys and devices with respect to critical thinking and language skills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2"/>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Letter Rendering</a:t>
            </a:r>
            <a:endParaRPr/>
          </a:p>
          <a:p>
            <a:pPr indent="0" lvl="0" marL="0" rtl="0" algn="l">
              <a:spcBef>
                <a:spcPts val="0"/>
              </a:spcBef>
              <a:spcAft>
                <a:spcPts val="0"/>
              </a:spcAft>
              <a:buNone/>
            </a:pPr>
            <a:r>
              <a:t/>
            </a:r>
            <a:endParaRPr/>
          </a:p>
        </p:txBody>
      </p:sp>
      <p:sp>
        <p:nvSpPr>
          <p:cNvPr id="344" name="Google Shape;344;p4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Image asset selection when rendering</a:t>
            </a:r>
            <a:endParaRPr/>
          </a:p>
        </p:txBody>
      </p:sp>
      <p:pic>
        <p:nvPicPr>
          <p:cNvPr id="345" name="Google Shape;345;p42"/>
          <p:cNvPicPr preferRelativeResize="0"/>
          <p:nvPr/>
        </p:nvPicPr>
        <p:blipFill>
          <a:blip r:embed="rId3">
            <a:alphaModFix/>
          </a:blip>
          <a:stretch>
            <a:fillRect/>
          </a:stretch>
        </p:blipFill>
        <p:spPr>
          <a:xfrm>
            <a:off x="1367513" y="1995963"/>
            <a:ext cx="6408974" cy="3147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3"/>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Letter Rendering</a:t>
            </a:r>
            <a:endParaRPr/>
          </a:p>
          <a:p>
            <a:pPr indent="0" lvl="0" marL="0" rtl="0" algn="l">
              <a:spcBef>
                <a:spcPts val="0"/>
              </a:spcBef>
              <a:spcAft>
                <a:spcPts val="0"/>
              </a:spcAft>
              <a:buNone/>
            </a:pPr>
            <a:r>
              <a:t/>
            </a:r>
            <a:endParaRPr/>
          </a:p>
        </p:txBody>
      </p:sp>
      <p:sp>
        <p:nvSpPr>
          <p:cNvPr id="351" name="Google Shape;351;p4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Option to hide center symbol with a single screen tap</a:t>
            </a:r>
            <a:endParaRPr/>
          </a:p>
        </p:txBody>
      </p:sp>
      <p:pic>
        <p:nvPicPr>
          <p:cNvPr id="352" name="Google Shape;352;p43"/>
          <p:cNvPicPr preferRelativeResize="0"/>
          <p:nvPr/>
        </p:nvPicPr>
        <p:blipFill>
          <a:blip r:embed="rId3">
            <a:alphaModFix/>
          </a:blip>
          <a:stretch>
            <a:fillRect/>
          </a:stretch>
        </p:blipFill>
        <p:spPr>
          <a:xfrm>
            <a:off x="1573700" y="2022225"/>
            <a:ext cx="6486525" cy="3121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4"/>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Letter Rendering</a:t>
            </a:r>
            <a:endParaRPr/>
          </a:p>
          <a:p>
            <a:pPr indent="0" lvl="0" marL="0" rtl="0" algn="l">
              <a:spcBef>
                <a:spcPts val="0"/>
              </a:spcBef>
              <a:spcAft>
                <a:spcPts val="0"/>
              </a:spcAft>
              <a:buNone/>
            </a:pPr>
            <a:r>
              <a:t/>
            </a:r>
            <a:endParaRPr/>
          </a:p>
        </p:txBody>
      </p:sp>
      <p:sp>
        <p:nvSpPr>
          <p:cNvPr id="358" name="Google Shape;358;p4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Game Mode 3 letter rendering</a:t>
            </a:r>
            <a:endParaRPr/>
          </a:p>
          <a:p>
            <a:pPr indent="-311150" lvl="0" marL="457200" rtl="0" algn="l">
              <a:lnSpc>
                <a:spcPct val="200000"/>
              </a:lnSpc>
              <a:spcBef>
                <a:spcPts val="0"/>
              </a:spcBef>
              <a:spcAft>
                <a:spcPts val="0"/>
              </a:spcAft>
              <a:buSzPts val="1300"/>
              <a:buChar char="●"/>
            </a:pPr>
            <a:r>
              <a:rPr lang="en"/>
              <a:t>Importantly, it applies rotation </a:t>
            </a:r>
            <a:br>
              <a:rPr lang="en"/>
            </a:br>
            <a:r>
              <a:rPr lang="en"/>
              <a:t>i</a:t>
            </a:r>
            <a:r>
              <a:rPr lang="en"/>
              <a:t>nformation so that the app renders</a:t>
            </a:r>
            <a:br>
              <a:rPr lang="en"/>
            </a:br>
            <a:r>
              <a:rPr lang="en"/>
              <a:t>a</a:t>
            </a:r>
            <a:r>
              <a:rPr lang="en"/>
              <a:t> solved cube with all letters oriented</a:t>
            </a:r>
            <a:br>
              <a:rPr lang="en"/>
            </a:br>
            <a:r>
              <a:rPr lang="en"/>
              <a:t>c</a:t>
            </a:r>
            <a:r>
              <a:rPr lang="en"/>
              <a:t>orrectly </a:t>
            </a:r>
            <a:endParaRPr/>
          </a:p>
          <a:p>
            <a:pPr indent="-311150" lvl="0" marL="457200" rtl="0" algn="l">
              <a:lnSpc>
                <a:spcPct val="200000"/>
              </a:lnSpc>
              <a:spcBef>
                <a:spcPts val="0"/>
              </a:spcBef>
              <a:spcAft>
                <a:spcPts val="0"/>
              </a:spcAft>
              <a:buSzPts val="1300"/>
              <a:buChar char="●"/>
            </a:pPr>
            <a:r>
              <a:rPr lang="en"/>
              <a:t>Rotation values are accordingly</a:t>
            </a:r>
            <a:br>
              <a:rPr lang="en"/>
            </a:br>
            <a:r>
              <a:rPr lang="en"/>
              <a:t>hard coded </a:t>
            </a:r>
            <a:endParaRPr/>
          </a:p>
        </p:txBody>
      </p:sp>
      <p:pic>
        <p:nvPicPr>
          <p:cNvPr id="359" name="Google Shape;359;p44"/>
          <p:cNvPicPr preferRelativeResize="0"/>
          <p:nvPr/>
        </p:nvPicPr>
        <p:blipFill>
          <a:blip r:embed="rId3">
            <a:alphaModFix/>
          </a:blip>
          <a:stretch>
            <a:fillRect/>
          </a:stretch>
        </p:blipFill>
        <p:spPr>
          <a:xfrm>
            <a:off x="4735225" y="1105325"/>
            <a:ext cx="4408774" cy="38356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5"/>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Letter Rendering</a:t>
            </a:r>
            <a:endParaRPr/>
          </a:p>
          <a:p>
            <a:pPr indent="0" lvl="0" marL="0" rtl="0" algn="l">
              <a:spcBef>
                <a:spcPts val="0"/>
              </a:spcBef>
              <a:spcAft>
                <a:spcPts val="0"/>
              </a:spcAft>
              <a:buNone/>
            </a:pPr>
            <a:r>
              <a:t/>
            </a:r>
            <a:endParaRPr/>
          </a:p>
        </p:txBody>
      </p:sp>
      <p:sp>
        <p:nvSpPr>
          <p:cNvPr id="365" name="Google Shape;365;p4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66" name="Google Shape;366;p45"/>
          <p:cNvPicPr preferRelativeResize="0"/>
          <p:nvPr/>
        </p:nvPicPr>
        <p:blipFill>
          <a:blip r:embed="rId3">
            <a:alphaModFix/>
          </a:blip>
          <a:stretch>
            <a:fillRect/>
          </a:stretch>
        </p:blipFill>
        <p:spPr>
          <a:xfrm>
            <a:off x="2717235" y="1429610"/>
            <a:ext cx="3709525" cy="3187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6"/>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Solution Checking</a:t>
            </a:r>
            <a:endParaRPr/>
          </a:p>
          <a:p>
            <a:pPr indent="0" lvl="0" marL="0" rtl="0" algn="l">
              <a:spcBef>
                <a:spcPts val="0"/>
              </a:spcBef>
              <a:spcAft>
                <a:spcPts val="0"/>
              </a:spcAft>
              <a:buNone/>
            </a:pPr>
            <a:r>
              <a:t/>
            </a:r>
            <a:endParaRPr/>
          </a:p>
        </p:txBody>
      </p:sp>
      <p:sp>
        <p:nvSpPr>
          <p:cNvPr id="372" name="Google Shape;372;p4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fontScale="85000" lnSpcReduction="10000"/>
          </a:bodyPr>
          <a:lstStyle/>
          <a:p>
            <a:pPr indent="-298767" lvl="0" marL="457200" rtl="0" algn="l">
              <a:lnSpc>
                <a:spcPct val="200000"/>
              </a:lnSpc>
              <a:spcBef>
                <a:spcPts val="0"/>
              </a:spcBef>
              <a:spcAft>
                <a:spcPts val="0"/>
              </a:spcAft>
              <a:buSzPct val="100000"/>
              <a:buChar char="●"/>
            </a:pPr>
            <a:r>
              <a:rPr lang="en"/>
              <a:t>Use of topology detection</a:t>
            </a:r>
            <a:br>
              <a:rPr lang="en"/>
            </a:br>
            <a:r>
              <a:rPr lang="en"/>
              <a:t>to determine how each of</a:t>
            </a:r>
            <a:br>
              <a:rPr lang="en"/>
            </a:br>
            <a:r>
              <a:rPr lang="en"/>
              <a:t>the letters are oriented so</a:t>
            </a:r>
            <a:br>
              <a:rPr lang="en"/>
            </a:br>
            <a:r>
              <a:rPr lang="en"/>
              <a:t>that partitions of letters</a:t>
            </a:r>
            <a:br>
              <a:rPr lang="en"/>
            </a:br>
            <a:r>
              <a:rPr lang="en"/>
              <a:t>within the </a:t>
            </a:r>
            <a:br>
              <a:rPr lang="en"/>
            </a:br>
            <a:r>
              <a:rPr lang="en"/>
              <a:t>direction_facelet_collection</a:t>
            </a:r>
            <a:br>
              <a:rPr lang="en"/>
            </a:br>
            <a:r>
              <a:rPr lang="en"/>
              <a:t>can be iterated over to</a:t>
            </a:r>
            <a:br>
              <a:rPr lang="en"/>
            </a:br>
            <a:r>
              <a:rPr lang="en"/>
              <a:t>determine if the puzzle is</a:t>
            </a:r>
            <a:br>
              <a:rPr lang="en"/>
            </a:br>
            <a:r>
              <a:rPr lang="en"/>
              <a:t>solved</a:t>
            </a:r>
            <a:endParaRPr/>
          </a:p>
        </p:txBody>
      </p:sp>
      <p:pic>
        <p:nvPicPr>
          <p:cNvPr id="373" name="Google Shape;373;p46"/>
          <p:cNvPicPr preferRelativeResize="0"/>
          <p:nvPr/>
        </p:nvPicPr>
        <p:blipFill>
          <a:blip r:embed="rId3">
            <a:alphaModFix/>
          </a:blip>
          <a:stretch>
            <a:fillRect/>
          </a:stretch>
        </p:blipFill>
        <p:spPr>
          <a:xfrm>
            <a:off x="4152538" y="1408437"/>
            <a:ext cx="4991475" cy="32294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7"/>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Solution Checking</a:t>
            </a:r>
            <a:endParaRPr/>
          </a:p>
          <a:p>
            <a:pPr indent="0" lvl="0" marL="0" rtl="0" algn="l">
              <a:spcBef>
                <a:spcPts val="0"/>
              </a:spcBef>
              <a:spcAft>
                <a:spcPts val="0"/>
              </a:spcAft>
              <a:buNone/>
            </a:pPr>
            <a:r>
              <a:t/>
            </a:r>
            <a:endParaRPr/>
          </a:p>
        </p:txBody>
      </p:sp>
      <p:sp>
        <p:nvSpPr>
          <p:cNvPr id="379" name="Google Shape;379;p4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For game modes 1 and 2, solution checking requires examining four possible letter arrangements for each face. </a:t>
            </a:r>
            <a:endParaRPr/>
          </a:p>
          <a:p>
            <a:pPr indent="-311150" lvl="0" marL="457200" rtl="0" algn="l">
              <a:spcBef>
                <a:spcPts val="0"/>
              </a:spcBef>
              <a:spcAft>
                <a:spcPts val="0"/>
              </a:spcAft>
              <a:buSzPts val="1300"/>
              <a:buChar char="●"/>
            </a:pPr>
            <a:r>
              <a:rPr lang="en"/>
              <a:t>Each arrangement in the figure below spells out the word “LOVE” depending on where the player starts reading the word. This is why these combinations all must be considered.</a:t>
            </a:r>
            <a:endParaRPr/>
          </a:p>
        </p:txBody>
      </p:sp>
      <p:pic>
        <p:nvPicPr>
          <p:cNvPr id="380" name="Google Shape;380;p47"/>
          <p:cNvPicPr preferRelativeResize="0"/>
          <p:nvPr/>
        </p:nvPicPr>
        <p:blipFill>
          <a:blip r:embed="rId3">
            <a:alphaModFix/>
          </a:blip>
          <a:stretch>
            <a:fillRect/>
          </a:stretch>
        </p:blipFill>
        <p:spPr>
          <a:xfrm>
            <a:off x="1859438" y="2902125"/>
            <a:ext cx="5915025" cy="1485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8"/>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Solution Checking</a:t>
            </a:r>
            <a:endParaRPr/>
          </a:p>
          <a:p>
            <a:pPr indent="0" lvl="0" marL="0" rtl="0" algn="l">
              <a:spcBef>
                <a:spcPts val="0"/>
              </a:spcBef>
              <a:spcAft>
                <a:spcPts val="0"/>
              </a:spcAft>
              <a:buNone/>
            </a:pPr>
            <a:r>
              <a:t/>
            </a:r>
            <a:endParaRPr/>
          </a:p>
        </p:txBody>
      </p:sp>
      <p:sp>
        <p:nvSpPr>
          <p:cNvPr id="386" name="Google Shape;386;p4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Once all faces have a valid four-letter</a:t>
            </a:r>
            <a:br>
              <a:rPr lang="en"/>
            </a:br>
            <a:r>
              <a:rPr lang="en"/>
              <a:t>word, each face is colored white</a:t>
            </a:r>
            <a:br>
              <a:rPr lang="en"/>
            </a:br>
            <a:r>
              <a:rPr lang="en"/>
              <a:t>by setting the offset to 0. When</a:t>
            </a:r>
            <a:br>
              <a:rPr lang="en"/>
            </a:br>
            <a:r>
              <a:rPr lang="en"/>
              <a:t>unsolved, the faces are colored </a:t>
            </a:r>
            <a:br>
              <a:rPr lang="en"/>
            </a:br>
            <a:r>
              <a:rPr lang="en"/>
              <a:t>black with the offset set to 1. </a:t>
            </a:r>
            <a:endParaRPr/>
          </a:p>
        </p:txBody>
      </p:sp>
      <p:pic>
        <p:nvPicPr>
          <p:cNvPr id="387" name="Google Shape;387;p48"/>
          <p:cNvPicPr preferRelativeResize="0"/>
          <p:nvPr/>
        </p:nvPicPr>
        <p:blipFill>
          <a:blip r:embed="rId3">
            <a:alphaModFix/>
          </a:blip>
          <a:stretch>
            <a:fillRect/>
          </a:stretch>
        </p:blipFill>
        <p:spPr>
          <a:xfrm>
            <a:off x="4572000" y="1585450"/>
            <a:ext cx="4565000" cy="1972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9"/>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Development in WOWCube SDK: Solution Checking</a:t>
            </a:r>
            <a:endParaRPr/>
          </a:p>
          <a:p>
            <a:pPr indent="0" lvl="0" marL="0" rtl="0" algn="l">
              <a:spcBef>
                <a:spcPts val="0"/>
              </a:spcBef>
              <a:spcAft>
                <a:spcPts val="0"/>
              </a:spcAft>
              <a:buNone/>
            </a:pPr>
            <a:r>
              <a:t/>
            </a:r>
            <a:endParaRPr/>
          </a:p>
        </p:txBody>
      </p:sp>
      <p:sp>
        <p:nvSpPr>
          <p:cNvPr id="393" name="Google Shape;393;p4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Game mode 3 </a:t>
            </a:r>
            <a:r>
              <a:rPr lang="en"/>
              <a:t>solution checking requires the consideration of the rotation angles of each square as well as the position of the first letter of the word. All this information is encoded and helps in quickly determining whether a face might have a potential solution before performing topology detection.</a:t>
            </a:r>
            <a:endParaRPr/>
          </a:p>
        </p:txBody>
      </p:sp>
      <p:pic>
        <p:nvPicPr>
          <p:cNvPr id="394" name="Google Shape;394;p49"/>
          <p:cNvPicPr preferRelativeResize="0"/>
          <p:nvPr/>
        </p:nvPicPr>
        <p:blipFill>
          <a:blip r:embed="rId3">
            <a:alphaModFix/>
          </a:blip>
          <a:stretch>
            <a:fillRect/>
          </a:stretch>
        </p:blipFill>
        <p:spPr>
          <a:xfrm>
            <a:off x="2245396" y="2726350"/>
            <a:ext cx="4653201" cy="2003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Research Statements</a:t>
            </a:r>
            <a:endParaRPr/>
          </a:p>
        </p:txBody>
      </p:sp>
      <p:sp>
        <p:nvSpPr>
          <p:cNvPr id="400" name="Google Shape;400;p5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fontScale="85000"/>
          </a:bodyPr>
          <a:lstStyle/>
          <a:p>
            <a:pPr indent="-298767" lvl="0" marL="457200" rtl="0" algn="l">
              <a:lnSpc>
                <a:spcPct val="200000"/>
              </a:lnSpc>
              <a:spcBef>
                <a:spcPts val="0"/>
              </a:spcBef>
              <a:spcAft>
                <a:spcPts val="0"/>
              </a:spcAft>
              <a:buSzPct val="100000"/>
              <a:buChar char="●"/>
            </a:pPr>
            <a:r>
              <a:rPr lang="en"/>
              <a:t>Examining the history of twisty puzzles and the current state of the art with respect to smart cubes, there does not exist any notable example of leveraging twisty puzzles for language learning.</a:t>
            </a:r>
            <a:endParaRPr/>
          </a:p>
          <a:p>
            <a:pPr indent="-298767" lvl="0" marL="457200" rtl="0" algn="l">
              <a:lnSpc>
                <a:spcPct val="200000"/>
              </a:lnSpc>
              <a:spcBef>
                <a:spcPts val="0"/>
              </a:spcBef>
              <a:spcAft>
                <a:spcPts val="0"/>
              </a:spcAft>
              <a:buSzPct val="100000"/>
              <a:buChar char="●"/>
            </a:pPr>
            <a:r>
              <a:rPr lang="en"/>
              <a:t>In order for a twisty puzzle application to effectively improve upon the entertainment and educational value of similar puzzles, a new puzzle must be considered enjoyable by players and must have qualities that appear to facilitate education through its administration and the topological qualities of the puzzle.</a:t>
            </a:r>
            <a:endParaRPr/>
          </a:p>
          <a:p>
            <a:pPr indent="-298767" lvl="0" marL="457200" rtl="0" algn="l">
              <a:lnSpc>
                <a:spcPct val="200000"/>
              </a:lnSpc>
              <a:spcBef>
                <a:spcPts val="0"/>
              </a:spcBef>
              <a:spcAft>
                <a:spcPts val="0"/>
              </a:spcAft>
              <a:buSzPct val="100000"/>
              <a:buChar char="●"/>
            </a:pPr>
            <a:r>
              <a:rPr lang="en"/>
              <a:t>The goals of the puzzle must be clearly understood by players. The puzzle itself must be intuitive to manipulate.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Responses and Evaluation</a:t>
            </a:r>
            <a:endParaRPr/>
          </a:p>
        </p:txBody>
      </p:sp>
      <p:sp>
        <p:nvSpPr>
          <p:cNvPr id="406" name="Google Shape;406;p51"/>
          <p:cNvSpPr txBox="1"/>
          <p:nvPr>
            <p:ph idx="1" type="body"/>
          </p:nvPr>
        </p:nvSpPr>
        <p:spPr>
          <a:xfrm>
            <a:off x="1297500" y="988000"/>
            <a:ext cx="7038900" cy="2911200"/>
          </a:xfrm>
          <a:prstGeom prst="rect">
            <a:avLst/>
          </a:prstGeom>
        </p:spPr>
        <p:txBody>
          <a:bodyPr anchorCtr="0" anchor="t" bIns="91425" lIns="91425" spcFirstLastPara="1" rIns="91425" wrap="square" tIns="91425">
            <a:noAutofit/>
          </a:bodyPr>
          <a:lstStyle/>
          <a:p>
            <a:pPr indent="-292576" lvl="0" marL="457200" rtl="0" algn="l">
              <a:lnSpc>
                <a:spcPct val="150000"/>
              </a:lnSpc>
              <a:spcBef>
                <a:spcPts val="0"/>
              </a:spcBef>
              <a:spcAft>
                <a:spcPts val="0"/>
              </a:spcAft>
              <a:buSzPts val="1008"/>
              <a:buChar char="●"/>
            </a:pPr>
            <a:r>
              <a:rPr lang="en" sz="1007"/>
              <a:t>To determine the efficacy of </a:t>
            </a:r>
            <a:br>
              <a:rPr lang="en" sz="1007"/>
            </a:br>
            <a:r>
              <a:rPr i="1" lang="en" sz="1007"/>
              <a:t>WordBox</a:t>
            </a:r>
            <a:r>
              <a:rPr lang="en" sz="1007"/>
              <a:t> as an educational and</a:t>
            </a:r>
            <a:br>
              <a:rPr lang="en" sz="1007"/>
            </a:br>
            <a:r>
              <a:rPr lang="en" sz="1007"/>
              <a:t>entertaining puzzle game based on the</a:t>
            </a:r>
            <a:br>
              <a:rPr lang="en" sz="1007"/>
            </a:br>
            <a:r>
              <a:rPr lang="en" sz="1007"/>
              <a:t>previous criteria, a survey</a:t>
            </a:r>
            <a:br>
              <a:rPr lang="en" sz="1007"/>
            </a:br>
            <a:r>
              <a:rPr lang="en" sz="1007"/>
              <a:t>posted on the WOWCube Discord</a:t>
            </a:r>
            <a:br>
              <a:rPr lang="en" sz="1007"/>
            </a:br>
            <a:r>
              <a:rPr lang="en" sz="1007"/>
              <a:t>server was used. There were 10</a:t>
            </a:r>
            <a:br>
              <a:rPr lang="en" sz="1007"/>
            </a:br>
            <a:r>
              <a:rPr lang="en" sz="1007"/>
              <a:t>respondents.</a:t>
            </a:r>
            <a:endParaRPr sz="1007"/>
          </a:p>
          <a:p>
            <a:pPr indent="-292576" lvl="0" marL="457200" rtl="0" algn="l">
              <a:lnSpc>
                <a:spcPct val="150000"/>
              </a:lnSpc>
              <a:spcBef>
                <a:spcPts val="0"/>
              </a:spcBef>
              <a:spcAft>
                <a:spcPts val="0"/>
              </a:spcAft>
              <a:buSzPts val="1008"/>
              <a:buChar char="●"/>
            </a:pPr>
            <a:r>
              <a:rPr lang="en" sz="1007"/>
              <a:t>The survey contained general</a:t>
            </a:r>
            <a:br>
              <a:rPr lang="en" sz="1007"/>
            </a:br>
            <a:r>
              <a:rPr lang="en" sz="1007"/>
              <a:t>qualitative questions designed to</a:t>
            </a:r>
            <a:br>
              <a:rPr lang="en" sz="1007"/>
            </a:br>
            <a:r>
              <a:rPr lang="en" sz="1007"/>
              <a:t>determine what players liked and </a:t>
            </a:r>
            <a:br>
              <a:rPr lang="en" sz="1007"/>
            </a:br>
            <a:r>
              <a:rPr lang="en" sz="1007"/>
              <a:t>disliked about the application.</a:t>
            </a:r>
            <a:endParaRPr sz="1007"/>
          </a:p>
          <a:p>
            <a:pPr indent="-292576" lvl="0" marL="457200" rtl="0" algn="l">
              <a:lnSpc>
                <a:spcPct val="150000"/>
              </a:lnSpc>
              <a:spcBef>
                <a:spcPts val="0"/>
              </a:spcBef>
              <a:spcAft>
                <a:spcPts val="0"/>
              </a:spcAft>
              <a:buSzPts val="1008"/>
              <a:buChar char="●"/>
            </a:pPr>
            <a:r>
              <a:rPr lang="en" sz="1007"/>
              <a:t>Questions also asked about the overall</a:t>
            </a:r>
            <a:br>
              <a:rPr lang="en" sz="1007"/>
            </a:br>
            <a:r>
              <a:rPr lang="en" sz="1007"/>
              <a:t>perceived educational and</a:t>
            </a:r>
            <a:br>
              <a:rPr lang="en" sz="1007"/>
            </a:br>
            <a:r>
              <a:rPr lang="en" sz="1007"/>
              <a:t>entertainment value.</a:t>
            </a:r>
            <a:endParaRPr sz="1007"/>
          </a:p>
          <a:p>
            <a:pPr indent="-292576" lvl="0" marL="457200" rtl="0" algn="l">
              <a:lnSpc>
                <a:spcPct val="150000"/>
              </a:lnSpc>
              <a:spcBef>
                <a:spcPts val="0"/>
              </a:spcBef>
              <a:spcAft>
                <a:spcPts val="0"/>
              </a:spcAft>
              <a:buSzPts val="1008"/>
              <a:buChar char="●"/>
            </a:pPr>
            <a:r>
              <a:rPr lang="en" sz="1007"/>
              <a:t>These questions were made to be</a:t>
            </a:r>
            <a:br>
              <a:rPr lang="en" sz="1007"/>
            </a:br>
            <a:r>
              <a:rPr lang="en" sz="1007"/>
              <a:t>open-ended in order to mitigate bias in</a:t>
            </a:r>
            <a:br>
              <a:rPr lang="en" sz="1007"/>
            </a:br>
            <a:r>
              <a:rPr lang="en" sz="1007"/>
              <a:t>aligning responses with metrics described</a:t>
            </a:r>
            <a:br>
              <a:rPr lang="en" sz="1007"/>
            </a:br>
            <a:r>
              <a:rPr lang="en" sz="1007"/>
              <a:t>in research statements.</a:t>
            </a:r>
            <a:endParaRPr sz="1007"/>
          </a:p>
        </p:txBody>
      </p:sp>
      <p:pic>
        <p:nvPicPr>
          <p:cNvPr id="407" name="Google Shape;407;p51"/>
          <p:cNvPicPr preferRelativeResize="0"/>
          <p:nvPr/>
        </p:nvPicPr>
        <p:blipFill>
          <a:blip r:embed="rId3">
            <a:alphaModFix/>
          </a:blip>
          <a:stretch>
            <a:fillRect/>
          </a:stretch>
        </p:blipFill>
        <p:spPr>
          <a:xfrm>
            <a:off x="4674738" y="1343300"/>
            <a:ext cx="4469274" cy="3359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Goals</a:t>
            </a:r>
            <a:endParaRPr/>
          </a:p>
        </p:txBody>
      </p:sp>
      <p:sp>
        <p:nvSpPr>
          <p:cNvPr id="154" name="Google Shape;154;p1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Initially, to develop a React Native application that assists players in learning to solve a Rubik’s Cube</a:t>
            </a:r>
            <a:endParaRPr/>
          </a:p>
          <a:p>
            <a:pPr indent="-298450" lvl="1" marL="914400" rtl="0" algn="l">
              <a:lnSpc>
                <a:spcPct val="200000"/>
              </a:lnSpc>
              <a:spcBef>
                <a:spcPts val="0"/>
              </a:spcBef>
              <a:spcAft>
                <a:spcPts val="0"/>
              </a:spcAft>
              <a:buSzPts val="1100"/>
              <a:buChar char="○"/>
            </a:pPr>
            <a:r>
              <a:rPr lang="en"/>
              <a:t>Involved a tactics game that taught Rubik’s Cube fundamentals, like basic solve algorithms</a:t>
            </a:r>
            <a:endParaRPr/>
          </a:p>
          <a:p>
            <a:pPr indent="-311150" lvl="0" marL="457200" rtl="0" algn="l">
              <a:lnSpc>
                <a:spcPct val="200000"/>
              </a:lnSpc>
              <a:spcBef>
                <a:spcPts val="0"/>
              </a:spcBef>
              <a:spcAft>
                <a:spcPts val="0"/>
              </a:spcAft>
              <a:buSzPts val="1300"/>
              <a:buChar char="●"/>
            </a:pPr>
            <a:r>
              <a:rPr b="1" lang="en"/>
              <a:t>Updated to leveraging the WOWCube to make an edutainment application to develop language skills while exercising critical thinking</a:t>
            </a:r>
            <a:endParaRPr b="1"/>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2"/>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Responses and Evaluation:</a:t>
            </a:r>
            <a:br>
              <a:rPr lang="en"/>
            </a:br>
            <a:r>
              <a:rPr lang="en"/>
              <a:t>Game Mode 1 Positives</a:t>
            </a:r>
            <a:endParaRPr/>
          </a:p>
        </p:txBody>
      </p:sp>
      <p:sp>
        <p:nvSpPr>
          <p:cNvPr id="413" name="Google Shape;413;p52"/>
          <p:cNvSpPr txBox="1"/>
          <p:nvPr>
            <p:ph idx="1" type="body"/>
          </p:nvPr>
        </p:nvSpPr>
        <p:spPr>
          <a:xfrm>
            <a:off x="1297500" y="1567550"/>
            <a:ext cx="7038900" cy="3217800"/>
          </a:xfrm>
          <a:prstGeom prst="rect">
            <a:avLst/>
          </a:prstGeom>
        </p:spPr>
        <p:txBody>
          <a:bodyPr anchorCtr="0" anchor="t" bIns="91425" lIns="91425" spcFirstLastPara="1" rIns="91425" wrap="square" tIns="91425">
            <a:noAutofit/>
          </a:bodyPr>
          <a:lstStyle/>
          <a:p>
            <a:pPr indent="-299085" lvl="0" marL="457200" rtl="0" algn="l">
              <a:lnSpc>
                <a:spcPct val="130000"/>
              </a:lnSpc>
              <a:spcBef>
                <a:spcPts val="0"/>
              </a:spcBef>
              <a:spcAft>
                <a:spcPts val="0"/>
              </a:spcAft>
              <a:buSzPts val="1110"/>
              <a:buChar char="●"/>
            </a:pPr>
            <a:r>
              <a:rPr b="1" lang="en" sz="1110"/>
              <a:t>Question: What did you like about</a:t>
            </a:r>
            <a:br>
              <a:rPr b="1" lang="en" sz="1110"/>
            </a:br>
            <a:r>
              <a:rPr b="1" lang="en" sz="1110"/>
              <a:t>Game Mode 1 (the standard 2x2x2</a:t>
            </a:r>
            <a:br>
              <a:rPr b="1" lang="en" sz="1110"/>
            </a:br>
            <a:r>
              <a:rPr b="1" lang="en" sz="1110"/>
              <a:t>puzzle)?</a:t>
            </a:r>
            <a:endParaRPr b="1" sz="1110"/>
          </a:p>
          <a:p>
            <a:pPr indent="-299085" lvl="0" marL="457200" rtl="0" algn="l">
              <a:lnSpc>
                <a:spcPct val="130000"/>
              </a:lnSpc>
              <a:spcBef>
                <a:spcPts val="0"/>
              </a:spcBef>
              <a:spcAft>
                <a:spcPts val="0"/>
              </a:spcAft>
              <a:buSzPts val="1110"/>
              <a:buChar char="●"/>
            </a:pPr>
            <a:r>
              <a:rPr lang="en" sz="1110"/>
              <a:t>50% responded positively to the</a:t>
            </a:r>
            <a:br>
              <a:rPr lang="en" sz="1110"/>
            </a:br>
            <a:r>
              <a:rPr lang="en" sz="1110"/>
              <a:t>presentation of the application.</a:t>
            </a:r>
            <a:endParaRPr sz="1110"/>
          </a:p>
          <a:p>
            <a:pPr indent="-299085" lvl="0" marL="457200" rtl="0" algn="l">
              <a:lnSpc>
                <a:spcPct val="130000"/>
              </a:lnSpc>
              <a:spcBef>
                <a:spcPts val="0"/>
              </a:spcBef>
              <a:spcAft>
                <a:spcPts val="0"/>
              </a:spcAft>
              <a:buSzPts val="1110"/>
              <a:buChar char="●"/>
            </a:pPr>
            <a:r>
              <a:rPr lang="en" sz="1110"/>
              <a:t>Also reports of people getting a better</a:t>
            </a:r>
            <a:br>
              <a:rPr lang="en" sz="1110"/>
            </a:br>
            <a:r>
              <a:rPr lang="en" sz="1110"/>
              <a:t>sense of spatial awareness when</a:t>
            </a:r>
            <a:br>
              <a:rPr lang="en" sz="1110"/>
            </a:br>
            <a:r>
              <a:rPr lang="en" sz="1110"/>
              <a:t>manipulating the puzzle.</a:t>
            </a:r>
            <a:endParaRPr sz="1110"/>
          </a:p>
          <a:p>
            <a:pPr indent="-299085" lvl="0" marL="457200" rtl="0" algn="l">
              <a:lnSpc>
                <a:spcPct val="130000"/>
              </a:lnSpc>
              <a:spcBef>
                <a:spcPts val="0"/>
              </a:spcBef>
              <a:spcAft>
                <a:spcPts val="0"/>
              </a:spcAft>
              <a:buSzPts val="1110"/>
              <a:buChar char="●"/>
            </a:pPr>
            <a:r>
              <a:rPr lang="en" sz="1110"/>
              <a:t>Players also appreciated the intuitive</a:t>
            </a:r>
            <a:br>
              <a:rPr lang="en" sz="1110"/>
            </a:br>
            <a:r>
              <a:rPr lang="en" sz="1110"/>
              <a:t>nature of the puzzle, particularly with</a:t>
            </a:r>
            <a:br>
              <a:rPr lang="en" sz="1110"/>
            </a:br>
            <a:r>
              <a:rPr lang="en" sz="1110"/>
              <a:t>respect to resetting the puzzle without</a:t>
            </a:r>
            <a:br>
              <a:rPr lang="en" sz="1110"/>
            </a:br>
            <a:r>
              <a:rPr lang="en" sz="1110"/>
              <a:t>physically altering the cube’s topology.</a:t>
            </a:r>
            <a:endParaRPr sz="1110"/>
          </a:p>
          <a:p>
            <a:pPr indent="-299085" lvl="0" marL="457200" rtl="0" algn="l">
              <a:lnSpc>
                <a:spcPct val="130000"/>
              </a:lnSpc>
              <a:spcBef>
                <a:spcPts val="0"/>
              </a:spcBef>
              <a:spcAft>
                <a:spcPts val="0"/>
              </a:spcAft>
              <a:buSzPts val="1110"/>
              <a:buChar char="●"/>
            </a:pPr>
            <a:r>
              <a:rPr lang="en" sz="1110"/>
              <a:t>Overall, it was the unique presentation</a:t>
            </a:r>
            <a:br>
              <a:rPr lang="en" sz="1110"/>
            </a:br>
            <a:r>
              <a:rPr lang="en" sz="1110"/>
              <a:t>coupled with the familiar Rubik’s Cube</a:t>
            </a:r>
            <a:br>
              <a:rPr lang="en" sz="1110"/>
            </a:br>
            <a:r>
              <a:rPr lang="en" sz="1110"/>
              <a:t>format that made the puzzle engaging</a:t>
            </a:r>
            <a:br>
              <a:rPr lang="en" sz="1110"/>
            </a:br>
            <a:r>
              <a:rPr lang="en" sz="1110"/>
              <a:t>for the respondents.</a:t>
            </a:r>
            <a:endParaRPr sz="1110"/>
          </a:p>
        </p:txBody>
      </p:sp>
      <p:pic>
        <p:nvPicPr>
          <p:cNvPr id="414" name="Google Shape;414;p52"/>
          <p:cNvPicPr preferRelativeResize="0"/>
          <p:nvPr/>
        </p:nvPicPr>
        <p:blipFill>
          <a:blip r:embed="rId3">
            <a:alphaModFix/>
          </a:blip>
          <a:stretch>
            <a:fillRect/>
          </a:stretch>
        </p:blipFill>
        <p:spPr>
          <a:xfrm>
            <a:off x="4837797" y="1414163"/>
            <a:ext cx="4306201" cy="32179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3"/>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Responses and Evaluation:</a:t>
            </a:r>
            <a:br>
              <a:rPr lang="en"/>
            </a:br>
            <a:r>
              <a:rPr lang="en"/>
              <a:t>Game Mode 1 Critiques</a:t>
            </a:r>
            <a:endParaRPr/>
          </a:p>
          <a:p>
            <a:pPr indent="0" lvl="0" marL="0" rtl="0" algn="l">
              <a:spcBef>
                <a:spcPts val="0"/>
              </a:spcBef>
              <a:spcAft>
                <a:spcPts val="0"/>
              </a:spcAft>
              <a:buNone/>
            </a:pPr>
            <a:r>
              <a:t/>
            </a:r>
            <a:endParaRPr/>
          </a:p>
        </p:txBody>
      </p:sp>
      <p:sp>
        <p:nvSpPr>
          <p:cNvPr id="420" name="Google Shape;420;p5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t>Question: What could be improved</a:t>
            </a:r>
            <a:br>
              <a:rPr b="1" lang="en"/>
            </a:br>
            <a:r>
              <a:rPr b="1" lang="en"/>
              <a:t>with Game Mode 1 (the standard</a:t>
            </a:r>
            <a:br>
              <a:rPr b="1" lang="en"/>
            </a:br>
            <a:r>
              <a:rPr b="1" lang="en"/>
              <a:t>2x2x2 puzzle)?</a:t>
            </a:r>
            <a:endParaRPr/>
          </a:p>
          <a:p>
            <a:pPr indent="-311150" lvl="0" marL="457200" rtl="0" algn="l">
              <a:spcBef>
                <a:spcPts val="0"/>
              </a:spcBef>
              <a:spcAft>
                <a:spcPts val="0"/>
              </a:spcAft>
              <a:buSzPts val="1300"/>
              <a:buChar char="●"/>
            </a:pPr>
            <a:r>
              <a:rPr lang="en"/>
              <a:t>50% of the participants indicated the</a:t>
            </a:r>
            <a:br>
              <a:rPr lang="en"/>
            </a:br>
            <a:r>
              <a:rPr lang="en"/>
              <a:t>desire to include more colors to assist in</a:t>
            </a:r>
            <a:br>
              <a:rPr lang="en"/>
            </a:br>
            <a:r>
              <a:rPr lang="en"/>
              <a:t>distinguishing letter symbols and in</a:t>
            </a:r>
            <a:br>
              <a:rPr lang="en"/>
            </a:br>
            <a:r>
              <a:rPr lang="en"/>
              <a:t>providing hints about how to group</a:t>
            </a:r>
            <a:br>
              <a:rPr lang="en"/>
            </a:br>
            <a:r>
              <a:rPr lang="en"/>
              <a:t>letters.</a:t>
            </a:r>
            <a:endParaRPr/>
          </a:p>
          <a:p>
            <a:pPr indent="-311150" lvl="0" marL="457200" rtl="0" algn="l">
              <a:spcBef>
                <a:spcPts val="0"/>
              </a:spcBef>
              <a:spcAft>
                <a:spcPts val="0"/>
              </a:spcAft>
              <a:buSzPts val="1300"/>
              <a:buChar char="●"/>
            </a:pPr>
            <a:r>
              <a:rPr lang="en"/>
              <a:t>Mentions of guides and hints suggested</a:t>
            </a:r>
            <a:br>
              <a:rPr lang="en"/>
            </a:br>
            <a:r>
              <a:rPr lang="en"/>
              <a:t>players’ desires for a better sense of</a:t>
            </a:r>
            <a:br>
              <a:rPr lang="en"/>
            </a:br>
            <a:r>
              <a:rPr lang="en"/>
              <a:t>progression and goals in the game.</a:t>
            </a:r>
            <a:endParaRPr/>
          </a:p>
        </p:txBody>
      </p:sp>
      <p:pic>
        <p:nvPicPr>
          <p:cNvPr id="421" name="Google Shape;421;p53"/>
          <p:cNvPicPr preferRelativeResize="0"/>
          <p:nvPr/>
        </p:nvPicPr>
        <p:blipFill>
          <a:blip r:embed="rId3">
            <a:alphaModFix/>
          </a:blip>
          <a:stretch>
            <a:fillRect/>
          </a:stretch>
        </p:blipFill>
        <p:spPr>
          <a:xfrm>
            <a:off x="4830804" y="1405125"/>
            <a:ext cx="4313201" cy="3236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4"/>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Responses and Evaluation:</a:t>
            </a:r>
            <a:br>
              <a:rPr lang="en"/>
            </a:br>
            <a:r>
              <a:rPr lang="en"/>
              <a:t>Game Mode 2 Positives</a:t>
            </a:r>
            <a:endParaRPr/>
          </a:p>
          <a:p>
            <a:pPr indent="0" lvl="0" marL="0" rtl="0" algn="l">
              <a:spcBef>
                <a:spcPts val="0"/>
              </a:spcBef>
              <a:spcAft>
                <a:spcPts val="0"/>
              </a:spcAft>
              <a:buNone/>
            </a:pPr>
            <a:r>
              <a:t/>
            </a:r>
            <a:endParaRPr/>
          </a:p>
        </p:txBody>
      </p:sp>
      <p:sp>
        <p:nvSpPr>
          <p:cNvPr id="427" name="Google Shape;427;p5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t>Question: What did you like about</a:t>
            </a:r>
            <a:br>
              <a:rPr b="1" lang="en"/>
            </a:br>
            <a:r>
              <a:rPr b="1" lang="en"/>
              <a:t>Game Mode 2 (the symbolic word</a:t>
            </a:r>
            <a:br>
              <a:rPr b="1" lang="en"/>
            </a:br>
            <a:r>
              <a:rPr b="1" lang="en"/>
              <a:t>puzzle)?</a:t>
            </a:r>
            <a:endParaRPr/>
          </a:p>
          <a:p>
            <a:pPr indent="-311150" lvl="0" marL="457200" rtl="0" algn="l">
              <a:spcBef>
                <a:spcPts val="0"/>
              </a:spcBef>
              <a:spcAft>
                <a:spcPts val="0"/>
              </a:spcAft>
              <a:buSzPts val="1300"/>
              <a:buChar char="●"/>
            </a:pPr>
            <a:r>
              <a:rPr lang="en"/>
              <a:t>Participants expressed how they felt this</a:t>
            </a:r>
            <a:br>
              <a:rPr lang="en"/>
            </a:br>
            <a:r>
              <a:rPr lang="en"/>
              <a:t>could be useful in developing critical thinking</a:t>
            </a:r>
            <a:br>
              <a:rPr lang="en"/>
            </a:br>
            <a:r>
              <a:rPr lang="en"/>
              <a:t>and vocabulary skills.</a:t>
            </a:r>
            <a:endParaRPr/>
          </a:p>
          <a:p>
            <a:pPr indent="-311150" lvl="0" marL="457200" rtl="0" algn="l">
              <a:spcBef>
                <a:spcPts val="0"/>
              </a:spcBef>
              <a:spcAft>
                <a:spcPts val="0"/>
              </a:spcAft>
              <a:buSzPts val="1300"/>
              <a:buChar char="●"/>
            </a:pPr>
            <a:r>
              <a:rPr lang="en"/>
              <a:t>30% of the participants expressed enjoyment</a:t>
            </a:r>
            <a:br>
              <a:rPr lang="en"/>
            </a:br>
            <a:r>
              <a:rPr lang="en"/>
              <a:t>of exploring how combinations of letters</a:t>
            </a:r>
            <a:br>
              <a:rPr lang="en"/>
            </a:br>
            <a:r>
              <a:rPr lang="en"/>
              <a:t>can form different words, leading to multiple</a:t>
            </a:r>
            <a:br>
              <a:rPr lang="en"/>
            </a:br>
            <a:r>
              <a:rPr lang="en"/>
              <a:t>solutions.</a:t>
            </a:r>
            <a:endParaRPr/>
          </a:p>
        </p:txBody>
      </p:sp>
      <p:pic>
        <p:nvPicPr>
          <p:cNvPr id="428" name="Google Shape;428;p54"/>
          <p:cNvPicPr preferRelativeResize="0"/>
          <p:nvPr/>
        </p:nvPicPr>
        <p:blipFill>
          <a:blip r:embed="rId3">
            <a:alphaModFix/>
          </a:blip>
          <a:stretch>
            <a:fillRect/>
          </a:stretch>
        </p:blipFill>
        <p:spPr>
          <a:xfrm>
            <a:off x="5088299" y="1488100"/>
            <a:ext cx="4055700" cy="30700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5"/>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Responses and Evaluation:</a:t>
            </a:r>
            <a:br>
              <a:rPr lang="en"/>
            </a:br>
            <a:r>
              <a:rPr lang="en"/>
              <a:t>Game Mode 2 Critiques</a:t>
            </a:r>
            <a:endParaRPr/>
          </a:p>
        </p:txBody>
      </p:sp>
      <p:sp>
        <p:nvSpPr>
          <p:cNvPr id="434" name="Google Shape;434;p5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t>Question: What could be improved</a:t>
            </a:r>
            <a:br>
              <a:rPr b="1" lang="en"/>
            </a:br>
            <a:r>
              <a:rPr b="1" lang="en"/>
              <a:t>with Game Mode 2 (the symbolic word</a:t>
            </a:r>
            <a:br>
              <a:rPr b="1" lang="en"/>
            </a:br>
            <a:r>
              <a:rPr b="1" lang="en"/>
              <a:t>puzzle)?</a:t>
            </a:r>
            <a:endParaRPr b="1"/>
          </a:p>
          <a:p>
            <a:pPr indent="-311150" lvl="0" marL="457200" rtl="0" algn="l">
              <a:spcBef>
                <a:spcPts val="0"/>
              </a:spcBef>
              <a:spcAft>
                <a:spcPts val="0"/>
              </a:spcAft>
              <a:buSzPts val="1300"/>
              <a:buChar char="●"/>
            </a:pPr>
            <a:r>
              <a:rPr lang="en"/>
              <a:t>Once again, 50% of participants expressed</a:t>
            </a:r>
            <a:br>
              <a:rPr lang="en"/>
            </a:br>
            <a:r>
              <a:rPr lang="en"/>
              <a:t>the need for a progression communication</a:t>
            </a:r>
            <a:br>
              <a:rPr lang="en"/>
            </a:br>
            <a:r>
              <a:rPr lang="en"/>
              <a:t>system via hints and indicators.</a:t>
            </a:r>
            <a:endParaRPr/>
          </a:p>
          <a:p>
            <a:pPr indent="-311150" lvl="0" marL="457200" rtl="0" algn="l">
              <a:spcBef>
                <a:spcPts val="0"/>
              </a:spcBef>
              <a:spcAft>
                <a:spcPts val="0"/>
              </a:spcAft>
              <a:buSzPts val="1300"/>
              <a:buChar char="●"/>
            </a:pPr>
            <a:r>
              <a:rPr lang="en"/>
              <a:t>Expressed desire for in-game instructions.</a:t>
            </a:r>
            <a:endParaRPr/>
          </a:p>
          <a:p>
            <a:pPr indent="-311150" lvl="0" marL="457200" rtl="0" algn="l">
              <a:spcBef>
                <a:spcPts val="0"/>
              </a:spcBef>
              <a:spcAft>
                <a:spcPts val="0"/>
              </a:spcAft>
              <a:buSzPts val="1300"/>
              <a:buChar char="●"/>
            </a:pPr>
            <a:r>
              <a:rPr lang="en"/>
              <a:t>Better contrast with symbols was reiterated.</a:t>
            </a:r>
            <a:endParaRPr/>
          </a:p>
        </p:txBody>
      </p:sp>
      <p:pic>
        <p:nvPicPr>
          <p:cNvPr id="435" name="Google Shape;435;p55"/>
          <p:cNvPicPr preferRelativeResize="0"/>
          <p:nvPr/>
        </p:nvPicPr>
        <p:blipFill>
          <a:blip r:embed="rId3">
            <a:alphaModFix/>
          </a:blip>
          <a:stretch>
            <a:fillRect/>
          </a:stretch>
        </p:blipFill>
        <p:spPr>
          <a:xfrm>
            <a:off x="5265406" y="1567550"/>
            <a:ext cx="3878587" cy="2911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6"/>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Responses and Evaluation:</a:t>
            </a:r>
            <a:br>
              <a:rPr lang="en"/>
            </a:br>
            <a:r>
              <a:rPr lang="en"/>
              <a:t>Game Mode 3 Positives</a:t>
            </a:r>
            <a:endParaRPr/>
          </a:p>
        </p:txBody>
      </p:sp>
      <p:sp>
        <p:nvSpPr>
          <p:cNvPr id="441" name="Google Shape;441;p5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t>Question: What did you like about</a:t>
            </a:r>
            <a:br>
              <a:rPr b="1" lang="en"/>
            </a:br>
            <a:r>
              <a:rPr b="1" lang="en"/>
              <a:t>Game Mode 3 (the restrictive word</a:t>
            </a:r>
            <a:br>
              <a:rPr b="1" lang="en"/>
            </a:br>
            <a:r>
              <a:rPr b="1" lang="en"/>
              <a:t>puzzle)?</a:t>
            </a:r>
            <a:endParaRPr b="1"/>
          </a:p>
          <a:p>
            <a:pPr indent="-311150" lvl="0" marL="457200" rtl="0" algn="l">
              <a:spcBef>
                <a:spcPts val="0"/>
              </a:spcBef>
              <a:spcAft>
                <a:spcPts val="0"/>
              </a:spcAft>
              <a:buSzPts val="1300"/>
              <a:buChar char="●"/>
            </a:pPr>
            <a:r>
              <a:rPr lang="en"/>
              <a:t>60% of participants indicated it was</a:t>
            </a:r>
            <a:br>
              <a:rPr lang="en"/>
            </a:br>
            <a:r>
              <a:rPr lang="en"/>
              <a:t>challenging in a positive sense.</a:t>
            </a:r>
            <a:endParaRPr/>
          </a:p>
          <a:p>
            <a:pPr indent="-311150" lvl="0" marL="457200" rtl="0" algn="l">
              <a:spcBef>
                <a:spcPts val="0"/>
              </a:spcBef>
              <a:spcAft>
                <a:spcPts val="0"/>
              </a:spcAft>
              <a:buSzPts val="1300"/>
              <a:buChar char="●"/>
            </a:pPr>
            <a:r>
              <a:rPr lang="en"/>
              <a:t>40% of participants expressed</a:t>
            </a:r>
            <a:br>
              <a:rPr lang="en"/>
            </a:br>
            <a:r>
              <a:rPr lang="en"/>
              <a:t>approval of the visual variety and use</a:t>
            </a:r>
            <a:br>
              <a:rPr lang="en"/>
            </a:br>
            <a:r>
              <a:rPr lang="en"/>
              <a:t>of color with certain letters to assist</a:t>
            </a:r>
            <a:br>
              <a:rPr lang="en"/>
            </a:br>
            <a:r>
              <a:rPr lang="en"/>
              <a:t>in solving the puzzle.</a:t>
            </a:r>
            <a:endParaRPr/>
          </a:p>
        </p:txBody>
      </p:sp>
      <p:pic>
        <p:nvPicPr>
          <p:cNvPr id="442" name="Google Shape;442;p56"/>
          <p:cNvPicPr preferRelativeResize="0"/>
          <p:nvPr/>
        </p:nvPicPr>
        <p:blipFill>
          <a:blip r:embed="rId3">
            <a:alphaModFix/>
          </a:blip>
          <a:stretch>
            <a:fillRect/>
          </a:stretch>
        </p:blipFill>
        <p:spPr>
          <a:xfrm>
            <a:off x="4769850" y="1395025"/>
            <a:ext cx="4374150" cy="32562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7"/>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Responses and Evaluation:</a:t>
            </a:r>
            <a:br>
              <a:rPr lang="en"/>
            </a:br>
            <a:r>
              <a:rPr lang="en"/>
              <a:t>Game Mode 3 Critiques</a:t>
            </a:r>
            <a:endParaRPr/>
          </a:p>
        </p:txBody>
      </p:sp>
      <p:sp>
        <p:nvSpPr>
          <p:cNvPr id="448" name="Google Shape;448;p5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t>Question: What could be improved</a:t>
            </a:r>
            <a:br>
              <a:rPr b="1" lang="en"/>
            </a:br>
            <a:r>
              <a:rPr b="1" lang="en"/>
              <a:t>with Game Mode 3 (the restrictive word</a:t>
            </a:r>
            <a:br>
              <a:rPr b="1" lang="en"/>
            </a:br>
            <a:r>
              <a:rPr b="1" lang="en"/>
              <a:t>puzzle)?</a:t>
            </a:r>
            <a:endParaRPr b="1"/>
          </a:p>
          <a:p>
            <a:pPr indent="-311150" lvl="0" marL="457200" rtl="0" algn="l">
              <a:spcBef>
                <a:spcPts val="0"/>
              </a:spcBef>
              <a:spcAft>
                <a:spcPts val="0"/>
              </a:spcAft>
              <a:buSzPts val="1300"/>
              <a:buChar char="●"/>
            </a:pPr>
            <a:r>
              <a:rPr lang="en"/>
              <a:t>Again expressed the need for hints about what</a:t>
            </a:r>
            <a:br>
              <a:rPr lang="en"/>
            </a:br>
            <a:r>
              <a:rPr lang="en"/>
              <a:t>the completed puzzle should look like to help</a:t>
            </a:r>
            <a:br>
              <a:rPr lang="en"/>
            </a:br>
            <a:r>
              <a:rPr lang="en"/>
              <a:t>in providing a sense of progression.</a:t>
            </a:r>
            <a:endParaRPr/>
          </a:p>
          <a:p>
            <a:pPr indent="-311150" lvl="0" marL="457200" rtl="0" algn="l">
              <a:spcBef>
                <a:spcPts val="0"/>
              </a:spcBef>
              <a:spcAft>
                <a:spcPts val="0"/>
              </a:spcAft>
              <a:buSzPts val="1300"/>
              <a:buChar char="●"/>
            </a:pPr>
            <a:r>
              <a:rPr lang="en"/>
              <a:t>30% of participants felt that letters needed to</a:t>
            </a:r>
            <a:br>
              <a:rPr lang="en"/>
            </a:br>
            <a:r>
              <a:rPr lang="en"/>
              <a:t>be tweaked, perhaps made slightly larger.</a:t>
            </a:r>
            <a:endParaRPr/>
          </a:p>
          <a:p>
            <a:pPr indent="-311150" lvl="0" marL="457200" rtl="0" algn="l">
              <a:spcBef>
                <a:spcPts val="0"/>
              </a:spcBef>
              <a:spcAft>
                <a:spcPts val="0"/>
              </a:spcAft>
              <a:buSzPts val="1300"/>
              <a:buChar char="●"/>
            </a:pPr>
            <a:r>
              <a:rPr lang="en"/>
              <a:t>Participant testing with physical device noted</a:t>
            </a:r>
            <a:br>
              <a:rPr lang="en"/>
            </a:br>
            <a:r>
              <a:rPr lang="en"/>
              <a:t>that the game got stuck when attempting to</a:t>
            </a:r>
            <a:br>
              <a:rPr lang="en"/>
            </a:br>
            <a:r>
              <a:rPr lang="en"/>
              <a:t>exit.</a:t>
            </a:r>
            <a:endParaRPr/>
          </a:p>
        </p:txBody>
      </p:sp>
      <p:pic>
        <p:nvPicPr>
          <p:cNvPr id="449" name="Google Shape;449;p57"/>
          <p:cNvPicPr preferRelativeResize="0"/>
          <p:nvPr/>
        </p:nvPicPr>
        <p:blipFill>
          <a:blip r:embed="rId3">
            <a:alphaModFix/>
          </a:blip>
          <a:stretch>
            <a:fillRect/>
          </a:stretch>
        </p:blipFill>
        <p:spPr>
          <a:xfrm>
            <a:off x="5297075" y="1567550"/>
            <a:ext cx="3846935" cy="2911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8"/>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Responses and Evaluation:</a:t>
            </a:r>
            <a:br>
              <a:rPr lang="en"/>
            </a:br>
            <a:r>
              <a:rPr lang="en"/>
              <a:t>Perceived Entertainment Value</a:t>
            </a:r>
            <a:endParaRPr/>
          </a:p>
        </p:txBody>
      </p:sp>
      <p:sp>
        <p:nvSpPr>
          <p:cNvPr id="455" name="Google Shape;455;p5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t>Question: What is the overall entertainment </a:t>
            </a:r>
            <a:br>
              <a:rPr b="1" lang="en"/>
            </a:br>
            <a:r>
              <a:rPr b="1" lang="en"/>
              <a:t>value of this application?</a:t>
            </a:r>
            <a:endParaRPr b="1"/>
          </a:p>
          <a:p>
            <a:pPr indent="-311150" lvl="0" marL="457200" rtl="0" algn="l">
              <a:spcBef>
                <a:spcPts val="0"/>
              </a:spcBef>
              <a:spcAft>
                <a:spcPts val="0"/>
              </a:spcAft>
              <a:buSzPts val="1300"/>
              <a:buChar char="●"/>
            </a:pPr>
            <a:r>
              <a:rPr lang="en"/>
              <a:t>Participants generally agreed that it was a fun</a:t>
            </a:r>
            <a:br>
              <a:rPr lang="en"/>
            </a:br>
            <a:r>
              <a:rPr lang="en"/>
              <a:t>and captivating experience, especially for fans</a:t>
            </a:r>
            <a:br>
              <a:rPr lang="en"/>
            </a:br>
            <a:r>
              <a:rPr lang="en"/>
              <a:t>of puzzles.</a:t>
            </a:r>
            <a:endParaRPr/>
          </a:p>
          <a:p>
            <a:pPr indent="-311150" lvl="0" marL="457200" rtl="0" algn="l">
              <a:spcBef>
                <a:spcPts val="0"/>
              </a:spcBef>
              <a:spcAft>
                <a:spcPts val="0"/>
              </a:spcAft>
              <a:buSzPts val="1300"/>
              <a:buChar char="●"/>
            </a:pPr>
            <a:r>
              <a:rPr lang="en"/>
              <a:t>One of the participants felt that they would</a:t>
            </a:r>
            <a:br>
              <a:rPr lang="en"/>
            </a:br>
            <a:r>
              <a:rPr lang="en"/>
              <a:t>rather continue playing Game Modes 1 and 2</a:t>
            </a:r>
            <a:br>
              <a:rPr lang="en"/>
            </a:br>
            <a:r>
              <a:rPr lang="en"/>
              <a:t>instead of 3.</a:t>
            </a:r>
            <a:endParaRPr/>
          </a:p>
          <a:p>
            <a:pPr indent="-311150" lvl="0" marL="457200" rtl="0" algn="l">
              <a:spcBef>
                <a:spcPts val="0"/>
              </a:spcBef>
              <a:spcAft>
                <a:spcPts val="0"/>
              </a:spcAft>
              <a:buSzPts val="1300"/>
              <a:buChar char="●"/>
            </a:pPr>
            <a:r>
              <a:rPr lang="en"/>
              <a:t>One of the participants attempted to rate the</a:t>
            </a:r>
            <a:br>
              <a:rPr lang="en"/>
            </a:br>
            <a:r>
              <a:rPr lang="en"/>
              <a:t>entertainment value of the application with</a:t>
            </a:r>
            <a:br>
              <a:rPr lang="en"/>
            </a:br>
            <a:r>
              <a:rPr lang="en"/>
              <a:t>a score of 8/10.</a:t>
            </a:r>
            <a:endParaRPr/>
          </a:p>
        </p:txBody>
      </p:sp>
      <p:pic>
        <p:nvPicPr>
          <p:cNvPr id="456" name="Google Shape;456;p58"/>
          <p:cNvPicPr preferRelativeResize="0"/>
          <p:nvPr/>
        </p:nvPicPr>
        <p:blipFill>
          <a:blip r:embed="rId3">
            <a:alphaModFix/>
          </a:blip>
          <a:stretch>
            <a:fillRect/>
          </a:stretch>
        </p:blipFill>
        <p:spPr>
          <a:xfrm>
            <a:off x="5225084" y="1567550"/>
            <a:ext cx="3918928" cy="29112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59"/>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Responses and Evaluation:</a:t>
            </a:r>
            <a:br>
              <a:rPr lang="en"/>
            </a:br>
            <a:r>
              <a:rPr lang="en"/>
              <a:t>Perceived Educational Value</a:t>
            </a:r>
            <a:endParaRPr/>
          </a:p>
        </p:txBody>
      </p:sp>
      <p:sp>
        <p:nvSpPr>
          <p:cNvPr id="462" name="Google Shape;462;p5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b="1" lang="en"/>
              <a:t>Question: What is the overall educational</a:t>
            </a:r>
            <a:br>
              <a:rPr b="1" lang="en"/>
            </a:br>
            <a:r>
              <a:rPr b="1" lang="en"/>
              <a:t>value of this application?</a:t>
            </a:r>
            <a:endParaRPr b="1"/>
          </a:p>
          <a:p>
            <a:pPr indent="-311150" lvl="0" marL="457200" rtl="0" algn="l">
              <a:spcBef>
                <a:spcPts val="0"/>
              </a:spcBef>
              <a:spcAft>
                <a:spcPts val="0"/>
              </a:spcAft>
              <a:buSzPts val="1300"/>
              <a:buChar char="●"/>
            </a:pPr>
            <a:r>
              <a:rPr lang="en"/>
              <a:t>100% of participants indicated that the</a:t>
            </a:r>
            <a:br>
              <a:rPr lang="en"/>
            </a:br>
            <a:r>
              <a:rPr lang="en"/>
              <a:t>application holds some educational value.</a:t>
            </a:r>
            <a:endParaRPr/>
          </a:p>
          <a:p>
            <a:pPr indent="-311150" lvl="0" marL="457200" rtl="0" algn="l">
              <a:spcBef>
                <a:spcPts val="0"/>
              </a:spcBef>
              <a:spcAft>
                <a:spcPts val="0"/>
              </a:spcAft>
              <a:buSzPts val="1300"/>
              <a:buChar char="●"/>
            </a:pPr>
            <a:r>
              <a:rPr lang="en"/>
              <a:t>20% held that it can be used for teaching basic</a:t>
            </a:r>
            <a:br>
              <a:rPr lang="en"/>
            </a:br>
            <a:r>
              <a:rPr lang="en"/>
              <a:t>vocabulary and critical thinking skills.</a:t>
            </a:r>
            <a:endParaRPr/>
          </a:p>
          <a:p>
            <a:pPr indent="-311150" lvl="0" marL="457200" rtl="0" algn="l">
              <a:spcBef>
                <a:spcPts val="0"/>
              </a:spcBef>
              <a:spcAft>
                <a:spcPts val="0"/>
              </a:spcAft>
              <a:buSzPts val="1300"/>
              <a:buChar char="●"/>
            </a:pPr>
            <a:r>
              <a:rPr lang="en"/>
              <a:t>One of the participants applauded the fact that</a:t>
            </a:r>
            <a:br>
              <a:rPr lang="en"/>
            </a:br>
            <a:r>
              <a:rPr lang="en"/>
              <a:t>the application stimulates thinking via word</a:t>
            </a:r>
            <a:br>
              <a:rPr lang="en"/>
            </a:br>
            <a:r>
              <a:rPr lang="en"/>
              <a:t>construction as opposed to the perceived</a:t>
            </a:r>
            <a:br>
              <a:rPr lang="en"/>
            </a:br>
            <a:r>
              <a:rPr lang="en"/>
              <a:t>trial-and-error nature of other puzzles.</a:t>
            </a:r>
            <a:endParaRPr/>
          </a:p>
          <a:p>
            <a:pPr indent="-311150" lvl="0" marL="457200" rtl="0" algn="l">
              <a:spcBef>
                <a:spcPts val="0"/>
              </a:spcBef>
              <a:spcAft>
                <a:spcPts val="0"/>
              </a:spcAft>
              <a:buSzPts val="1300"/>
              <a:buChar char="●"/>
            </a:pPr>
            <a:r>
              <a:rPr lang="en"/>
              <a:t>A participant again gave an educational value</a:t>
            </a:r>
            <a:br>
              <a:rPr lang="en"/>
            </a:br>
            <a:r>
              <a:rPr lang="en"/>
              <a:t>score of 8/10.</a:t>
            </a:r>
            <a:endParaRPr/>
          </a:p>
        </p:txBody>
      </p:sp>
      <p:pic>
        <p:nvPicPr>
          <p:cNvPr id="463" name="Google Shape;463;p59"/>
          <p:cNvPicPr preferRelativeResize="0"/>
          <p:nvPr/>
        </p:nvPicPr>
        <p:blipFill>
          <a:blip r:embed="rId3">
            <a:alphaModFix/>
          </a:blip>
          <a:stretch>
            <a:fillRect/>
          </a:stretch>
        </p:blipFill>
        <p:spPr>
          <a:xfrm>
            <a:off x="5250312" y="1567550"/>
            <a:ext cx="3893684" cy="2911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0"/>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Responses and Evaluation:</a:t>
            </a:r>
            <a:br>
              <a:rPr lang="en"/>
            </a:br>
            <a:r>
              <a:rPr lang="en"/>
              <a:t>Interpretation</a:t>
            </a:r>
            <a:endParaRPr/>
          </a:p>
          <a:p>
            <a:pPr indent="0" lvl="0" marL="0" rtl="0" algn="l">
              <a:spcBef>
                <a:spcPts val="0"/>
              </a:spcBef>
              <a:spcAft>
                <a:spcPts val="0"/>
              </a:spcAft>
              <a:buNone/>
            </a:pPr>
            <a:r>
              <a:t/>
            </a:r>
            <a:endParaRPr/>
          </a:p>
        </p:txBody>
      </p:sp>
      <p:sp>
        <p:nvSpPr>
          <p:cNvPr id="469" name="Google Shape;469;p6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Responses </a:t>
            </a:r>
            <a:r>
              <a:rPr lang="en"/>
              <a:t>indicate</a:t>
            </a:r>
            <a:r>
              <a:rPr lang="en"/>
              <a:t> that the application can assist in developing critical thinking and language </a:t>
            </a:r>
            <a:r>
              <a:rPr lang="en"/>
              <a:t>skills</a:t>
            </a:r>
            <a:r>
              <a:rPr lang="en"/>
              <a:t>.</a:t>
            </a:r>
            <a:endParaRPr/>
          </a:p>
          <a:p>
            <a:pPr indent="-311150" lvl="0" marL="457200" rtl="0" algn="l">
              <a:spcBef>
                <a:spcPts val="0"/>
              </a:spcBef>
              <a:spcAft>
                <a:spcPts val="0"/>
              </a:spcAft>
              <a:buSzPts val="1300"/>
              <a:buChar char="●"/>
            </a:pPr>
            <a:r>
              <a:rPr lang="en"/>
              <a:t>Assists in mitigating resetting issues of a Rubik’s Cube based on previous research on use of Rubik’s Cube in teaching group theory.</a:t>
            </a:r>
            <a:endParaRPr/>
          </a:p>
          <a:p>
            <a:pPr indent="-311150" lvl="0" marL="457200" rtl="0" algn="l">
              <a:spcBef>
                <a:spcPts val="0"/>
              </a:spcBef>
              <a:spcAft>
                <a:spcPts val="0"/>
              </a:spcAft>
              <a:buSzPts val="1300"/>
              <a:buChar char="●"/>
            </a:pPr>
            <a:r>
              <a:rPr lang="en"/>
              <a:t>However, improvements to the application can be made that would enhance the intuitiveness of interacting with the device and help in getting players to understand the goals of each puzzle.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Future Works</a:t>
            </a:r>
            <a:endParaRPr/>
          </a:p>
        </p:txBody>
      </p:sp>
      <p:sp>
        <p:nvSpPr>
          <p:cNvPr id="475" name="Google Shape;475;p6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Removal of small application glitches, such as inconsistent hiding of image symbols and hanging issues.</a:t>
            </a:r>
            <a:endParaRPr/>
          </a:p>
          <a:p>
            <a:pPr indent="-311150" lvl="0" marL="457200" rtl="0" algn="l">
              <a:spcBef>
                <a:spcPts val="0"/>
              </a:spcBef>
              <a:spcAft>
                <a:spcPts val="0"/>
              </a:spcAft>
              <a:buSzPts val="1300"/>
              <a:buChar char="●"/>
            </a:pPr>
            <a:r>
              <a:rPr lang="en"/>
              <a:t>Partially relies on Cubios Inc. updating the SDK tools to allow for the application to properly exit due to nuanced cube shaking detection.</a:t>
            </a:r>
            <a:endParaRPr/>
          </a:p>
          <a:p>
            <a:pPr indent="-311150" lvl="0" marL="457200" rtl="0" algn="l">
              <a:spcBef>
                <a:spcPts val="0"/>
              </a:spcBef>
              <a:spcAft>
                <a:spcPts val="0"/>
              </a:spcAft>
              <a:buSzPts val="1300"/>
              <a:buChar char="●"/>
            </a:pPr>
            <a:r>
              <a:rPr lang="en"/>
              <a:t>Larger font size, in-app instructions, removal of abbreviations and acronyms, and improved visuals to better distinguish letters.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Motivation</a:t>
            </a:r>
            <a:endParaRPr/>
          </a:p>
        </p:txBody>
      </p:sp>
      <p:sp>
        <p:nvSpPr>
          <p:cNvPr id="160" name="Google Shape;160;p1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To explore novel ways in which STEM principles, such as critical thinking, can be applied to education in different contexts in order to engender student interest in reaching developmental benchmarks while facilitating the administration of that education.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6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Future Works</a:t>
            </a:r>
            <a:endParaRPr/>
          </a:p>
        </p:txBody>
      </p:sp>
      <p:sp>
        <p:nvSpPr>
          <p:cNvPr id="481" name="Google Shape;481;p6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Features to assist in conveying a sense of progression</a:t>
            </a:r>
            <a:endParaRPr/>
          </a:p>
        </p:txBody>
      </p:sp>
      <p:pic>
        <p:nvPicPr>
          <p:cNvPr id="482" name="Google Shape;482;p62"/>
          <p:cNvPicPr preferRelativeResize="0"/>
          <p:nvPr/>
        </p:nvPicPr>
        <p:blipFill>
          <a:blip r:embed="rId3">
            <a:alphaModFix/>
          </a:blip>
          <a:stretch>
            <a:fillRect/>
          </a:stretch>
        </p:blipFill>
        <p:spPr>
          <a:xfrm>
            <a:off x="885825" y="2133125"/>
            <a:ext cx="2800350" cy="2800350"/>
          </a:xfrm>
          <a:prstGeom prst="rect">
            <a:avLst/>
          </a:prstGeom>
          <a:noFill/>
          <a:ln>
            <a:noFill/>
          </a:ln>
        </p:spPr>
      </p:pic>
      <p:pic>
        <p:nvPicPr>
          <p:cNvPr id="483" name="Google Shape;483;p62"/>
          <p:cNvPicPr preferRelativeResize="0"/>
          <p:nvPr/>
        </p:nvPicPr>
        <p:blipFill>
          <a:blip r:embed="rId4">
            <a:alphaModFix/>
          </a:blip>
          <a:stretch>
            <a:fillRect/>
          </a:stretch>
        </p:blipFill>
        <p:spPr>
          <a:xfrm>
            <a:off x="4308921" y="2943975"/>
            <a:ext cx="4090099" cy="5843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Future Works</a:t>
            </a:r>
            <a:endParaRPr/>
          </a:p>
        </p:txBody>
      </p:sp>
      <p:sp>
        <p:nvSpPr>
          <p:cNvPr id="489" name="Google Shape;489;p6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Support for different languages</a:t>
            </a:r>
            <a:endParaRPr/>
          </a:p>
          <a:p>
            <a:pPr indent="-311150" lvl="0" marL="457200" rtl="0" algn="l">
              <a:spcBef>
                <a:spcPts val="0"/>
              </a:spcBef>
              <a:spcAft>
                <a:spcPts val="0"/>
              </a:spcAft>
              <a:buSzPts val="1300"/>
              <a:buChar char="●"/>
            </a:pPr>
            <a:r>
              <a:rPr lang="en"/>
              <a:t>Expansion of puzzle resetting features (specifying random seed, more puzzle generation options)</a:t>
            </a:r>
            <a:endParaRPr/>
          </a:p>
          <a:p>
            <a:pPr indent="-311150" lvl="0" marL="457200" rtl="0" algn="l">
              <a:spcBef>
                <a:spcPts val="0"/>
              </a:spcBef>
              <a:spcAft>
                <a:spcPts val="0"/>
              </a:spcAft>
              <a:buSzPts val="1300"/>
              <a:buChar char="●"/>
            </a:pPr>
            <a:r>
              <a:rPr lang="en"/>
              <a:t>Ability to specify what words to solve for</a:t>
            </a:r>
            <a:endParaRPr/>
          </a:p>
          <a:p>
            <a:pPr indent="-311150" lvl="0" marL="457200" rtl="0" algn="l">
              <a:spcBef>
                <a:spcPts val="0"/>
              </a:spcBef>
              <a:spcAft>
                <a:spcPts val="0"/>
              </a:spcAft>
              <a:buSzPts val="1300"/>
              <a:buChar char="●"/>
            </a:pPr>
            <a:r>
              <a:rPr lang="en"/>
              <a:t>Additional game modes, e.g. endless mode</a:t>
            </a:r>
            <a:endParaRPr/>
          </a:p>
          <a:p>
            <a:pPr indent="-311150" lvl="0" marL="457200" rtl="0" algn="l">
              <a:spcBef>
                <a:spcPts val="0"/>
              </a:spcBef>
              <a:spcAft>
                <a:spcPts val="0"/>
              </a:spcAft>
              <a:buSzPts val="1300"/>
              <a:buChar char="●"/>
            </a:pPr>
            <a:r>
              <a:rPr lang="en"/>
              <a:t>Personal leaderboards to keep track of solve times.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a:t>
            </a:r>
            <a:endParaRPr/>
          </a:p>
        </p:txBody>
      </p:sp>
      <p:sp>
        <p:nvSpPr>
          <p:cNvPr id="495" name="Google Shape;495;p6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The development of </a:t>
            </a:r>
            <a:r>
              <a:rPr i="1" lang="en"/>
              <a:t>WordBox</a:t>
            </a:r>
            <a:r>
              <a:rPr lang="en"/>
              <a:t> and its survey on players sought to demonstrate the potential of smart twisty puzzle applications in exercising players’ critical thinking and language skills.</a:t>
            </a:r>
            <a:endParaRPr/>
          </a:p>
          <a:p>
            <a:pPr indent="-311150" lvl="0" marL="457200" rtl="0" algn="l">
              <a:spcBef>
                <a:spcPts val="0"/>
              </a:spcBef>
              <a:spcAft>
                <a:spcPts val="0"/>
              </a:spcAft>
              <a:buSzPts val="1300"/>
              <a:buChar char="●"/>
            </a:pPr>
            <a:r>
              <a:rPr lang="en"/>
              <a:t>By encouraging players to evaluate the game based on general questions regarding what they liked/disliked about each game mode as well as their perceptions on the merits of the application as an educational/entertainment tool, an honest assessment of the effectiveness of the game in aligning with research statements corresponding to the above thesis can be made.</a:t>
            </a:r>
            <a:endParaRPr/>
          </a:p>
          <a:p>
            <a:pPr indent="-311150" lvl="0" marL="457200" rtl="0" algn="l">
              <a:spcBef>
                <a:spcPts val="0"/>
              </a:spcBef>
              <a:spcAft>
                <a:spcPts val="0"/>
              </a:spcAft>
              <a:buSzPts val="1300"/>
              <a:buChar char="●"/>
            </a:pPr>
            <a:r>
              <a:rPr lang="en"/>
              <a:t>Despite the survey revealing room for improvement with respect to both communicating progression and symbol rendering, the survey revealed that players perceived strong potential in the application’s ability of teaching language skills while captivating players with a puzzle that requires critical thinking to solve.</a:t>
            </a:r>
            <a:endParaRPr/>
          </a:p>
          <a:p>
            <a:pPr indent="-311150" lvl="0" marL="457200" rtl="0" algn="l">
              <a:spcBef>
                <a:spcPts val="0"/>
              </a:spcBef>
              <a:spcAft>
                <a:spcPts val="0"/>
              </a:spcAft>
              <a:buSzPts val="1300"/>
              <a:buChar char="●"/>
            </a:pPr>
            <a:r>
              <a:rPr lang="en"/>
              <a:t>This ultimately demonstrates the potential of smart twisty puzzle applications like </a:t>
            </a:r>
            <a:r>
              <a:rPr i="1" lang="en"/>
              <a:t>WordBox</a:t>
            </a:r>
            <a:r>
              <a:rPr lang="en"/>
              <a:t> in developing critical thinking and language skills.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501" name="Google Shape;501;p6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400">
                <a:latin typeface="Montserrat"/>
                <a:ea typeface="Montserrat"/>
                <a:cs typeface="Montserrat"/>
                <a:sym typeface="Montserrat"/>
              </a:rPr>
              <a:t>Thank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Overview of Twisty Puzzles: Inception</a:t>
            </a:r>
            <a:endParaRPr/>
          </a:p>
        </p:txBody>
      </p:sp>
      <p:sp>
        <p:nvSpPr>
          <p:cNvPr id="166" name="Google Shape;166;p1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Dr. Larry D. Nichols’s 1972 2x2x2 cube puzzle patent</a:t>
            </a:r>
            <a:endParaRPr/>
          </a:p>
          <a:p>
            <a:pPr indent="-317500" lvl="0" marL="457200" rtl="0" algn="l">
              <a:lnSpc>
                <a:spcPct val="200000"/>
              </a:lnSpc>
              <a:spcBef>
                <a:spcPts val="0"/>
              </a:spcBef>
              <a:spcAft>
                <a:spcPts val="0"/>
              </a:spcAft>
              <a:buSzPts val="1400"/>
              <a:buChar char="●"/>
            </a:pPr>
            <a:r>
              <a:rPr lang="en"/>
              <a:t>Ernő Rubik followed up with a 3x3x3 twizzle in 1975</a:t>
            </a:r>
            <a:endParaRPr sz="1400"/>
          </a:p>
        </p:txBody>
      </p:sp>
      <p:pic>
        <p:nvPicPr>
          <p:cNvPr id="167" name="Google Shape;167;p18"/>
          <p:cNvPicPr preferRelativeResize="0"/>
          <p:nvPr/>
        </p:nvPicPr>
        <p:blipFill>
          <a:blip r:embed="rId3">
            <a:alphaModFix/>
          </a:blip>
          <a:stretch>
            <a:fillRect/>
          </a:stretch>
        </p:blipFill>
        <p:spPr>
          <a:xfrm>
            <a:off x="6200975" y="1098050"/>
            <a:ext cx="2135425" cy="3539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1297500" y="393750"/>
            <a:ext cx="72702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Overview of Twisty Puzzles: Computer Science</a:t>
            </a:r>
            <a:endParaRPr/>
          </a:p>
        </p:txBody>
      </p:sp>
      <p:sp>
        <p:nvSpPr>
          <p:cNvPr id="173" name="Google Shape;173;p1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lnSpc>
                <a:spcPct val="200000"/>
              </a:lnSpc>
              <a:spcBef>
                <a:spcPts val="0"/>
              </a:spcBef>
              <a:spcAft>
                <a:spcPts val="0"/>
              </a:spcAft>
              <a:buSzPts val="1300"/>
              <a:buChar char="●"/>
            </a:pPr>
            <a:r>
              <a:rPr lang="en"/>
              <a:t>David Singmaster’s introduction of cube move notation</a:t>
            </a:r>
            <a:endParaRPr/>
          </a:p>
          <a:p>
            <a:pPr indent="0" lvl="0" marL="0" rtl="0" algn="l">
              <a:lnSpc>
                <a:spcPct val="200000"/>
              </a:lnSpc>
              <a:spcBef>
                <a:spcPts val="1200"/>
              </a:spcBef>
              <a:spcAft>
                <a:spcPts val="0"/>
              </a:spcAft>
              <a:buNone/>
            </a:pPr>
            <a:r>
              <a:t/>
            </a:r>
            <a:endParaRPr/>
          </a:p>
          <a:p>
            <a:pPr indent="0" lvl="0" marL="0" rtl="0" algn="l">
              <a:lnSpc>
                <a:spcPct val="200000"/>
              </a:lnSpc>
              <a:spcBef>
                <a:spcPts val="1200"/>
              </a:spcBef>
              <a:spcAft>
                <a:spcPts val="0"/>
              </a:spcAft>
              <a:buNone/>
            </a:pPr>
            <a:r>
              <a:t/>
            </a:r>
            <a:endParaRPr/>
          </a:p>
          <a:p>
            <a:pPr indent="-311150" lvl="0" marL="457200" rtl="0" algn="l">
              <a:lnSpc>
                <a:spcPct val="200000"/>
              </a:lnSpc>
              <a:spcBef>
                <a:spcPts val="1200"/>
              </a:spcBef>
              <a:spcAft>
                <a:spcPts val="0"/>
              </a:spcAft>
              <a:buSzPts val="1300"/>
              <a:buChar char="●"/>
            </a:pPr>
            <a:r>
              <a:rPr lang="en"/>
              <a:t>Herbert Kociemba and the quest for God’s number, which is 20</a:t>
            </a:r>
            <a:endParaRPr/>
          </a:p>
        </p:txBody>
      </p:sp>
      <p:pic>
        <p:nvPicPr>
          <p:cNvPr id="174" name="Google Shape;174;p19"/>
          <p:cNvPicPr preferRelativeResize="0"/>
          <p:nvPr/>
        </p:nvPicPr>
        <p:blipFill>
          <a:blip r:embed="rId3">
            <a:alphaModFix/>
          </a:blip>
          <a:stretch>
            <a:fillRect/>
          </a:stretch>
        </p:blipFill>
        <p:spPr>
          <a:xfrm>
            <a:off x="5937900" y="1116850"/>
            <a:ext cx="2868149" cy="1548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Overview of Twisty Puzzles: Smart Cubes</a:t>
            </a:r>
            <a:endParaRPr/>
          </a:p>
        </p:txBody>
      </p:sp>
      <p:sp>
        <p:nvSpPr>
          <p:cNvPr id="180" name="Google Shape;180;p20"/>
          <p:cNvSpPr txBox="1"/>
          <p:nvPr>
            <p:ph idx="1" type="body"/>
          </p:nvPr>
        </p:nvSpPr>
        <p:spPr>
          <a:xfrm>
            <a:off x="16451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1" name="Google Shape;181;p20"/>
          <p:cNvPicPr preferRelativeResize="0"/>
          <p:nvPr/>
        </p:nvPicPr>
        <p:blipFill>
          <a:blip r:embed="rId3">
            <a:alphaModFix/>
          </a:blip>
          <a:stretch>
            <a:fillRect/>
          </a:stretch>
        </p:blipFill>
        <p:spPr>
          <a:xfrm>
            <a:off x="949900" y="2189689"/>
            <a:ext cx="2959150" cy="1666925"/>
          </a:xfrm>
          <a:prstGeom prst="rect">
            <a:avLst/>
          </a:prstGeom>
          <a:noFill/>
          <a:ln>
            <a:noFill/>
          </a:ln>
        </p:spPr>
      </p:pic>
      <p:sp>
        <p:nvSpPr>
          <p:cNvPr id="182" name="Google Shape;182;p20"/>
          <p:cNvSpPr txBox="1"/>
          <p:nvPr/>
        </p:nvSpPr>
        <p:spPr>
          <a:xfrm>
            <a:off x="1681713" y="3994875"/>
            <a:ext cx="1495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GoCube</a:t>
            </a:r>
            <a:endParaRPr>
              <a:solidFill>
                <a:schemeClr val="lt1"/>
              </a:solidFill>
              <a:latin typeface="Lato"/>
              <a:ea typeface="Lato"/>
              <a:cs typeface="Lato"/>
              <a:sym typeface="Lato"/>
            </a:endParaRPr>
          </a:p>
        </p:txBody>
      </p:sp>
      <p:pic>
        <p:nvPicPr>
          <p:cNvPr id="183" name="Google Shape;183;p20"/>
          <p:cNvPicPr preferRelativeResize="0"/>
          <p:nvPr/>
        </p:nvPicPr>
        <p:blipFill>
          <a:blip r:embed="rId4">
            <a:alphaModFix/>
          </a:blip>
          <a:stretch>
            <a:fillRect/>
          </a:stretch>
        </p:blipFill>
        <p:spPr>
          <a:xfrm>
            <a:off x="4189184" y="1881100"/>
            <a:ext cx="1950725" cy="2284125"/>
          </a:xfrm>
          <a:prstGeom prst="rect">
            <a:avLst/>
          </a:prstGeom>
          <a:noFill/>
          <a:ln>
            <a:noFill/>
          </a:ln>
        </p:spPr>
      </p:pic>
      <p:sp>
        <p:nvSpPr>
          <p:cNvPr id="184" name="Google Shape;184;p20"/>
          <p:cNvSpPr txBox="1"/>
          <p:nvPr/>
        </p:nvSpPr>
        <p:spPr>
          <a:xfrm>
            <a:off x="4416775" y="4306200"/>
            <a:ext cx="1495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Giiker</a:t>
            </a:r>
            <a:endParaRPr>
              <a:solidFill>
                <a:schemeClr val="lt1"/>
              </a:solidFill>
              <a:latin typeface="Lato"/>
              <a:ea typeface="Lato"/>
              <a:cs typeface="Lato"/>
              <a:sym typeface="Lato"/>
            </a:endParaRPr>
          </a:p>
        </p:txBody>
      </p:sp>
      <p:pic>
        <p:nvPicPr>
          <p:cNvPr id="185" name="Google Shape;185;p20"/>
          <p:cNvPicPr preferRelativeResize="0"/>
          <p:nvPr/>
        </p:nvPicPr>
        <p:blipFill>
          <a:blip r:embed="rId5">
            <a:alphaModFix/>
          </a:blip>
          <a:stretch>
            <a:fillRect/>
          </a:stretch>
        </p:blipFill>
        <p:spPr>
          <a:xfrm>
            <a:off x="6420016" y="2189688"/>
            <a:ext cx="1729434" cy="1666924"/>
          </a:xfrm>
          <a:prstGeom prst="rect">
            <a:avLst/>
          </a:prstGeom>
          <a:noFill/>
          <a:ln>
            <a:noFill/>
          </a:ln>
        </p:spPr>
      </p:pic>
      <p:sp>
        <p:nvSpPr>
          <p:cNvPr id="186" name="Google Shape;186;p20"/>
          <p:cNvSpPr txBox="1"/>
          <p:nvPr/>
        </p:nvSpPr>
        <p:spPr>
          <a:xfrm>
            <a:off x="6536975" y="3994875"/>
            <a:ext cx="1495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Lato"/>
                <a:ea typeface="Lato"/>
                <a:cs typeface="Lato"/>
                <a:sym typeface="Lato"/>
              </a:rPr>
              <a:t>GAN</a:t>
            </a:r>
            <a:endParaRPr>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Overview of Twisty Puzzles: Open Source</a:t>
            </a:r>
            <a:endParaRPr/>
          </a:p>
        </p:txBody>
      </p:sp>
      <p:sp>
        <p:nvSpPr>
          <p:cNvPr id="192" name="Google Shape;192;p2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Lucas Garron’s Twizzle.net</a:t>
            </a:r>
            <a:endParaRPr/>
          </a:p>
        </p:txBody>
      </p:sp>
      <p:pic>
        <p:nvPicPr>
          <p:cNvPr id="193" name="Google Shape;193;p21"/>
          <p:cNvPicPr preferRelativeResize="0"/>
          <p:nvPr/>
        </p:nvPicPr>
        <p:blipFill>
          <a:blip r:embed="rId3">
            <a:alphaModFix/>
          </a:blip>
          <a:stretch>
            <a:fillRect/>
          </a:stretch>
        </p:blipFill>
        <p:spPr>
          <a:xfrm>
            <a:off x="4363404" y="1235513"/>
            <a:ext cx="3662474" cy="2672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