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2" r:id="rId1"/>
  </p:sldMasterIdLst>
  <p:sldIdLst>
    <p:sldId id="256" r:id="rId2"/>
    <p:sldId id="302" r:id="rId3"/>
    <p:sldId id="257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3" r:id="rId18"/>
    <p:sldId id="271" r:id="rId19"/>
    <p:sldId id="293" r:id="rId20"/>
    <p:sldId id="272" r:id="rId21"/>
    <p:sldId id="273" r:id="rId22"/>
    <p:sldId id="299" r:id="rId23"/>
    <p:sldId id="275" r:id="rId24"/>
    <p:sldId id="300" r:id="rId25"/>
    <p:sldId id="276" r:id="rId26"/>
    <p:sldId id="277" r:id="rId27"/>
    <p:sldId id="278" r:id="rId28"/>
    <p:sldId id="284" r:id="rId29"/>
    <p:sldId id="279" r:id="rId30"/>
    <p:sldId id="283" r:id="rId31"/>
    <p:sldId id="294" r:id="rId32"/>
    <p:sldId id="280" r:id="rId33"/>
    <p:sldId id="281" r:id="rId34"/>
    <p:sldId id="282" r:id="rId35"/>
    <p:sldId id="285" r:id="rId36"/>
    <p:sldId id="286" r:id="rId37"/>
    <p:sldId id="287" r:id="rId38"/>
    <p:sldId id="301" r:id="rId39"/>
    <p:sldId id="288" r:id="rId40"/>
    <p:sldId id="289" r:id="rId41"/>
    <p:sldId id="290" r:id="rId42"/>
    <p:sldId id="291" r:id="rId43"/>
    <p:sldId id="304" r:id="rId44"/>
    <p:sldId id="292" r:id="rId45"/>
    <p:sldId id="295" r:id="rId46"/>
    <p:sldId id="296" r:id="rId47"/>
    <p:sldId id="298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3EF3388-234F-0A4F-99F1-B7F41DC40E69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32BA8-7420-A54D-B0F5-21D1D4A4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advTm="4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Relationship Id="rId3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tiff"/><Relationship Id="rId5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tiff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Relationship Id="rId3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4" Type="http://schemas.openxmlformats.org/officeDocument/2006/relationships/image" Target="../media/image79.jpeg"/><Relationship Id="rId5" Type="http://schemas.openxmlformats.org/officeDocument/2006/relationships/image" Target="../media/image49.jpeg"/><Relationship Id="rId6" Type="http://schemas.openxmlformats.org/officeDocument/2006/relationships/image" Target="../media/image80.jpeg"/><Relationship Id="rId7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83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8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tiff"/><Relationship Id="rId3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f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f"/><Relationship Id="rId4" Type="http://schemas.openxmlformats.org/officeDocument/2006/relationships/image" Target="../media/image60.jpeg"/><Relationship Id="rId5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iff"/><Relationship Id="rId4" Type="http://schemas.openxmlformats.org/officeDocument/2006/relationships/image" Target="../media/image9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iff"/><Relationship Id="rId4" Type="http://schemas.openxmlformats.org/officeDocument/2006/relationships/image" Target="../media/image100.tiff"/><Relationship Id="rId5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4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tiff"/><Relationship Id="rId3" Type="http://schemas.openxmlformats.org/officeDocument/2006/relationships/image" Target="../media/image2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eg"/><Relationship Id="rId3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drew Doctoral Recital 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Arlecchino &amp; Zanni</a:t>
            </a:r>
            <a:endParaRPr lang="en-US" dirty="0"/>
          </a:p>
        </p:txBody>
      </p:sp>
      <p:pic>
        <p:nvPicPr>
          <p:cNvPr id="4" name="Picture 3" descr="arlecchin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26464"/>
            <a:ext cx="3523205" cy="4578378"/>
          </a:xfrm>
          <a:prstGeom prst="rect">
            <a:avLst/>
          </a:prstGeom>
        </p:spPr>
      </p:pic>
      <p:pic>
        <p:nvPicPr>
          <p:cNvPr id="5" name="Picture 4" descr="commedia dell ar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278" y="2266949"/>
            <a:ext cx="4848290" cy="3214627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marchai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50" y="2305057"/>
            <a:ext cx="3198902" cy="3465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8648" y="5980296"/>
            <a:ext cx="243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Pierre de Beaumarchais</a:t>
            </a:r>
            <a:endParaRPr lang="en-US" dirty="0"/>
          </a:p>
        </p:txBody>
      </p:sp>
      <p:pic>
        <p:nvPicPr>
          <p:cNvPr id="7" name="Picture 6" descr="moz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466" y="682900"/>
            <a:ext cx="3081669" cy="3384076"/>
          </a:xfrm>
          <a:prstGeom prst="rect">
            <a:avLst/>
          </a:prstGeom>
        </p:spPr>
      </p:pic>
      <p:pic>
        <p:nvPicPr>
          <p:cNvPr id="8" name="Picture 7" descr="paisiell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61" y="279399"/>
            <a:ext cx="3115587" cy="3787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3487" y="4308102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Wolfgang A. Mozart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868" y="4324177"/>
            <a:ext cx="186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Giovanni </a:t>
            </a:r>
            <a:r>
              <a:rPr lang="en-US" dirty="0" err="1" smtClean="0"/>
              <a:t>Paisiello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Figaro! Figaro! Figaro!</a:t>
            </a:r>
            <a:endParaRPr lang="en-US" dirty="0"/>
          </a:p>
        </p:txBody>
      </p:sp>
      <p:pic>
        <p:nvPicPr>
          <p:cNvPr id="4" name="Picture 3" descr="figaro shav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1249261"/>
            <a:ext cx="2311400" cy="3251200"/>
          </a:xfrm>
          <a:prstGeom prst="rect">
            <a:avLst/>
          </a:prstGeom>
        </p:spPr>
      </p:pic>
      <p:pic>
        <p:nvPicPr>
          <p:cNvPr id="5" name="Picture 4" descr="FigaroWag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866" y="1249261"/>
            <a:ext cx="3800312" cy="2540352"/>
          </a:xfrm>
          <a:prstGeom prst="rect">
            <a:avLst/>
          </a:prstGeom>
        </p:spPr>
      </p:pic>
      <p:pic>
        <p:nvPicPr>
          <p:cNvPr id="6" name="Picture 5" descr="figaro car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25" y="4983429"/>
            <a:ext cx="5036774" cy="2830027"/>
          </a:xfrm>
          <a:prstGeom prst="rect">
            <a:avLst/>
          </a:prstGeom>
        </p:spPr>
      </p:pic>
      <p:pic>
        <p:nvPicPr>
          <p:cNvPr id="7" name="Picture 6" descr="figaro drawing 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82" y="1620000"/>
            <a:ext cx="1727200" cy="2717800"/>
          </a:xfrm>
          <a:prstGeom prst="rect">
            <a:avLst/>
          </a:prstGeom>
        </p:spPr>
      </p:pic>
      <p:pic>
        <p:nvPicPr>
          <p:cNvPr id="8" name="Picture 7" descr="figaro drawin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516" y="1134364"/>
            <a:ext cx="2298700" cy="3543300"/>
          </a:xfrm>
          <a:prstGeom prst="rect">
            <a:avLst/>
          </a:prstGeom>
        </p:spPr>
      </p:pic>
      <p:pic>
        <p:nvPicPr>
          <p:cNvPr id="9" name="Picture 8" descr="figaro duo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52" y="4500461"/>
            <a:ext cx="3855378" cy="2570252"/>
          </a:xfrm>
          <a:prstGeom prst="rect">
            <a:avLst/>
          </a:prstGeom>
        </p:spPr>
      </p:pic>
      <p:pic>
        <p:nvPicPr>
          <p:cNvPr id="10" name="Picture 9" descr="figaro funn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182" y="1620000"/>
            <a:ext cx="4479142" cy="3126068"/>
          </a:xfrm>
          <a:prstGeom prst="rect">
            <a:avLst/>
          </a:prstGeom>
        </p:spPr>
      </p:pic>
      <p:pic>
        <p:nvPicPr>
          <p:cNvPr id="11" name="Picture 10" descr="figaro wigs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796" y="4677664"/>
            <a:ext cx="4096718" cy="2716302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p="http://schemas.openxmlformats.org/presentationml/2006/main" xmlns:mo="http://schemas.microsoft.com/office/mac/office/2008/main" xmlns:ve="http://schemas.openxmlformats.org/markup-compatibility/2006" xmlns:mv="urn:schemas-microsoft-com:mac:vml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0310" y="2401455"/>
            <a:ext cx="8206490" cy="16333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80719" y="1125248"/>
            <a:ext cx="72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mm. 150-153,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0004" y="2008484"/>
            <a:ext cx="252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(Rossini score ends here)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. 157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4" y="2889250"/>
            <a:ext cx="7377671" cy="1579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7349" y="1736101"/>
            <a:ext cx="683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156-157,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p="http://schemas.openxmlformats.org/presentationml/2006/main" xmlns:mo="http://schemas.microsoft.com/office/mac/office/2008/main" xmlns:ve="http://schemas.openxmlformats.org/markup-compatibility/2006" xmlns:mv="urn:schemas-microsoft-com:mac:vml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5764" y="4460726"/>
            <a:ext cx="7024077" cy="1998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4642" y="3794095"/>
            <a:ext cx="68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202-205,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m. 83 brav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15" y="1434949"/>
            <a:ext cx="7804013" cy="1747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4642" y="707300"/>
            <a:ext cx="664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81-84,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2938" y="1140300"/>
            <a:ext cx="275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 printed in Rossini score)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37 or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5" y="1822705"/>
            <a:ext cx="8424538" cy="1180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9725" y="1049595"/>
            <a:ext cx="672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37</a:t>
            </a:r>
            <a:r>
              <a:rPr lang="en-US" dirty="0" smtClean="0"/>
              <a:t>-41, </a:t>
            </a:r>
            <a:r>
              <a:rPr lang="en-US" dirty="0" smtClean="0"/>
              <a:t>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basiola figa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82" y="3299558"/>
            <a:ext cx="22733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3268" y="5931491"/>
            <a:ext cx="209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</a:t>
            </a:r>
            <a:r>
              <a:rPr lang="en-US" dirty="0" err="1" smtClean="0"/>
              <a:t>Basiola</a:t>
            </a:r>
            <a:r>
              <a:rPr lang="en-US" dirty="0" smtClean="0"/>
              <a:t> (1935)</a:t>
            </a:r>
            <a:endParaRPr lang="en-US" dirty="0"/>
          </a:p>
        </p:txBody>
      </p:sp>
      <p:pic>
        <p:nvPicPr>
          <p:cNvPr id="8" name="Picture 7" descr="gobbi figar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71" y="3003550"/>
            <a:ext cx="2280994" cy="3112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252" y="6284610"/>
            <a:ext cx="183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Tito </a:t>
            </a:r>
            <a:r>
              <a:rPr lang="en-US" dirty="0" err="1" smtClean="0"/>
              <a:t>Gobbi</a:t>
            </a:r>
            <a:r>
              <a:rPr lang="en-US" dirty="0" smtClean="0"/>
              <a:t> (1946)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028" y="560388"/>
            <a:ext cx="758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mm. 48-50,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3028" y="3514862"/>
            <a:ext cx="663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56-58,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8" name="Picture 7" descr="m. 50 or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13" y="1483718"/>
            <a:ext cx="5494499" cy="1719652"/>
          </a:xfrm>
          <a:prstGeom prst="rect">
            <a:avLst/>
          </a:prstGeom>
        </p:spPr>
      </p:pic>
      <p:pic>
        <p:nvPicPr>
          <p:cNvPr id="9" name="Picture 8" descr="m. 58 ori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13" y="4622857"/>
            <a:ext cx="5494499" cy="1454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9497" y="1072256"/>
            <a:ext cx="273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from Rossini score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7250" y="4253525"/>
            <a:ext cx="273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from Rossini score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5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61" y="680323"/>
            <a:ext cx="5528953" cy="150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879" y="310991"/>
            <a:ext cx="665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mm. 48-50,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m. 5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349" y="2559406"/>
            <a:ext cx="6157295" cy="1261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6879" y="2190074"/>
            <a:ext cx="664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56-58,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25161" y="62716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Mattia</a:t>
            </a:r>
            <a:r>
              <a:rPr lang="en-US" dirty="0" smtClean="0"/>
              <a:t> </a:t>
            </a:r>
            <a:r>
              <a:rPr lang="en-US" dirty="0" err="1" smtClean="0"/>
              <a:t>Battistini</a:t>
            </a:r>
            <a:r>
              <a:rPr lang="en-US" dirty="0" smtClean="0"/>
              <a:t> (1903)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3841" y="6398652"/>
            <a:ext cx="24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Giuseppe de Luca (1917)</a:t>
            </a:r>
            <a:endParaRPr lang="en-US" dirty="0"/>
          </a:p>
        </p:txBody>
      </p:sp>
      <p:pic>
        <p:nvPicPr>
          <p:cNvPr id="8" name="Picture 7" descr="battistini figar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211" y="3985652"/>
            <a:ext cx="2032000" cy="2286000"/>
          </a:xfrm>
          <a:prstGeom prst="rect">
            <a:avLst/>
          </a:prstGeom>
        </p:spPr>
      </p:pic>
      <p:pic>
        <p:nvPicPr>
          <p:cNvPr id="9" name="Picture 8" descr="de luca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469" y="3985652"/>
            <a:ext cx="1384300" cy="2413000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from m. 65-156</a:t>
            </a:r>
            <a:endParaRPr lang="en-US" dirty="0"/>
          </a:p>
        </p:txBody>
      </p:sp>
      <p:pic>
        <p:nvPicPr>
          <p:cNvPr id="4" name="Picture 3" descr="campanari figar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26464"/>
            <a:ext cx="2286000" cy="34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742" y="5192227"/>
            <a:ext cx="280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Campanari</a:t>
            </a:r>
            <a:r>
              <a:rPr lang="en-US" dirty="0" smtClean="0"/>
              <a:t> (1900)</a:t>
            </a:r>
            <a:endParaRPr lang="en-US" dirty="0"/>
          </a:p>
        </p:txBody>
      </p:sp>
      <p:pic>
        <p:nvPicPr>
          <p:cNvPr id="6" name="Picture 5" descr="de gogorza figa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125" y="1426464"/>
            <a:ext cx="2960468" cy="2960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2922" y="4545896"/>
            <a:ext cx="260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Carlos Francisco (1901)</a:t>
            </a:r>
          </a:p>
          <a:p>
            <a:r>
              <a:rPr lang="en-US" dirty="0" smtClean="0"/>
              <a:t> Emilio de </a:t>
            </a:r>
            <a:r>
              <a:rPr lang="en-US" dirty="0" err="1" smtClean="0"/>
              <a:t>Gogorza</a:t>
            </a:r>
            <a:r>
              <a:rPr lang="en-US" dirty="0" smtClean="0"/>
              <a:t> (1905)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2922" y="5791424"/>
            <a:ext cx="298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Emilio de </a:t>
            </a:r>
            <a:r>
              <a:rPr lang="en-US" dirty="0" err="1" smtClean="0"/>
              <a:t>Gogorza</a:t>
            </a:r>
            <a:r>
              <a:rPr lang="en-US" dirty="0" smtClean="0"/>
              <a:t> performed </a:t>
            </a:r>
          </a:p>
          <a:p>
            <a:r>
              <a:rPr lang="en-US" dirty="0" smtClean="0"/>
              <a:t>As Carlos Francisco (1901)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Thank you </a:t>
            </a:r>
            <a:r>
              <a:rPr lang="en-US" sz="3200" dirty="0" err="1" smtClean="0"/>
              <a:t>Boosey</a:t>
            </a:r>
            <a:r>
              <a:rPr lang="en-US" sz="3200" dirty="0" smtClean="0"/>
              <a:t> and </a:t>
            </a:r>
            <a:r>
              <a:rPr lang="en-US" sz="3200" dirty="0" err="1" smtClean="0"/>
              <a:t>Hawkes</a:t>
            </a:r>
            <a:r>
              <a:rPr lang="en-US" sz="3200" dirty="0" smtClean="0"/>
              <a:t>, 1956</a:t>
            </a:r>
            <a:br>
              <a:rPr lang="en-US" sz="3200" dirty="0" smtClean="0"/>
            </a:br>
            <a:r>
              <a:rPr lang="en-US" sz="3200" dirty="0" smtClean="0"/>
              <a:t>            pp. 40-41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1605" y="3081583"/>
            <a:ext cx="810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“Ah Bravo Figaro, bravo, </a:t>
            </a:r>
            <a:r>
              <a:rPr lang="en-US" sz="2400" dirty="0" err="1" smtClean="0"/>
              <a:t>bravissimo</a:t>
            </a:r>
            <a:r>
              <a:rPr lang="en-US" sz="2400" dirty="0" smtClean="0"/>
              <a:t>” English poetic translation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58729"/>
            <a:ext cx="7592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mm.</a:t>
            </a:r>
            <a:r>
              <a:rPr lang="en-US" sz="2000" dirty="0" smtClean="0"/>
              <a:t> 245-253, </a:t>
            </a:r>
            <a:r>
              <a:rPr lang="en-US" sz="2000" dirty="0" smtClean="0"/>
              <a:t>“Largo al factotum” from </a:t>
            </a:r>
            <a:r>
              <a:rPr lang="en-US" sz="2000" i="1" dirty="0" smtClean="0"/>
              <a:t>Il </a:t>
            </a:r>
            <a:r>
              <a:rPr lang="en-US" sz="2000" i="1" dirty="0" err="1" smtClean="0"/>
              <a:t>Barbiere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Siviglia</a:t>
            </a:r>
            <a:r>
              <a:rPr lang="en-US" sz="2000" dirty="0" smtClean="0"/>
              <a:t>, G. Rossini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46421" y="3997158"/>
            <a:ext cx="432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Now, about poetic translations…</a:t>
            </a:r>
            <a:endParaRPr lang="en-US" sz="2400" dirty="0"/>
          </a:p>
        </p:txBody>
      </p:sp>
    </p:spTree>
  </p:cSld>
  <p:clrMapOvr>
    <a:masterClrMapping/>
  </p:clrMapOvr>
  <p:transition advTm="400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3814" y="401697"/>
            <a:ext cx="616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66,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7309" y="771029"/>
            <a:ext cx="511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A                                     </a:t>
            </a:r>
            <a:r>
              <a:rPr lang="en-US" dirty="0" smtClean="0"/>
              <a:t>                                  </a:t>
            </a:r>
            <a:r>
              <a:rPr lang="en-US" dirty="0" smtClean="0"/>
              <a:t>Option B</a:t>
            </a:r>
            <a:endParaRPr lang="en-US" dirty="0"/>
          </a:p>
        </p:txBody>
      </p:sp>
      <p:pic>
        <p:nvPicPr>
          <p:cNvPr id="7" name="Picture 6" descr="merrill barit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14" y="3045120"/>
            <a:ext cx="1943100" cy="265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3814" y="5827827"/>
            <a:ext cx="212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Merrill (1947)</a:t>
            </a:r>
            <a:endParaRPr lang="en-US" dirty="0"/>
          </a:p>
        </p:txBody>
      </p:sp>
      <p:pic>
        <p:nvPicPr>
          <p:cNvPr id="9" name="Picture 8" descr="battistini figaro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439" y="2863925"/>
            <a:ext cx="2091158" cy="3182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6439" y="6197159"/>
            <a:ext cx="235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Mattia</a:t>
            </a:r>
            <a:r>
              <a:rPr lang="en-US" dirty="0" smtClean="0"/>
              <a:t> </a:t>
            </a:r>
            <a:r>
              <a:rPr lang="en-US" dirty="0" err="1" smtClean="0"/>
              <a:t>Battistini</a:t>
            </a:r>
            <a:r>
              <a:rPr lang="en-US" dirty="0" smtClean="0"/>
              <a:t> (1903)</a:t>
            </a:r>
            <a:endParaRPr lang="en-US" dirty="0"/>
          </a:p>
        </p:txBody>
      </p:sp>
      <p:pic>
        <p:nvPicPr>
          <p:cNvPr id="11" name="Picture 10" descr="m. 66 opt A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93" y="1360586"/>
            <a:ext cx="3945324" cy="1308693"/>
          </a:xfrm>
          <a:prstGeom prst="rect">
            <a:avLst/>
          </a:prstGeom>
        </p:spPr>
      </p:pic>
      <p:pic>
        <p:nvPicPr>
          <p:cNvPr id="12" name="Picture 11" descr="m. 66 opt B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37" y="1360585"/>
            <a:ext cx="3733624" cy="1308693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415" y="109439"/>
            <a:ext cx="670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81-84, “Largo al factotum” from </a:t>
            </a:r>
            <a:r>
              <a:rPr lang="en-US" i="1" dirty="0" smtClean="0"/>
              <a:t>Il </a:t>
            </a:r>
            <a:r>
              <a:rPr lang="en-US" i="1" dirty="0" err="1"/>
              <a:t>B</a:t>
            </a:r>
            <a:r>
              <a:rPr lang="en-US" i="1" dirty="0" err="1" smtClean="0"/>
              <a:t>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8" name="Picture 7" descr="m. 83 brav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49" y="478771"/>
            <a:ext cx="7891710" cy="1856873"/>
          </a:xfrm>
          <a:prstGeom prst="rect">
            <a:avLst/>
          </a:prstGeom>
        </p:spPr>
      </p:pic>
      <p:pic>
        <p:nvPicPr>
          <p:cNvPr id="9" name="Picture 8" descr="prey figa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6" y="2685715"/>
            <a:ext cx="2902901" cy="2174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922" y="4860089"/>
            <a:ext cx="282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Hermann Prey (1959,1971)</a:t>
            </a:r>
            <a:endParaRPr lang="en-US" dirty="0"/>
          </a:p>
        </p:txBody>
      </p:sp>
      <p:pic>
        <p:nvPicPr>
          <p:cNvPr id="11" name="Picture 10" descr="milnes figar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10" y="4030878"/>
            <a:ext cx="2323432" cy="2703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1477" y="3661546"/>
            <a:ext cx="21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Sherrill </a:t>
            </a:r>
            <a:r>
              <a:rPr lang="en-US" dirty="0" err="1" smtClean="0"/>
              <a:t>Milnes</a:t>
            </a:r>
            <a:r>
              <a:rPr lang="en-US" dirty="0" smtClean="0"/>
              <a:t> (1974)</a:t>
            </a:r>
            <a:endParaRPr lang="en-US" dirty="0"/>
          </a:p>
        </p:txBody>
      </p:sp>
      <p:pic>
        <p:nvPicPr>
          <p:cNvPr id="13" name="Picture 12" descr="nucci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842" y="2685715"/>
            <a:ext cx="1698550" cy="26115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6034" y="2335644"/>
            <a:ext cx="233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Nucci</a:t>
            </a:r>
            <a:r>
              <a:rPr lang="en-US" dirty="0" smtClean="0"/>
              <a:t> (1982, 1988)</a:t>
            </a:r>
            <a:endParaRPr lang="en-US" dirty="0"/>
          </a:p>
        </p:txBody>
      </p:sp>
      <p:pic>
        <p:nvPicPr>
          <p:cNvPr id="15" name="Picture 14" descr="allen figaro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667" y="5013158"/>
            <a:ext cx="2527392" cy="1893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9392" y="4675423"/>
            <a:ext cx="210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Allen, 1983)</a:t>
            </a:r>
            <a:endParaRPr lang="en-US" dirty="0"/>
          </a:p>
        </p:txBody>
      </p:sp>
      <p:pic>
        <p:nvPicPr>
          <p:cNvPr id="17" name="Picture 16" descr="hampson figaro 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66" y="5382490"/>
            <a:ext cx="1176755" cy="14709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84421" y="5810772"/>
            <a:ext cx="1275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</a:t>
            </a:r>
          </a:p>
          <a:p>
            <a:r>
              <a:rPr lang="en-US" dirty="0" err="1" smtClean="0"/>
              <a:t>Hampson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1993, 1994)</a:t>
            </a:r>
            <a:endParaRPr lang="en-US" dirty="0"/>
          </a:p>
        </p:txBody>
      </p:sp>
      <p:pic>
        <p:nvPicPr>
          <p:cNvPr id="20" name="Picture 19" descr="braun figaro 2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567" y="3283082"/>
            <a:ext cx="1495592" cy="14955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4464" y="2704976"/>
            <a:ext cx="152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Russell </a:t>
            </a:r>
            <a:r>
              <a:rPr lang="en-US" dirty="0" smtClean="0"/>
              <a:t>Braun,</a:t>
            </a:r>
          </a:p>
          <a:p>
            <a:r>
              <a:rPr lang="en-US" dirty="0" smtClean="0"/>
              <a:t>2008)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892" y="1231006"/>
            <a:ext cx="8375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Rasori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pettine</a:t>
            </a:r>
            <a:r>
              <a:rPr lang="en-US" sz="2400" dirty="0" smtClean="0"/>
              <a:t>, </a:t>
            </a:r>
            <a:r>
              <a:rPr lang="en-US" sz="2400" dirty="0" err="1" smtClean="0"/>
              <a:t>lancete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forbici</a:t>
            </a:r>
            <a:r>
              <a:rPr lang="en-US" sz="2400" dirty="0" smtClean="0"/>
              <a:t>, al </a:t>
            </a:r>
            <a:r>
              <a:rPr lang="en-US" sz="2400" dirty="0" err="1" smtClean="0"/>
              <a:t>mio</a:t>
            </a:r>
            <a:r>
              <a:rPr lang="en-US" sz="2400" dirty="0" smtClean="0"/>
              <a:t> commando </a:t>
            </a:r>
            <a:r>
              <a:rPr lang="en-US" sz="2400" dirty="0" err="1" smtClean="0"/>
              <a:t>tutto</a:t>
            </a:r>
            <a:r>
              <a:rPr lang="en-US" sz="2400" dirty="0" smtClean="0"/>
              <a:t> qui </a:t>
            </a:r>
            <a:r>
              <a:rPr lang="en-US" sz="2400" dirty="0" err="1" smtClean="0"/>
              <a:t>sta</a:t>
            </a:r>
            <a:endParaRPr lang="en-US" sz="2400" dirty="0" smtClean="0"/>
          </a:p>
          <a:p>
            <a:r>
              <a:rPr lang="en-US" sz="2400" dirty="0" err="1" smtClean="0"/>
              <a:t>Lancete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forbici</a:t>
            </a:r>
            <a:r>
              <a:rPr lang="en-US" sz="2400" dirty="0" smtClean="0"/>
              <a:t>, </a:t>
            </a:r>
            <a:r>
              <a:rPr lang="en-US" sz="2400" dirty="0" err="1" smtClean="0"/>
              <a:t>rasori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pettine</a:t>
            </a:r>
            <a:r>
              <a:rPr lang="en-US" sz="2400" dirty="0" smtClean="0"/>
              <a:t>, al </a:t>
            </a:r>
            <a:r>
              <a:rPr lang="en-US" sz="2400" dirty="0" err="1" smtClean="0"/>
              <a:t>mio</a:t>
            </a:r>
            <a:r>
              <a:rPr lang="en-US" sz="2400" dirty="0" smtClean="0"/>
              <a:t> commando </a:t>
            </a:r>
            <a:r>
              <a:rPr lang="en-US" sz="2400" dirty="0" err="1" smtClean="0"/>
              <a:t>tutto</a:t>
            </a:r>
            <a:r>
              <a:rPr lang="en-US" sz="2400" dirty="0" smtClean="0"/>
              <a:t> qui </a:t>
            </a:r>
            <a:r>
              <a:rPr lang="en-US" sz="2400" dirty="0" err="1" smtClean="0"/>
              <a:t>sta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0787" y="2384265"/>
            <a:ext cx="5200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Razors and combs, lancets and scissors, </a:t>
            </a:r>
          </a:p>
          <a:p>
            <a:r>
              <a:rPr lang="en-US" sz="2400" dirty="0" smtClean="0"/>
              <a:t>at my command everything is here</a:t>
            </a:r>
          </a:p>
          <a:p>
            <a:r>
              <a:rPr lang="en-US" sz="2400" dirty="0" smtClean="0"/>
              <a:t>Lancets and scissors, razors and combs, </a:t>
            </a:r>
          </a:p>
          <a:p>
            <a:r>
              <a:rPr lang="en-US" sz="2400" dirty="0" smtClean="0"/>
              <a:t>at my command everything is here.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99542" y="440571"/>
            <a:ext cx="679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</a:t>
            </a:r>
            <a:r>
              <a:rPr lang="en-US" dirty="0" smtClean="0"/>
              <a:t> 127-135, </a:t>
            </a:r>
            <a:r>
              <a:rPr lang="en-US" dirty="0" smtClean="0"/>
              <a:t>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36 ve la risors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85" y="1042321"/>
            <a:ext cx="7424721" cy="1415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189" y="388739"/>
            <a:ext cx="683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136-139,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allen figaro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9" y="4368800"/>
            <a:ext cx="1778000" cy="248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398" y="3893243"/>
            <a:ext cx="210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Allen, 1983</a:t>
            </a:r>
            <a:endParaRPr lang="en-US" dirty="0"/>
          </a:p>
        </p:txBody>
      </p:sp>
      <p:pic>
        <p:nvPicPr>
          <p:cNvPr id="8" name="Picture 7" descr="hagegard figar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482" y="3893243"/>
            <a:ext cx="1748824" cy="2806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9832" y="3178738"/>
            <a:ext cx="184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Håkan</a:t>
            </a:r>
            <a:r>
              <a:rPr lang="en-US" dirty="0" smtClean="0"/>
              <a:t> </a:t>
            </a:r>
            <a:r>
              <a:rPr lang="en-US" dirty="0" err="1" smtClean="0"/>
              <a:t>Hagegård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1992</a:t>
            </a:r>
            <a:endParaRPr lang="en-US" dirty="0"/>
          </a:p>
        </p:txBody>
      </p:sp>
      <p:pic>
        <p:nvPicPr>
          <p:cNvPr id="10" name="Picture 9" descr="hampson figaro 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34" y="2626903"/>
            <a:ext cx="1764793" cy="2532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31034" y="5312763"/>
            <a:ext cx="198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</a:t>
            </a:r>
            <a:r>
              <a:rPr lang="en-US" dirty="0" err="1" smtClean="0"/>
              <a:t>Hampson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 1993, 1994</a:t>
            </a:r>
            <a:endParaRPr lang="en-US" dirty="0"/>
          </a:p>
        </p:txBody>
      </p:sp>
      <p:pic>
        <p:nvPicPr>
          <p:cNvPr id="12" name="Picture 11" descr="braun figaro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152" y="3893243"/>
            <a:ext cx="1930400" cy="284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50152" y="3317238"/>
            <a:ext cx="210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Russell Braun, 2008</a:t>
            </a:r>
            <a:endParaRPr lang="en-US" dirty="0"/>
          </a:p>
        </p:txBody>
      </p:sp>
      <p:pic>
        <p:nvPicPr>
          <p:cNvPr id="14" name="Picture 13" descr="ruffo figaro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15" y="1241331"/>
            <a:ext cx="1844024" cy="18688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139" y="3132572"/>
            <a:ext cx="183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Titta</a:t>
            </a:r>
            <a:r>
              <a:rPr lang="en-US" dirty="0" smtClean="0"/>
              <a:t> </a:t>
            </a:r>
            <a:r>
              <a:rPr lang="en-US" dirty="0" err="1" smtClean="0"/>
              <a:t>Ruffo</a:t>
            </a:r>
            <a:r>
              <a:rPr lang="en-US" dirty="0" smtClean="0"/>
              <a:t>, 1920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996" y="1075511"/>
            <a:ext cx="684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</a:t>
            </a:r>
            <a:r>
              <a:rPr lang="en-US" dirty="0" smtClean="0"/>
              <a:t> 141-144, </a:t>
            </a:r>
            <a:r>
              <a:rPr lang="en-US" dirty="0" smtClean="0"/>
              <a:t>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112" y="1943694"/>
            <a:ext cx="318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V’e</a:t>
            </a:r>
            <a:r>
              <a:rPr lang="en-US" dirty="0" smtClean="0"/>
              <a:t> la </a:t>
            </a:r>
            <a:r>
              <a:rPr lang="en-US" dirty="0" err="1" smtClean="0"/>
              <a:t>risorsa</a:t>
            </a:r>
            <a:r>
              <a:rPr lang="en-US" dirty="0" smtClean="0"/>
              <a:t>, poi del </a:t>
            </a:r>
            <a:r>
              <a:rPr lang="en-US" dirty="0" err="1" smtClean="0"/>
              <a:t>mestiere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4197" y="1943694"/>
            <a:ext cx="444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the benefits beyond the job itself…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112" y="2578634"/>
            <a:ext cx="305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Colla</a:t>
            </a:r>
            <a:r>
              <a:rPr lang="en-US" dirty="0" smtClean="0"/>
              <a:t> </a:t>
            </a:r>
            <a:r>
              <a:rPr lang="en-US" dirty="0" err="1" smtClean="0"/>
              <a:t>donnetta</a:t>
            </a:r>
            <a:r>
              <a:rPr lang="en-US" dirty="0" smtClean="0"/>
              <a:t>, </a:t>
            </a:r>
            <a:r>
              <a:rPr lang="en-US" dirty="0" err="1" smtClean="0"/>
              <a:t>col</a:t>
            </a:r>
            <a:r>
              <a:rPr lang="en-US" dirty="0" smtClean="0"/>
              <a:t> </a:t>
            </a:r>
            <a:r>
              <a:rPr lang="en-US" dirty="0" err="1" smtClean="0"/>
              <a:t>cavaliere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4197" y="2591592"/>
            <a:ext cx="408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little lady, with the gentleman…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44 colla or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8" y="1023739"/>
            <a:ext cx="8238625" cy="1121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7570" y="285075"/>
            <a:ext cx="687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144-148,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m. 144 colla or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8" y="5360527"/>
            <a:ext cx="8287411" cy="1303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5802" y="4621863"/>
            <a:ext cx="691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144-147, “Largo 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1876" y="654407"/>
            <a:ext cx="34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printed in o</a:t>
            </a:r>
            <a:r>
              <a:rPr lang="en-US" dirty="0" smtClean="0"/>
              <a:t>riginal Rossini score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04584" y="4991195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ornamented</a:t>
            </a:r>
            <a:endParaRPr lang="en-US" dirty="0"/>
          </a:p>
        </p:txBody>
      </p:sp>
      <p:pic>
        <p:nvPicPr>
          <p:cNvPr id="8" name="Picture 7" descr="ruffo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38" y="2310381"/>
            <a:ext cx="1801864" cy="2311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5802" y="2902583"/>
            <a:ext cx="779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Ruffo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1920</a:t>
            </a:r>
            <a:endParaRPr lang="en-US" dirty="0"/>
          </a:p>
        </p:txBody>
      </p:sp>
      <p:pic>
        <p:nvPicPr>
          <p:cNvPr id="12" name="Picture 11" descr="milnes 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583" y="2364125"/>
            <a:ext cx="2327510" cy="23275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43093" y="2902583"/>
            <a:ext cx="872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Sherrill</a:t>
            </a:r>
          </a:p>
          <a:p>
            <a:r>
              <a:rPr lang="en-US" dirty="0" err="1" smtClean="0"/>
              <a:t>Milnes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1974</a:t>
            </a:r>
            <a:endParaRPr lang="en-US" dirty="0"/>
          </a:p>
        </p:txBody>
      </p:sp>
      <p:pic>
        <p:nvPicPr>
          <p:cNvPr id="14" name="Picture 13" descr="hagegard figaro 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267" y="2364125"/>
            <a:ext cx="2189296" cy="14595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83267" y="4004009"/>
            <a:ext cx="235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Håkan</a:t>
            </a:r>
            <a:r>
              <a:rPr lang="en-US" dirty="0" smtClean="0"/>
              <a:t> </a:t>
            </a:r>
            <a:r>
              <a:rPr lang="en-US" dirty="0" err="1" smtClean="0"/>
              <a:t>Hagegård</a:t>
            </a:r>
            <a:r>
              <a:rPr lang="en-US" dirty="0" smtClean="0"/>
              <a:t>, 1992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. 15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5" y="5084720"/>
            <a:ext cx="8115133" cy="1358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832" y="4263169"/>
            <a:ext cx="7296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150 + added measures, “Largo al factotum” from </a:t>
            </a:r>
            <a:r>
              <a:rPr lang="en-US" i="1" dirty="0" smtClean="0"/>
              <a:t>Il </a:t>
            </a:r>
            <a:r>
              <a:rPr lang="en-US" i="1" dirty="0" err="1"/>
              <a:t>B</a:t>
            </a:r>
            <a:r>
              <a:rPr lang="en-US" i="1" dirty="0" err="1" smtClean="0"/>
              <a:t>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                                                           G. Rossini</a:t>
            </a:r>
            <a:endParaRPr lang="en-US" dirty="0"/>
          </a:p>
        </p:txBody>
      </p:sp>
      <p:pic>
        <p:nvPicPr>
          <p:cNvPr id="4" name="Picture 3" descr="bastianini figa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8" y="161351"/>
            <a:ext cx="2247900" cy="360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604" y="3893837"/>
            <a:ext cx="23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Ettore</a:t>
            </a:r>
            <a:r>
              <a:rPr lang="en-US" dirty="0" smtClean="0"/>
              <a:t> </a:t>
            </a:r>
            <a:r>
              <a:rPr lang="en-US" dirty="0" err="1" smtClean="0"/>
              <a:t>Bastianini</a:t>
            </a:r>
            <a:r>
              <a:rPr lang="en-US" dirty="0" smtClean="0"/>
              <a:t>, 1956</a:t>
            </a:r>
            <a:endParaRPr lang="en-US" dirty="0"/>
          </a:p>
        </p:txBody>
      </p:sp>
      <p:pic>
        <p:nvPicPr>
          <p:cNvPr id="8" name="Picture 7" descr="nucci figaro bartol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1619745"/>
            <a:ext cx="2971800" cy="177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2526" y="894099"/>
            <a:ext cx="168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Nucci</a:t>
            </a:r>
            <a:r>
              <a:rPr lang="en-US" dirty="0" smtClean="0"/>
              <a:t>, 1982</a:t>
            </a:r>
            <a:endParaRPr lang="en-US" dirty="0"/>
          </a:p>
        </p:txBody>
      </p:sp>
      <p:pic>
        <p:nvPicPr>
          <p:cNvPr id="10" name="Picture 9" descr="mattei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910" y="275651"/>
            <a:ext cx="2324100" cy="349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9362" y="3926262"/>
            <a:ext cx="19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Mattei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57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39" y="4717103"/>
            <a:ext cx="6432923" cy="1929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4310" y="193293"/>
            <a:ext cx="683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156-157,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8092" y="42138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A</a:t>
            </a:r>
            <a:endParaRPr lang="en-US" dirty="0"/>
          </a:p>
        </p:txBody>
      </p:sp>
      <p:pic>
        <p:nvPicPr>
          <p:cNvPr id="7" name="Picture 6" descr="merrill figaro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7" y="869265"/>
            <a:ext cx="2819400" cy="288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4912" y="3752165"/>
            <a:ext cx="1562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Merrill,</a:t>
            </a:r>
          </a:p>
          <a:p>
            <a:r>
              <a:rPr lang="en-US" dirty="0" smtClean="0"/>
              <a:t>         1947</a:t>
            </a:r>
            <a:endParaRPr lang="en-US" dirty="0"/>
          </a:p>
        </p:txBody>
      </p:sp>
      <p:pic>
        <p:nvPicPr>
          <p:cNvPr id="9" name="Picture 8" descr="m. 157 ori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593" y="1417053"/>
            <a:ext cx="4261462" cy="1573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2211" y="869265"/>
            <a:ext cx="265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printed in Rossini score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57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10" y="1253851"/>
            <a:ext cx="6480453" cy="180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4310" y="257200"/>
            <a:ext cx="683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156-157,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1881" y="626532"/>
            <a:ext cx="103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B</a:t>
            </a:r>
            <a:endParaRPr lang="en-US" dirty="0"/>
          </a:p>
        </p:txBody>
      </p:sp>
      <p:pic>
        <p:nvPicPr>
          <p:cNvPr id="7" name="Picture 6" descr="basiola figa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19" y="3649423"/>
            <a:ext cx="2273300" cy="256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2043" y="4521544"/>
            <a:ext cx="153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</a:t>
            </a:r>
            <a:r>
              <a:rPr lang="en-US" dirty="0" err="1" smtClean="0"/>
              <a:t>Basiola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1935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57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4" y="1286000"/>
            <a:ext cx="7831173" cy="172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267" y="257200"/>
            <a:ext cx="683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156-157,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2935" y="803750"/>
            <a:ext cx="102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C</a:t>
            </a:r>
            <a:endParaRPr lang="en-US" dirty="0"/>
          </a:p>
        </p:txBody>
      </p:sp>
      <p:pic>
        <p:nvPicPr>
          <p:cNvPr id="7" name="Picture 6" descr="noble figaro 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4" y="3241475"/>
            <a:ext cx="2514600" cy="322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5114" y="3744850"/>
            <a:ext cx="152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Dennis Noble,</a:t>
            </a:r>
          </a:p>
          <a:p>
            <a:r>
              <a:rPr lang="en-US" dirty="0" smtClean="0"/>
              <a:t>        1928</a:t>
            </a:r>
            <a:endParaRPr lang="en-US" dirty="0"/>
          </a:p>
        </p:txBody>
      </p:sp>
      <p:pic>
        <p:nvPicPr>
          <p:cNvPr id="9" name="Picture 8" descr="nucci figaro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87" y="3076375"/>
            <a:ext cx="2400300" cy="339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8777" y="5183184"/>
            <a:ext cx="118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Nucci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1982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</a:t>
            </a:r>
            <a:r>
              <a:rPr lang="en-US" dirty="0" smtClean="0"/>
              <a:t> Canto Composers</a:t>
            </a:r>
            <a:endParaRPr lang="en-US" dirty="0"/>
          </a:p>
        </p:txBody>
      </p:sp>
      <p:pic>
        <p:nvPicPr>
          <p:cNvPr id="4" name="Picture 3" descr="donizet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8" y="1426464"/>
            <a:ext cx="2400300" cy="3378200"/>
          </a:xfrm>
          <a:prstGeom prst="rect">
            <a:avLst/>
          </a:prstGeom>
        </p:spPr>
      </p:pic>
      <p:pic>
        <p:nvPicPr>
          <p:cNvPr id="5" name="Picture 4" descr="bell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067" y="1426464"/>
            <a:ext cx="2525757" cy="3378200"/>
          </a:xfrm>
          <a:prstGeom prst="rect">
            <a:avLst/>
          </a:prstGeom>
        </p:spPr>
      </p:pic>
      <p:pic>
        <p:nvPicPr>
          <p:cNvPr id="6" name="Picture 5" descr="rossini 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150" y="2032226"/>
            <a:ext cx="2425700" cy="334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372326"/>
            <a:ext cx="193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Gaetano Donizetti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65639" y="5741658"/>
            <a:ext cx="18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Gioachino Rossini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4868" y="5372326"/>
            <a:ext cx="16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Vincenzo Bellini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57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4" y="1302076"/>
            <a:ext cx="7831174" cy="16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647" y="208975"/>
            <a:ext cx="683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156-157,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2935" y="578307"/>
            <a:ext cx="105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D</a:t>
            </a:r>
            <a:endParaRPr lang="en-US" dirty="0"/>
          </a:p>
        </p:txBody>
      </p:sp>
      <p:pic>
        <p:nvPicPr>
          <p:cNvPr id="7" name="Picture 6" descr="campanari figaro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54434"/>
            <a:ext cx="2514600" cy="322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8295" y="4469712"/>
            <a:ext cx="221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Campanari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1900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bbett figar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9" y="478434"/>
            <a:ext cx="2953301" cy="4636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120" y="478434"/>
            <a:ext cx="190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Lawrence Tibbett,</a:t>
            </a:r>
          </a:p>
          <a:p>
            <a:r>
              <a:rPr lang="en-US" dirty="0" smtClean="0"/>
              <a:t>       1930 – G2</a:t>
            </a:r>
            <a:endParaRPr lang="en-US" dirty="0"/>
          </a:p>
        </p:txBody>
      </p:sp>
      <p:pic>
        <p:nvPicPr>
          <p:cNvPr id="6" name="Picture 5" descr="hampson figaro scoot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27" y="3616642"/>
            <a:ext cx="4120922" cy="3241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5228" y="2811877"/>
            <a:ext cx="198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</a:t>
            </a:r>
            <a:r>
              <a:rPr lang="en-US" dirty="0" err="1" smtClean="0"/>
              <a:t>Hampson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1994 – C4 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187 fiiigar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11" y="1016598"/>
            <a:ext cx="8360170" cy="1151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034" y="120759"/>
            <a:ext cx="66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187-192,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m. 187 fiiigaro 2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12" y="2330875"/>
            <a:ext cx="3351924" cy="1350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710" y="490091"/>
            <a:ext cx="21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Ornamented Option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5453" y="2821360"/>
            <a:ext cx="236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passage with C5</a:t>
            </a:r>
            <a:endParaRPr lang="en-US" dirty="0"/>
          </a:p>
        </p:txBody>
      </p:sp>
      <p:pic>
        <p:nvPicPr>
          <p:cNvPr id="9" name="Picture 8" descr="gobbi figaro 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11" y="3375358"/>
            <a:ext cx="2281813" cy="1709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6399" y="5235016"/>
            <a:ext cx="172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Tito </a:t>
            </a:r>
            <a:r>
              <a:rPr lang="en-US" dirty="0" err="1" smtClean="0"/>
              <a:t>Gobbi</a:t>
            </a:r>
            <a:r>
              <a:rPr lang="en-US" dirty="0" smtClean="0"/>
              <a:t>, 1957</a:t>
            </a:r>
            <a:endParaRPr lang="en-US" dirty="0"/>
          </a:p>
        </p:txBody>
      </p:sp>
      <p:pic>
        <p:nvPicPr>
          <p:cNvPr id="11" name="Picture 10" descr="allen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390" y="4972049"/>
            <a:ext cx="2517842" cy="1885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1533" y="4454283"/>
            <a:ext cx="203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Allen, 1983</a:t>
            </a:r>
            <a:endParaRPr lang="en-US" dirty="0"/>
          </a:p>
        </p:txBody>
      </p:sp>
      <p:pic>
        <p:nvPicPr>
          <p:cNvPr id="13" name="Picture 12" descr="braun figaro 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283" y="4083051"/>
            <a:ext cx="2275877" cy="22758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0232" y="6488668"/>
            <a:ext cx="203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Russell Braun, 2008</a:t>
            </a:r>
            <a:endParaRPr lang="en-US" dirty="0"/>
          </a:p>
        </p:txBody>
      </p:sp>
      <p:pic>
        <p:nvPicPr>
          <p:cNvPr id="15" name="Picture 14" descr="mattei figaro 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067" y="4451349"/>
            <a:ext cx="1595714" cy="24066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27076" y="4083051"/>
            <a:ext cx="19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Mattei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02 205 slid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92" y="5157268"/>
            <a:ext cx="7094840" cy="1468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292" y="4567651"/>
            <a:ext cx="703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mm. 201-205,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7" name="Picture 6" descr="campanari figa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3" y="198677"/>
            <a:ext cx="2132354" cy="3222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225" y="3602313"/>
            <a:ext cx="221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Campanari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1900</a:t>
            </a:r>
            <a:endParaRPr lang="en-US" dirty="0"/>
          </a:p>
        </p:txBody>
      </p:sp>
      <p:pic>
        <p:nvPicPr>
          <p:cNvPr id="9" name="Picture 8" descr="de gogorza figaro 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65" y="2006600"/>
            <a:ext cx="2252053" cy="2242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5710" y="1114385"/>
            <a:ext cx="258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Carlos Francisco, 1901</a:t>
            </a:r>
          </a:p>
          <a:p>
            <a:r>
              <a:rPr lang="en-US" dirty="0" smtClean="0"/>
              <a:t>  Emilio de </a:t>
            </a:r>
            <a:r>
              <a:rPr lang="en-US" dirty="0" err="1" smtClean="0"/>
              <a:t>Gogorza</a:t>
            </a:r>
            <a:r>
              <a:rPr lang="en-US" dirty="0" smtClean="0"/>
              <a:t>, 1909</a:t>
            </a:r>
            <a:endParaRPr lang="en-US" dirty="0"/>
          </a:p>
        </p:txBody>
      </p:sp>
      <p:pic>
        <p:nvPicPr>
          <p:cNvPr id="11" name="Picture 10" descr="ruffo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050" y="198677"/>
            <a:ext cx="2832100" cy="287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7940" y="3236235"/>
            <a:ext cx="229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Titta</a:t>
            </a:r>
            <a:r>
              <a:rPr lang="en-US" dirty="0" smtClean="0"/>
              <a:t> </a:t>
            </a:r>
            <a:r>
              <a:rPr lang="en-US" dirty="0" err="1" smtClean="0"/>
              <a:t>Ruffo</a:t>
            </a:r>
            <a:r>
              <a:rPr lang="en-US" dirty="0" smtClean="0"/>
              <a:t>, 1906-1912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0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05" y="1333500"/>
            <a:ext cx="7489308" cy="1872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106" y="723375"/>
            <a:ext cx="68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202-205,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7" name="Picture 6" descr="milnes figa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9" y="3970347"/>
            <a:ext cx="2198248" cy="2557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812" y="344030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Sherrill </a:t>
            </a:r>
            <a:r>
              <a:rPr lang="en-US" dirty="0" err="1" smtClean="0"/>
              <a:t>Milnes</a:t>
            </a:r>
            <a:r>
              <a:rPr lang="en-US" dirty="0" smtClean="0"/>
              <a:t>, 1974</a:t>
            </a:r>
            <a:endParaRPr lang="en-US" dirty="0"/>
          </a:p>
        </p:txBody>
      </p:sp>
      <p:pic>
        <p:nvPicPr>
          <p:cNvPr id="9" name="Picture 8" descr="merrill figar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122" y="3970347"/>
            <a:ext cx="2101863" cy="2706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7048" y="3440308"/>
            <a:ext cx="20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Merrill, 1978</a:t>
            </a:r>
            <a:endParaRPr lang="en-US" dirty="0"/>
          </a:p>
        </p:txBody>
      </p:sp>
      <p:pic>
        <p:nvPicPr>
          <p:cNvPr id="11" name="Picture 10" descr="braun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008" y="3970347"/>
            <a:ext cx="1829043" cy="2695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8977" y="3440308"/>
            <a:ext cx="212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Russell Braun, 2008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08 ferm p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75" y="1110972"/>
            <a:ext cx="7546753" cy="1879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261" y="305425"/>
            <a:ext cx="687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207-209,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granforte figaro 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00" y="3205181"/>
            <a:ext cx="2336800" cy="347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5852" y="4185421"/>
            <a:ext cx="1840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Apollo </a:t>
            </a:r>
            <a:r>
              <a:rPr lang="en-US" dirty="0" err="1" smtClean="0"/>
              <a:t>Granforte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1928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08 ferm c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30" y="949323"/>
            <a:ext cx="7417687" cy="184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493" y="353650"/>
            <a:ext cx="687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207-209,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hampson figaro 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02" y="3092092"/>
            <a:ext cx="2232657" cy="279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9381" y="3752165"/>
            <a:ext cx="198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</a:t>
            </a:r>
            <a:r>
              <a:rPr lang="en-US" dirty="0" err="1" smtClean="0"/>
              <a:t>Hampson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1994</a:t>
            </a:r>
            <a:endParaRPr lang="en-US" dirty="0"/>
          </a:p>
        </p:txBody>
      </p:sp>
      <p:pic>
        <p:nvPicPr>
          <p:cNvPr id="8" name="Picture 7" descr="amato figar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13" y="3429000"/>
            <a:ext cx="2463800" cy="328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4530" y="5078736"/>
            <a:ext cx="179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Pasquale Amato,</a:t>
            </a:r>
          </a:p>
          <a:p>
            <a:r>
              <a:rPr lang="en-US" dirty="0" smtClean="0"/>
              <a:t>           1911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29 de lla ci tt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73" y="2760256"/>
            <a:ext cx="7941480" cy="121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064" y="217561"/>
            <a:ext cx="685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229-233,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m. 229 della citt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64" y="956225"/>
            <a:ext cx="7960671" cy="120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636" y="2347344"/>
            <a:ext cx="690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229-233, “Largo al factotum” from </a:t>
            </a:r>
            <a:r>
              <a:rPr lang="en-US" i="1" dirty="0" smtClean="0"/>
              <a:t>Il </a:t>
            </a:r>
            <a:r>
              <a:rPr lang="en-US" i="1" dirty="0" err="1"/>
              <a:t>B</a:t>
            </a:r>
            <a:r>
              <a:rPr lang="en-US" i="1" dirty="0" err="1" smtClean="0"/>
              <a:t>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 </a:t>
            </a:r>
            <a:endParaRPr lang="en-US" dirty="0"/>
          </a:p>
        </p:txBody>
      </p:sp>
      <p:pic>
        <p:nvPicPr>
          <p:cNvPr id="8" name="Picture 7" descr="campanari figaro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244" y="4212508"/>
            <a:ext cx="1908193" cy="2447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4728" y="5001772"/>
            <a:ext cx="221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Campanari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 1900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3993" y="586893"/>
            <a:ext cx="34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printed in original Rossini score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203" y="1302245"/>
            <a:ext cx="68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</a:t>
            </a:r>
            <a:r>
              <a:rPr lang="en-US" dirty="0" smtClean="0"/>
              <a:t> 245-253, </a:t>
            </a:r>
            <a:r>
              <a:rPr lang="en-US" dirty="0" smtClean="0"/>
              <a:t>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822" y="2487928"/>
            <a:ext cx="74220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“Ah bravo Figaro, bravo, </a:t>
            </a:r>
            <a:r>
              <a:rPr lang="en-US" sz="2400" dirty="0" err="1" smtClean="0"/>
              <a:t>bravissimo</a:t>
            </a:r>
            <a:r>
              <a:rPr lang="en-US" sz="2400" dirty="0" smtClean="0"/>
              <a:t>…”</a:t>
            </a:r>
          </a:p>
          <a:p>
            <a:endParaRPr lang="en-US" sz="2400" dirty="0" smtClean="0"/>
          </a:p>
          <a:p>
            <a:r>
              <a:rPr lang="en-US" sz="2400" i="1" dirty="0" smtClean="0"/>
              <a:t>PRESTO </a:t>
            </a:r>
            <a:r>
              <a:rPr lang="en-US" sz="2400" dirty="0" smtClean="0"/>
              <a:t>tempo marking– not in the original Rossini score</a:t>
            </a:r>
            <a:endParaRPr lang="en-US" sz="2400" dirty="0"/>
          </a:p>
        </p:txBody>
      </p:sp>
    </p:spTree>
  </p:cSld>
  <p:clrMapOvr>
    <a:masterClrMapping/>
  </p:clrMapOvr>
  <p:transition advTm="4000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. 254 sono or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1" y="894099"/>
            <a:ext cx="8393836" cy="1253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045" y="233284"/>
            <a:ext cx="68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254-258,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7" name="Picture 6" descr="m. 254 sono new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1" y="2876924"/>
            <a:ext cx="8298392" cy="1104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481" y="2347344"/>
            <a:ext cx="685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254-258,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9" name="Picture 8" descr="ruffo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38" y="4533152"/>
            <a:ext cx="1791037" cy="2297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812" y="5196142"/>
            <a:ext cx="127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Titta</a:t>
            </a:r>
            <a:r>
              <a:rPr lang="en-US" dirty="0" smtClean="0"/>
              <a:t> </a:t>
            </a:r>
            <a:r>
              <a:rPr lang="en-US" dirty="0" err="1" smtClean="0"/>
              <a:t>Ruffo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1906-1912,</a:t>
            </a:r>
          </a:p>
          <a:p>
            <a:r>
              <a:rPr lang="en-US" dirty="0" smtClean="0"/>
              <a:t>      1920</a:t>
            </a:r>
            <a:endParaRPr lang="en-US" dirty="0"/>
          </a:p>
        </p:txBody>
      </p:sp>
      <p:pic>
        <p:nvPicPr>
          <p:cNvPr id="11" name="Picture 10" descr="granforte figaro 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607" y="4218845"/>
            <a:ext cx="1216326" cy="2611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9661" y="5312763"/>
            <a:ext cx="1840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Apollo </a:t>
            </a:r>
            <a:r>
              <a:rPr lang="en-US" dirty="0" err="1" smtClean="0"/>
              <a:t>Granforte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1928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0736" y="524767"/>
            <a:ext cx="34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printed in original Rossini score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350"/>
            <a:ext cx="7204668" cy="914400"/>
          </a:xfrm>
        </p:spPr>
        <p:txBody>
          <a:bodyPr/>
          <a:lstStyle/>
          <a:p>
            <a:pPr algn="ctr"/>
            <a:r>
              <a:rPr lang="en-US" sz="2800" dirty="0" smtClean="0"/>
              <a:t>  Possente Spirto – Claudio Monteverdi</a:t>
            </a:r>
            <a:endParaRPr lang="en-US" sz="2800" dirty="0"/>
          </a:p>
        </p:txBody>
      </p:sp>
      <p:pic>
        <p:nvPicPr>
          <p:cNvPr id="5" name="Picture 4" descr="possente spirto re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5" y="995043"/>
            <a:ext cx="5872047" cy="5862957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559" y="996650"/>
            <a:ext cx="693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264-265,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195" y="1639651"/>
            <a:ext cx="641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</a:t>
            </a:r>
            <a:r>
              <a:rPr lang="en-US" dirty="0" smtClean="0"/>
              <a:t> Rossini score                                               Ornamented </a:t>
            </a:r>
            <a:r>
              <a:rPr lang="en-US" dirty="0" smtClean="0"/>
              <a:t>with E4</a:t>
            </a:r>
            <a:endParaRPr lang="en-US" dirty="0"/>
          </a:p>
        </p:txBody>
      </p:sp>
      <p:pic>
        <p:nvPicPr>
          <p:cNvPr id="8" name="Picture 7" descr="m. 264 or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9" y="2152649"/>
            <a:ext cx="3931458" cy="1371915"/>
          </a:xfrm>
          <a:prstGeom prst="rect">
            <a:avLst/>
          </a:prstGeom>
        </p:spPr>
      </p:pic>
      <p:pic>
        <p:nvPicPr>
          <p:cNvPr id="9" name="Picture 8" descr="m. 264 opt E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42" y="2152648"/>
            <a:ext cx="3240901" cy="1371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235" y="4211337"/>
            <a:ext cx="688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</a:t>
            </a:r>
            <a:r>
              <a:rPr lang="en-US" dirty="0" smtClean="0"/>
              <a:t>265-267, </a:t>
            </a:r>
            <a:r>
              <a:rPr lang="en-US" dirty="0" smtClean="0"/>
              <a:t>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11" name="Picture 10" descr="m. 265 F4 G4 G3 ori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142" y="4824530"/>
            <a:ext cx="4061611" cy="1562158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65 D4 E4 G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9" y="3017803"/>
            <a:ext cx="4075346" cy="1525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559" y="289350"/>
            <a:ext cx="684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265-267, “Largo al factotum” from </a:t>
            </a:r>
            <a:r>
              <a:rPr lang="en-US" i="1" dirty="0" smtClean="0"/>
              <a:t>Il </a:t>
            </a:r>
            <a:r>
              <a:rPr lang="en-US" i="1" dirty="0" err="1"/>
              <a:t>B</a:t>
            </a:r>
            <a:r>
              <a:rPr lang="en-US" i="1" dirty="0" err="1" smtClean="0"/>
              <a:t>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m. 265 F4 G3 G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0" y="950358"/>
            <a:ext cx="4076864" cy="1561352"/>
          </a:xfrm>
          <a:prstGeom prst="rect">
            <a:avLst/>
          </a:prstGeom>
        </p:spPr>
      </p:pic>
      <p:pic>
        <p:nvPicPr>
          <p:cNvPr id="9" name="Picture 8" descr="m. 265 F4 G4 G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08" y="5106585"/>
            <a:ext cx="4075346" cy="1533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0531" y="1269880"/>
            <a:ext cx="2439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Campanari</a:t>
            </a:r>
            <a:r>
              <a:rPr lang="en-US" dirty="0" smtClean="0"/>
              <a:t>, 1900</a:t>
            </a:r>
          </a:p>
          <a:p>
            <a:r>
              <a:rPr lang="en-US" dirty="0" smtClean="0"/>
              <a:t>Francisco, 1901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Gogorza</a:t>
            </a:r>
            <a:r>
              <a:rPr lang="en-US" dirty="0" smtClean="0"/>
              <a:t>, 1905, 1909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9407" y="3278364"/>
            <a:ext cx="1600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Battistini</a:t>
            </a:r>
            <a:r>
              <a:rPr lang="en-US" dirty="0" smtClean="0"/>
              <a:t>, 1903</a:t>
            </a:r>
          </a:p>
          <a:p>
            <a:r>
              <a:rPr lang="en-US" dirty="0" smtClean="0"/>
              <a:t>De Luca, 1917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7849" y="6048173"/>
            <a:ext cx="138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 Baritones</a:t>
            </a:r>
            <a:endParaRPr lang="en-US" dirty="0"/>
          </a:p>
        </p:txBody>
      </p:sp>
      <p:pic>
        <p:nvPicPr>
          <p:cNvPr id="11" name="Picture 10" descr="winogradoff figar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49" y="4481336"/>
            <a:ext cx="2882351" cy="2158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912" y="4703739"/>
            <a:ext cx="1440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Joseph</a:t>
            </a:r>
          </a:p>
          <a:p>
            <a:r>
              <a:rPr lang="en-US" dirty="0" err="1" smtClean="0"/>
              <a:t>Winogradoff</a:t>
            </a:r>
            <a:r>
              <a:rPr lang="en-US" dirty="0" smtClean="0"/>
              <a:t>,</a:t>
            </a:r>
          </a:p>
          <a:p>
            <a:r>
              <a:rPr lang="en-US" dirty="0" smtClean="0"/>
              <a:t>1922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 267 la l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9" y="958889"/>
            <a:ext cx="8020944" cy="1445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29" y="375781"/>
            <a:ext cx="682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267-271,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6" name="Picture 5" descr="amato figaro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1" y="2710521"/>
            <a:ext cx="2286000" cy="355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669" y="630400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Pasquale Amato, 1911</a:t>
            </a:r>
            <a:endParaRPr lang="en-US" dirty="0"/>
          </a:p>
        </p:txBody>
      </p:sp>
      <p:pic>
        <p:nvPicPr>
          <p:cNvPr id="8" name="Picture 7" descr="de luca figaro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3369969"/>
            <a:ext cx="1787066" cy="3303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7847" y="28507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Giuseppe de Luca, 1917</a:t>
            </a:r>
            <a:endParaRPr lang="en-US" dirty="0"/>
          </a:p>
        </p:txBody>
      </p:sp>
      <p:pic>
        <p:nvPicPr>
          <p:cNvPr id="10" name="Picture 9" descr="tibbett figaro 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82" y="2710521"/>
            <a:ext cx="2552700" cy="3187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6982" y="6119336"/>
            <a:ext cx="249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Lawrence Tibbett, 1930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159"/>
            <a:ext cx="77724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821" y="1173559"/>
            <a:ext cx="615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66,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0667" y="3780530"/>
            <a:ext cx="663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81-84,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8" name="Picture 7" descr="m. 83 brav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1" y="4412215"/>
            <a:ext cx="6239596" cy="1468140"/>
          </a:xfrm>
          <a:prstGeom prst="rect">
            <a:avLst/>
          </a:prstGeom>
        </p:spPr>
      </p:pic>
      <p:pic>
        <p:nvPicPr>
          <p:cNvPr id="9" name="Picture 8" descr="m. 66 opt 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36" y="2133599"/>
            <a:ext cx="3802705" cy="1261385"/>
          </a:xfrm>
          <a:prstGeom prst="rect">
            <a:avLst/>
          </a:prstGeom>
        </p:spPr>
      </p:pic>
      <p:pic>
        <p:nvPicPr>
          <p:cNvPr id="10" name="Picture 9" descr="m. 66 opt B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46" y="2133599"/>
            <a:ext cx="3598654" cy="1261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3212" y="1736367"/>
            <a:ext cx="589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Option A                                                                           Option B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075"/>
            <a:ext cx="77724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014809"/>
            <a:ext cx="814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mm. 150 + added measures,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</a:p>
        </p:txBody>
      </p:sp>
      <p:pic>
        <p:nvPicPr>
          <p:cNvPr id="5" name="Picture 4" descr="m. 15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0" y="1384141"/>
            <a:ext cx="8065313" cy="1349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05835"/>
            <a:ext cx="739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mm. 156-157, “Largo al factotum” from </a:t>
            </a:r>
            <a:r>
              <a:rPr lang="en-US" i="1" dirty="0" smtClean="0"/>
              <a:t>Il </a:t>
            </a:r>
            <a:r>
              <a:rPr lang="en-US" i="1" dirty="0" err="1" smtClean="0"/>
              <a:t>Barbiere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Siviglia</a:t>
            </a:r>
            <a:r>
              <a:rPr lang="en-US" dirty="0" smtClean="0"/>
              <a:t>, G. Rossini</a:t>
            </a:r>
            <a:endParaRPr lang="en-US" dirty="0"/>
          </a:p>
        </p:txBody>
      </p:sp>
      <p:pic>
        <p:nvPicPr>
          <p:cNvPr id="8" name="Picture 7" descr="m. 157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30" y="3475166"/>
            <a:ext cx="7030570" cy="1505285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2117"/>
            <a:ext cx="77724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 descr="milnes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78" y="1186517"/>
            <a:ext cx="2527300" cy="321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2501" y="467782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Sherrill </a:t>
            </a:r>
            <a:r>
              <a:rPr lang="en-US" dirty="0" err="1" smtClean="0"/>
              <a:t>Milnes</a:t>
            </a:r>
            <a:r>
              <a:rPr lang="en-US" dirty="0" smtClean="0"/>
              <a:t>, 1974</a:t>
            </a:r>
            <a:endParaRPr lang="en-US" dirty="0"/>
          </a:p>
        </p:txBody>
      </p:sp>
      <p:pic>
        <p:nvPicPr>
          <p:cNvPr id="6" name="Picture 5" descr="braun figaro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09" y="1186517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077" y="4677823"/>
            <a:ext cx="203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Russell Braun, 2008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314" y="2824835"/>
            <a:ext cx="3672988" cy="914400"/>
          </a:xfrm>
        </p:spPr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4820"/>
            <a:ext cx="7772400" cy="914400"/>
          </a:xfrm>
        </p:spPr>
        <p:txBody>
          <a:bodyPr/>
          <a:lstStyle/>
          <a:p>
            <a:r>
              <a:rPr lang="en-US" dirty="0" smtClean="0"/>
              <a:t>Thank you for coming!!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wait, there’s more…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Christoph Willibald Gluck</a:t>
            </a:r>
            <a:endParaRPr lang="en-US" dirty="0"/>
          </a:p>
        </p:txBody>
      </p:sp>
      <p:pic>
        <p:nvPicPr>
          <p:cNvPr id="5" name="Picture 4" descr="gl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179" y="1426464"/>
            <a:ext cx="3698003" cy="4599506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Adelina Patti</a:t>
            </a:r>
            <a:endParaRPr lang="en-US" dirty="0"/>
          </a:p>
        </p:txBody>
      </p:sp>
      <p:pic>
        <p:nvPicPr>
          <p:cNvPr id="4" name="Picture 3" descr="pat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84" y="1426464"/>
            <a:ext cx="3053555" cy="4837655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</a:t>
            </a:r>
            <a:r>
              <a:rPr lang="en-US" dirty="0" smtClean="0"/>
              <a:t> Canto Ornamentation</a:t>
            </a:r>
            <a:br>
              <a:rPr lang="en-US" dirty="0" smtClean="0"/>
            </a:br>
            <a:r>
              <a:rPr lang="en-US" dirty="0" smtClean="0"/>
              <a:t>and Performance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3676"/>
            <a:ext cx="7772400" cy="4572000"/>
          </a:xfrm>
        </p:spPr>
        <p:txBody>
          <a:bodyPr/>
          <a:lstStyle/>
          <a:p>
            <a:r>
              <a:rPr lang="en-US" dirty="0" smtClean="0"/>
              <a:t>Operatic interpretation</a:t>
            </a:r>
          </a:p>
          <a:p>
            <a:r>
              <a:rPr lang="en-US" dirty="0" smtClean="0"/>
              <a:t>Ornament the vocal line: scale passages, trills, mordents, appoggiaturas</a:t>
            </a:r>
          </a:p>
          <a:p>
            <a:r>
              <a:rPr lang="en-US" dirty="0" smtClean="0"/>
              <a:t>Showcase vocal strengths</a:t>
            </a:r>
          </a:p>
          <a:p>
            <a:r>
              <a:rPr lang="en-US" i="1" dirty="0" smtClean="0"/>
              <a:t>Coloratura</a:t>
            </a:r>
            <a:r>
              <a:rPr lang="en-US" dirty="0" smtClean="0"/>
              <a:t>: to color, add color to</a:t>
            </a:r>
          </a:p>
          <a:p>
            <a:r>
              <a:rPr lang="en-US" dirty="0" smtClean="0"/>
              <a:t>Turns or </a:t>
            </a:r>
            <a:r>
              <a:rPr lang="en-US" i="1" dirty="0" smtClean="0"/>
              <a:t>gruppetti</a:t>
            </a:r>
            <a:r>
              <a:rPr lang="en-US" dirty="0" smtClean="0"/>
              <a:t>, sung at different intervals</a:t>
            </a:r>
          </a:p>
          <a:p>
            <a:r>
              <a:rPr lang="en-US" dirty="0" smtClean="0"/>
              <a:t>Decorate a melody</a:t>
            </a:r>
          </a:p>
          <a:p>
            <a:r>
              <a:rPr lang="en-US" dirty="0" smtClean="0"/>
              <a:t>Complete departure from a melody</a:t>
            </a:r>
          </a:p>
          <a:p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Manuel Garcia, Sr.</a:t>
            </a:r>
            <a:endParaRPr lang="en-US" dirty="0"/>
          </a:p>
        </p:txBody>
      </p:sp>
      <p:pic>
        <p:nvPicPr>
          <p:cNvPr id="4" name="Picture 3" descr="gar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44" y="1426464"/>
            <a:ext cx="4074132" cy="5042243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n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906" y="699199"/>
            <a:ext cx="2838083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9177" y="4211652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Bonynge</a:t>
            </a:r>
            <a:endParaRPr lang="en-US" dirty="0"/>
          </a:p>
        </p:txBody>
      </p:sp>
      <p:pic>
        <p:nvPicPr>
          <p:cNvPr id="6" name="Picture 5" descr="suther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1784350"/>
            <a:ext cx="2463800" cy="328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8180" y="5304752"/>
            <a:ext cx="17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Joan Sutherland</a:t>
            </a:r>
            <a:endParaRPr lang="en-US" dirty="0"/>
          </a:p>
        </p:txBody>
      </p:sp>
      <p:pic>
        <p:nvPicPr>
          <p:cNvPr id="10" name="Picture 9" descr="call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48" y="699199"/>
            <a:ext cx="2463800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1879" y="4179502"/>
            <a:ext cx="13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 Callas</a:t>
            </a:r>
            <a:endParaRPr lang="en-US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2742</TotalTime>
  <Words>1458</Words>
  <Application>Microsoft Macintosh PowerPoint</Application>
  <PresentationFormat>On-screen Show (4:3)</PresentationFormat>
  <Paragraphs>196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Metro</vt:lpstr>
      <vt:lpstr>Slide 1</vt:lpstr>
      <vt:lpstr>Thank you Boosey and Hawkes, 1956             pp. 40-41</vt:lpstr>
      <vt:lpstr>Bel Canto Composers</vt:lpstr>
      <vt:lpstr>  Possente Spirto – Claudio Monteverdi</vt:lpstr>
      <vt:lpstr>Christoph Willibald Gluck</vt:lpstr>
      <vt:lpstr>Adelina Patti</vt:lpstr>
      <vt:lpstr>Bel Canto Ornamentation and Performance Practice</vt:lpstr>
      <vt:lpstr>Manuel Garcia, Sr.</vt:lpstr>
      <vt:lpstr>Slide 9</vt:lpstr>
      <vt:lpstr>Arlecchino &amp; Zanni</vt:lpstr>
      <vt:lpstr>Slide 11</vt:lpstr>
      <vt:lpstr>Figaro! Figaro! Figaro!</vt:lpstr>
      <vt:lpstr>Slide 13</vt:lpstr>
      <vt:lpstr>Slide 14</vt:lpstr>
      <vt:lpstr>Slide 15</vt:lpstr>
      <vt:lpstr>Slide 16</vt:lpstr>
      <vt:lpstr>Slide 17</vt:lpstr>
      <vt:lpstr>Slide 18</vt:lpstr>
      <vt:lpstr>Cut from m. 65-156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Conclusion</vt:lpstr>
      <vt:lpstr>Conclusion</vt:lpstr>
      <vt:lpstr>Conclusion</vt:lpstr>
      <vt:lpstr>Conclusion</vt:lpstr>
      <vt:lpstr>Questions…</vt:lpstr>
      <vt:lpstr>Thank you for coming!!  But wait, there’s more…</vt:lpstr>
    </vt:vector>
  </TitlesOfParts>
  <Company>Arizona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! Briggs</dc:creator>
  <cp:lastModifiedBy>! Briggs</cp:lastModifiedBy>
  <cp:revision>62</cp:revision>
  <dcterms:created xsi:type="dcterms:W3CDTF">2014-03-06T03:24:02Z</dcterms:created>
  <dcterms:modified xsi:type="dcterms:W3CDTF">2014-03-06T17:06:34Z</dcterms:modified>
</cp:coreProperties>
</file>