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Economica"/>
      <p:regular r:id="rId34"/>
      <p:bold r:id="rId35"/>
      <p:italic r:id="rId36"/>
      <p:boldItalic r:id="rId37"/>
    </p:embeddedFont>
    <p:embeddedFont>
      <p:font typeface="Roboto"/>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5.xml"/><Relationship Id="rId42" Type="http://schemas.openxmlformats.org/officeDocument/2006/relationships/font" Target="fonts/OpenSans-regular.fntdata"/><Relationship Id="rId41" Type="http://schemas.openxmlformats.org/officeDocument/2006/relationships/font" Target="fonts/Roboto-boldItalic.fntdata"/><Relationship Id="rId22" Type="http://schemas.openxmlformats.org/officeDocument/2006/relationships/slide" Target="slides/slide17.xml"/><Relationship Id="rId44" Type="http://schemas.openxmlformats.org/officeDocument/2006/relationships/font" Target="fonts/OpenSans-italic.fntdata"/><Relationship Id="rId21" Type="http://schemas.openxmlformats.org/officeDocument/2006/relationships/slide" Target="slides/slide16.xml"/><Relationship Id="rId43" Type="http://schemas.openxmlformats.org/officeDocument/2006/relationships/font" Target="fonts/OpenSans-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Economica-bold.fntdata"/><Relationship Id="rId12" Type="http://schemas.openxmlformats.org/officeDocument/2006/relationships/slide" Target="slides/slide7.xml"/><Relationship Id="rId34" Type="http://schemas.openxmlformats.org/officeDocument/2006/relationships/font" Target="fonts/Economica-regular.fntdata"/><Relationship Id="rId15" Type="http://schemas.openxmlformats.org/officeDocument/2006/relationships/slide" Target="slides/slide10.xml"/><Relationship Id="rId37" Type="http://schemas.openxmlformats.org/officeDocument/2006/relationships/font" Target="fonts/Economica-boldItalic.fntdata"/><Relationship Id="rId14" Type="http://schemas.openxmlformats.org/officeDocument/2006/relationships/slide" Target="slides/slide9.xml"/><Relationship Id="rId36" Type="http://schemas.openxmlformats.org/officeDocument/2006/relationships/font" Target="fonts/Economica-italic.fntdata"/><Relationship Id="rId17" Type="http://schemas.openxmlformats.org/officeDocument/2006/relationships/slide" Target="slides/slide12.xml"/><Relationship Id="rId39" Type="http://schemas.openxmlformats.org/officeDocument/2006/relationships/font" Target="fonts/Roboto-bold.fntdata"/><Relationship Id="rId16" Type="http://schemas.openxmlformats.org/officeDocument/2006/relationships/slide" Target="slides/slide11.xml"/><Relationship Id="rId38" Type="http://schemas.openxmlformats.org/officeDocument/2006/relationships/font" Target="fonts/Robo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I’ll start our workshop on “designing a digital humanities project” today by introducing myself and my background in digital humanities. I’ve worked as a project manager and an alternative academic (#altac professional) for over six years. In that time, I’ve served as the project manager for a number of projects and initiatives. I’ve worked on the Early Modern OCR Project, a Mellon-funded Grant at Texas A&amp;M university that trained machines to generate text (read digitized images) from the first printed books, been part of the team that founded the first humanities-only visualization research center, and worked as the Project Manager for the Advanced Research Consortium, an organization that aggregates humanities data and offers peer review of scholar-produced digital projects. Since coming to ASU, I’ve worked on many scholar-driven research projects. Including “Arizona’s Forgotten Pandemic” - a project that collected data from death certificates in 1918 to build an installation that re-embodied the stories of the Arizona communities impacted by the 1918 Influenza Pandemic.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2ce49cde8_0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2ce49cde8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that in mind, I have quite a </a:t>
            </a:r>
            <a:r>
              <a:rPr lang="en"/>
              <a:t>few questions here - which are honestly questions that I’ve developed for myself, in consultation and collaboration over years, to start shaping a digital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first is the research question itself - and this could also be a problem or issue. For example, the early modern ocr project had a problem to solve, and that problem was: how do we, as humanists, know what’s contained in our archive of digitized page images from 1473-1800 if we can’t search the text contained within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also incredibly important to know who your stakeholders are and who your collaborators are - and how to tell the difference between them. A stakeholder might be a granting institution, or future researchers that use your project, or students. But collaborators are the individuals that can help you actively achieve your goals (and should be credited for that work).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equally important to define what your sources for the project are - specifically here, data sources, but also individuals who might have the stories you need to tell. And both of these sources can help you define project goals or your intended audience.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maybe most importantly and therefore last: what is the anticipated outcome, which honestly might change as the project develops, but is always helpful to have clearly defined at the outset. What new knowledge or perspective will be generated?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2ce49cde8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2ce49cde8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next 3 minutes, there are paper and writing utensils scattered around the room, and I would love it if you would answer a few of these </a:t>
            </a:r>
            <a:r>
              <a:rPr lang="en"/>
              <a:t>questions for me - or at least the highlighted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aren’t currently working or thinking about a project, no worries! Perhaps there’s a digital project that you admire - it would be excellent to hear how you think another digital project team would answer these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this, I’ll ask you to share with someone sitting next to you for a bit. And then I’ll ask for any brave volunteers that want to share and get feedback from this whole group.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2ce49cde8_0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2ce49cde8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2ce49cde8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2ce49cde8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all for </a:t>
            </a:r>
            <a:r>
              <a:rPr lang="en"/>
              <a:t>sharing.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2ce49cde8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2ce49cde8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If any of you were able to ask yourself or your partner about sources, then your next step in project planning is likely to be thinking about data collection - and by data here I mean many things. Like texts, or oral histories, images, sound files, information able to be processed by machines, citations or a bibliography.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And so these are some of those next step questions - the most important of which are I think: </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AutoNum type="arabicParenR"/>
            </a:pPr>
            <a:r>
              <a:rPr lang="en">
                <a:solidFill>
                  <a:schemeClr val="dk1"/>
                </a:solidFill>
              </a:rPr>
              <a:t>where will you find your data? is it easily compiled? (I have a horror story from EMOP about this)</a:t>
            </a:r>
            <a:endParaRPr>
              <a:solidFill>
                <a:schemeClr val="dk1"/>
              </a:solidFill>
            </a:endParaRPr>
          </a:p>
          <a:p>
            <a:pPr indent="-298450" lvl="0" marL="457200" rtl="0" algn="l">
              <a:spcBef>
                <a:spcPts val="0"/>
              </a:spcBef>
              <a:spcAft>
                <a:spcPts val="0"/>
              </a:spcAft>
              <a:buClr>
                <a:schemeClr val="dk1"/>
              </a:buClr>
              <a:buSzPts val="1100"/>
              <a:buAutoNum type="arabicParenR"/>
            </a:pPr>
            <a:r>
              <a:rPr lang="en">
                <a:solidFill>
                  <a:schemeClr val="dk1"/>
                </a:solidFill>
              </a:rPr>
              <a:t>are there any ethical, legal, or security issues to consider when compiling this data, or when presenting this data?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1600"/>
              </a:spcAft>
              <a:buClr>
                <a:schemeClr val="dk1"/>
              </a:buClr>
              <a:buSzPts val="1100"/>
              <a:buFont typeface="Arial"/>
              <a:buNone/>
            </a:pPr>
            <a:r>
              <a:rPr lang="en"/>
              <a:t>This is a step in which usually, in project planning/designing, goals and project timelines shift - the earlier they are considered, the more prepared you’ll be to begin creating.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2ce49cde8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2ce49cde8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also </a:t>
            </a:r>
            <a:r>
              <a:rPr lang="en"/>
              <a:t>be completely out of line if I didn’t mention best practices that currently exist for digital projects. And I list and mention these today for two reasons: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arenR"/>
            </a:pPr>
            <a:r>
              <a:rPr lang="en"/>
              <a:t>committing to using community standards for development is also a commitment to sustainability (TEI, MEI, HTML5 for interactive web content instead of Adobe Flash)</a:t>
            </a:r>
            <a:endParaRPr/>
          </a:p>
          <a:p>
            <a:pPr indent="-298450" lvl="0" marL="457200" rtl="0" algn="l">
              <a:spcBef>
                <a:spcPts val="0"/>
              </a:spcBef>
              <a:spcAft>
                <a:spcPts val="0"/>
              </a:spcAft>
              <a:buSzPts val="1100"/>
              <a:buAutoNum type="arabicParenR"/>
            </a:pPr>
            <a:r>
              <a:rPr lang="en"/>
              <a:t>Should this project will be reviewed by a discipline-specific journal, or a DH organization, or submitted in a promotion/tenure binder, committing to best practices ensures the success of this review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Academic </a:t>
            </a:r>
            <a:r>
              <a:rPr lang="en"/>
              <a:t>organizations like the MLA have resources for the development of digital projects, as well. </a:t>
            </a:r>
            <a:endParaRPr/>
          </a:p>
          <a:p>
            <a:pPr indent="0" lvl="0" marL="0" rtl="0" algn="l">
              <a:spcBef>
                <a:spcPts val="0"/>
              </a:spcBef>
              <a:spcAft>
                <a:spcPts val="0"/>
              </a:spcAft>
              <a:buNone/>
            </a:pPr>
            <a:r>
              <a:rPr lang="en"/>
              <a:t>Guidelines for Authors of Digital Resources: https://www.mla.org/About-Us/Governance/Committees/Committee-Listings/Professional-Issues/Committee-on-Information-Technology/Guidelines-for-Authors-of-Digital-Resources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2ce49cde8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2ce49cde8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And now we’re </a:t>
            </a:r>
            <a:r>
              <a:rPr lang="en"/>
              <a:t>approaching the fun part of DH project development - after considering these questions, you likely have a one-page or a project description. I’ve put my personal template here as an example of where I start with every collaboration.</a:t>
            </a:r>
            <a:endParaRPr/>
          </a:p>
          <a:p>
            <a:pPr indent="0" lvl="0" marL="0" rtl="0" algn="l">
              <a:lnSpc>
                <a:spcPct val="115000"/>
              </a:lnSpc>
              <a:spcBef>
                <a:spcPts val="1600"/>
              </a:spcBef>
              <a:spcAft>
                <a:spcPts val="0"/>
              </a:spcAft>
              <a:buNone/>
            </a:pPr>
            <a:r>
              <a:rPr lang="en"/>
              <a:t>Your document does not have to look like mine, but having a working map for a project is always a brilliant idea. If you’re writing a grant, to begin or eventually, having an initial design document is important, too.</a:t>
            </a:r>
            <a:endParaRPr/>
          </a:p>
          <a:p>
            <a:pPr indent="0" lvl="0" marL="0" rtl="0" algn="l">
              <a:lnSpc>
                <a:spcPct val="115000"/>
              </a:lnSpc>
              <a:spcBef>
                <a:spcPts val="1600"/>
              </a:spcBef>
              <a:spcAft>
                <a:spcPts val="160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1c6c1bc5d5ccd7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c6c1bc5d5ccd7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next few slides are a bit intense, so </a:t>
            </a:r>
            <a:r>
              <a:rPr lang="en"/>
              <a:t>I’ll recommend again that you follow along, should you have a tablet, smartphone, or computer with you today!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2ce49cde8_0_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2ce49cde8_0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Analyzing other DH projects - Imitation is </a:t>
            </a:r>
            <a:r>
              <a:rPr lang="en"/>
              <a:t>definitely a form a flattery (maybe not the most sincere), but being inspired by a digital project is definitely the best form of flattery.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Fashioning Circuits - wearables, fashion, and communicating humanities data via tangible, embodied experiences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Counting the Dead project - being inside a space where data can be interacted with in an embodied experience via touch, sight, and/or sound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2ce49cde8_0_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2ce49cde8_0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bulk of the rest of our workshop is going to be spent on this page, and I hope you’ll join me in discussion.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everyone/most people have access to this powerpoint via tablet, computer, or smartphone, </a:t>
            </a:r>
            <a:r>
              <a:rPr lang="en"/>
              <a:t>I’d really like to treat this like a choose your own adventure exercise. I’ve put somewhat descriptive and fairly arbitrary DH boxes on this slide, along with example projects that may be inspirational. If you don’t see a DH box that applies to your goals, please let me know!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most people don’t have access to this PowerPoint, we’ll take suggestions and walk through some examples together - which we would do anyway as a group after some individual or group explorations.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exploring these examples:</a:t>
            </a:r>
            <a:endParaRPr/>
          </a:p>
          <a:p>
            <a:pPr indent="-298450" lvl="0" marL="457200" rtl="0" algn="l">
              <a:spcBef>
                <a:spcPts val="0"/>
              </a:spcBef>
              <a:spcAft>
                <a:spcPts val="0"/>
              </a:spcAft>
              <a:buSzPts val="1100"/>
              <a:buAutoNum type="arabicParenR"/>
            </a:pPr>
            <a:r>
              <a:rPr lang="en"/>
              <a:t>what do these projects do well?</a:t>
            </a:r>
            <a:endParaRPr/>
          </a:p>
          <a:p>
            <a:pPr indent="-298450" lvl="0" marL="457200" rtl="0" algn="l">
              <a:spcBef>
                <a:spcPts val="0"/>
              </a:spcBef>
              <a:spcAft>
                <a:spcPts val="0"/>
              </a:spcAft>
              <a:buSzPts val="1100"/>
              <a:buAutoNum type="arabicParenR"/>
            </a:pPr>
            <a:r>
              <a:rPr lang="en"/>
              <a:t>what is missing?</a:t>
            </a:r>
            <a:endParaRPr/>
          </a:p>
          <a:p>
            <a:pPr indent="-298450" lvl="0" marL="457200" rtl="0" algn="l">
              <a:spcBef>
                <a:spcPts val="0"/>
              </a:spcBef>
              <a:spcAft>
                <a:spcPts val="0"/>
              </a:spcAft>
              <a:buSzPts val="1100"/>
              <a:buAutoNum type="arabicParenR"/>
            </a:pPr>
            <a:r>
              <a:rPr lang="en"/>
              <a:t>is anything particularly attractive in the way they represent information or data?</a:t>
            </a:r>
            <a:endParaRPr/>
          </a:p>
          <a:p>
            <a:pPr indent="-298450" lvl="0" marL="457200" rtl="0" algn="l">
              <a:spcBef>
                <a:spcPts val="0"/>
              </a:spcBef>
              <a:spcAft>
                <a:spcPts val="0"/>
              </a:spcAft>
              <a:buSzPts val="1100"/>
              <a:buAutoNum type="arabicParenR"/>
            </a:pPr>
            <a:r>
              <a:rPr lang="en"/>
              <a:t>or perhaps in the tools that they’ve decided to use?</a:t>
            </a:r>
            <a:endParaRPr/>
          </a:p>
          <a:p>
            <a:pPr indent="-298450" lvl="0" marL="457200" rtl="0" algn="l">
              <a:spcBef>
                <a:spcPts val="0"/>
              </a:spcBef>
              <a:spcAft>
                <a:spcPts val="0"/>
              </a:spcAft>
              <a:buSzPts val="1100"/>
              <a:buAutoNum type="arabicParenR"/>
            </a:pPr>
            <a:r>
              <a:rPr lang="en"/>
              <a:t>do these projects describe how they were made?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42ce49cde8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2ce49cde8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link leads to not only our </a:t>
            </a:r>
            <a:r>
              <a:rPr lang="en"/>
              <a:t>slides for today but also the script for today’s workshop - because my DH is also accessible. I’ll circulate these slides to everyone that wants one - so please put your email on the sign in sheet today if you’d like to </a:t>
            </a:r>
            <a:r>
              <a:rPr lang="en"/>
              <a:t>receive</a:t>
            </a:r>
            <a:r>
              <a:rPr lang="en"/>
              <a:t> the link (these slides will be available forever).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happen to have a smartphone, tablet, or computer today, following along with these slides will also enable you to click links included in this workshop and more fully participate in some of the discussions I hope to foster today. If you don’t have access to this technology, no worries! We’ll find solutions together as we go.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goal, and what I hope we all accomplish together, for today is to walk through the first steps of visioning, designing, and planning a digital humanities project. If you’re already working on a project, you’ll likely find today’s content very familiar. If you aren’t, I hope some of the steps we go through and the questions we answer together will be inspiring.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we begin in earnest, I would love for each of your to give a brief introduction - just a who you are and what you work on, or where you’re joining us from today. If there’s a specific digital project that you’re thinking on or currently planning, please share a quick description.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2d266295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2d266295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2d266295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2d266295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Making choices about platforms and tools requires a consideration of not only funding and the sustainability/ephemerality (or </a:t>
            </a:r>
            <a:r>
              <a:rPr lang="en">
                <a:solidFill>
                  <a:srgbClr val="545454"/>
                </a:solidFill>
                <a:highlight>
                  <a:srgbClr val="FFFFFF"/>
                </a:highlight>
                <a:latin typeface="Roboto"/>
                <a:ea typeface="Roboto"/>
                <a:cs typeface="Roboto"/>
                <a:sym typeface="Roboto"/>
              </a:rPr>
              <a:t>planned </a:t>
            </a:r>
            <a:r>
              <a:rPr b="1" lang="en">
                <a:solidFill>
                  <a:srgbClr val="6A6A6A"/>
                </a:solidFill>
                <a:highlight>
                  <a:srgbClr val="FFFFFF"/>
                </a:highlight>
                <a:latin typeface="Roboto"/>
                <a:ea typeface="Roboto"/>
                <a:cs typeface="Roboto"/>
                <a:sym typeface="Roboto"/>
              </a:rPr>
              <a:t>obsolescence)</a:t>
            </a:r>
            <a:r>
              <a:rPr lang="en"/>
              <a:t> of the project, but also take into account audience and the ultimate goals of the project. When possible, using a known and community-supported platform with the ability to interact with the “front-end” of an application is always best - especially for projects that have specific goals.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Publishing a multi-media or digital book in the open Scalar community, where you can request a user account and immediately start building a narrative, is useful to both the prototyping phase of a project and, perhaps, the finished project itself. Using a free account on Omeka.net is excellent if the goal is to make more accessible and form exhibits around a smaller number of digitized archive materials. And a free wordpress.com site or blog is a great way to have a front-facing project website for any stage of a project (and now - you can sign up for an account with Humanities Commons and build your website within a Humanities-focused digital community!).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 through Humanities Commons] - learn more in the October IHR workshop! (https://www.eventbrite.com/e/faculty-development-workshop-using-digital-commons-platforms-tickets-48965527210)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left-hand side column here, however - I have some recommendations for hosting options. The first two options, both Reclaim Hosting and Pantheon, have point-and-click installation for content management systems. For a fee, Pantheon will host a WordPress or Drupal project and allow access to a development dashboard that is slightly more intuitive for scholars not familiar with versioning systems or development workflows. For a much more reasonable fee (but with less customer support), Reclaim Hosting has point-and-click installation option for WordPress and Drupal, but also for platforms like Scalar and Omeka. If you have massive amounts of data, or if you want to customize the look and feel of your digital project, then Reclaim Hosting is an excellent choice.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you’re developing from the code up, or if you’re customizing code or a new platform, or if you want absolute full control (called root access) to a virtual server, both Dreamhost and Amazon Web Services offer these capabilities for a yearly fee. These are for large-scale, resource heavy digital projects that need large amounts of computing power or storage space. For example, before moving the data to physical servers, a project I worked on considered indexing our 2.5 million metadata records and about 1 millions text files with associated digitized book page images on Amazon Web Services.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We’re going to return to Reclaim before I advance these slides to explore hosting options.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2ce49cde8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42ce49cde8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2d266295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2d266295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think about this xkcd comic almost once a week.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2d266295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42d266295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 project milestone must fulfill all of the SMART criteria.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Specific: What specific need does this milestone fulfil? </a:t>
            </a:r>
            <a:endParaRPr/>
          </a:p>
          <a:p>
            <a:pPr indent="0" lvl="0" marL="0" rtl="0" algn="l">
              <a:spcBef>
                <a:spcPts val="0"/>
              </a:spcBef>
              <a:spcAft>
                <a:spcPts val="0"/>
              </a:spcAft>
              <a:buClr>
                <a:schemeClr val="dk1"/>
              </a:buClr>
              <a:buSzPts val="1100"/>
              <a:buFont typeface="Arial"/>
              <a:buNone/>
            </a:pPr>
            <a:r>
              <a:rPr lang="en"/>
              <a:t>Measurable: How do I measure success? </a:t>
            </a:r>
            <a:endParaRPr/>
          </a:p>
          <a:p>
            <a:pPr indent="0" lvl="0" marL="0" rtl="0" algn="l">
              <a:spcBef>
                <a:spcPts val="0"/>
              </a:spcBef>
              <a:spcAft>
                <a:spcPts val="0"/>
              </a:spcAft>
              <a:buClr>
                <a:schemeClr val="dk1"/>
              </a:buClr>
              <a:buSzPts val="1100"/>
              <a:buFont typeface="Arial"/>
              <a:buNone/>
            </a:pPr>
            <a:r>
              <a:rPr lang="en"/>
              <a:t>Attainable: Is this goal realistic, especially for my set time frame and the support or funding I currently have? </a:t>
            </a:r>
            <a:endParaRPr/>
          </a:p>
          <a:p>
            <a:pPr indent="0" lvl="0" marL="0" rtl="0" algn="l">
              <a:spcBef>
                <a:spcPts val="0"/>
              </a:spcBef>
              <a:spcAft>
                <a:spcPts val="0"/>
              </a:spcAft>
              <a:buClr>
                <a:schemeClr val="dk1"/>
              </a:buClr>
              <a:buSzPts val="1100"/>
              <a:buFont typeface="Arial"/>
              <a:buNone/>
            </a:pPr>
            <a:r>
              <a:rPr lang="en"/>
              <a:t>Relevant: Does this milestone actually help me reach the finish line? </a:t>
            </a:r>
            <a:endParaRPr/>
          </a:p>
          <a:p>
            <a:pPr indent="0" lvl="0" marL="0" rtl="0" algn="l">
              <a:spcBef>
                <a:spcPts val="0"/>
              </a:spcBef>
              <a:spcAft>
                <a:spcPts val="0"/>
              </a:spcAft>
              <a:buClr>
                <a:schemeClr val="dk1"/>
              </a:buClr>
              <a:buSzPts val="1100"/>
              <a:buFont typeface="Arial"/>
              <a:buNone/>
            </a:pPr>
            <a:r>
              <a:rPr lang="en"/>
              <a:t>Time-bound: This is related closely to measuring - how do I know when this milestone has been achieved (when you *stop* iterating or perfecting). This is the “draw a line in the sand” criteria.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Example project milestones can be things like: </a:t>
            </a:r>
            <a:endParaRPr/>
          </a:p>
          <a:p>
            <a:pPr indent="-298450" lvl="0" marL="457200" rtl="0" algn="l">
              <a:spcBef>
                <a:spcPts val="0"/>
              </a:spcBef>
              <a:spcAft>
                <a:spcPts val="0"/>
              </a:spcAft>
              <a:buSzPts val="1100"/>
              <a:buChar char="●"/>
            </a:pPr>
            <a:r>
              <a:rPr lang="en"/>
              <a:t>f</a:t>
            </a:r>
            <a:r>
              <a:rPr lang="en"/>
              <a:t>inish initial research on primary/secondary source materials</a:t>
            </a:r>
            <a:endParaRPr/>
          </a:p>
          <a:p>
            <a:pPr indent="-298450" lvl="0" marL="457200" rtl="0" algn="l">
              <a:spcBef>
                <a:spcPts val="0"/>
              </a:spcBef>
              <a:spcAft>
                <a:spcPts val="0"/>
              </a:spcAft>
              <a:buSzPts val="1100"/>
              <a:buChar char="●"/>
            </a:pPr>
            <a:r>
              <a:rPr lang="en"/>
              <a:t>c</a:t>
            </a:r>
            <a:r>
              <a:rPr lang="en"/>
              <a:t>onduct a specific number of oral history interviews</a:t>
            </a:r>
            <a:endParaRPr/>
          </a:p>
          <a:p>
            <a:pPr indent="-298450" lvl="0" marL="457200" rtl="0" algn="l">
              <a:spcBef>
                <a:spcPts val="0"/>
              </a:spcBef>
              <a:spcAft>
                <a:spcPts val="0"/>
              </a:spcAft>
              <a:buSzPts val="1100"/>
              <a:buChar char="●"/>
            </a:pPr>
            <a:r>
              <a:rPr lang="en"/>
              <a:t>p</a:t>
            </a:r>
            <a:r>
              <a:rPr lang="en"/>
              <a:t>lot geographic data points in a mapping tool (or record geographic coordinates into a spreadsheet for migration into a mapping tool)</a:t>
            </a:r>
            <a:endParaRPr/>
          </a:p>
          <a:p>
            <a:pPr indent="-298450" lvl="0" marL="457200" rtl="0" algn="l">
              <a:spcBef>
                <a:spcPts val="0"/>
              </a:spcBef>
              <a:spcAft>
                <a:spcPts val="0"/>
              </a:spcAft>
              <a:buSzPts val="1100"/>
              <a:buChar char="●"/>
            </a:pPr>
            <a:r>
              <a:rPr lang="en"/>
              <a:t>get feedback from stakeholders or the community</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42ce49cde8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42ce49cde8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Sharing out: You’re done (according to your project planning document and milestones)! Now what? </a:t>
            </a:r>
            <a:endParaRPr/>
          </a:p>
          <a:p>
            <a:pPr indent="0" lvl="0" marL="0" rtl="0" algn="l">
              <a:lnSpc>
                <a:spcPct val="115000"/>
              </a:lnSpc>
              <a:spcBef>
                <a:spcPts val="1600"/>
              </a:spcBef>
              <a:spcAft>
                <a:spcPts val="1600"/>
              </a:spcAft>
              <a:buNone/>
            </a:pPr>
            <a:r>
              <a:rPr lang="en"/>
              <a:t>Attend a discipline-specific conference or a DH conference and share your work. Or share the project on social media, or via an ASU Now article, or by simply sharing it with the stakeholders, collaborators, and consultants who’ve helped you develop, build, and achieve the project’s goals. Especially be sure to share it with any communities or community members that are featured in the project. But before doing that, make sure that your collaborators are appropriately credited in the project.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2d266295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2d266295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2011, a group of scholars came together to work on a number of things, including the Collaborators’ Bill of Rights. This bill of rights expresses not only how collaborators on a project should likely be represented (e.g., through a legible trail, on a prominent “credits and acknowledgements” page on the project website), but also how funding agencies, cultural heritage institutions, and universities should treat the intellectual property of collaborators.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42d266295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42d266295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I’ll wrap up today and lead into questions with the incredibly important Student Collaborators’ Bill of Right, written in 2015. I actually couldn’t fit the entire Bill of Rights on this slide because of the length, but if you plan to work with students of any level, from any institution, I urge you to take a look at these principles and values - which cover everything from unpaid labor, to the rights of students to list projects on their resumes, to mentorship recommendations and more.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2ce49cde8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42ce49cde8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your time. And always happy to answer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are your hesitations with doing a DH project?</a:t>
            </a:r>
            <a:endParaRPr/>
          </a:p>
          <a:p>
            <a:pPr indent="0" lvl="0" marL="0" rtl="0" algn="l">
              <a:spcBef>
                <a:spcPts val="0"/>
              </a:spcBef>
              <a:spcAft>
                <a:spcPts val="0"/>
              </a:spcAft>
              <a:buNone/>
            </a:pPr>
            <a:r>
              <a:rPr lang="en"/>
              <a:t>What are the barriers or roadblocks or intimidations? </a:t>
            </a:r>
            <a:endParaRPr/>
          </a:p>
          <a:p>
            <a:pPr indent="0" lvl="0" marL="0" rtl="0" algn="l">
              <a:spcBef>
                <a:spcPts val="0"/>
              </a:spcBef>
              <a:spcAft>
                <a:spcPts val="0"/>
              </a:spcAft>
              <a:buNone/>
            </a:pPr>
            <a:r>
              <a:rPr lang="en"/>
              <a:t>How can we build resources or a community that supports DH efforts here at ASU?</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2ce49cde8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2ce49cde8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because </a:t>
            </a:r>
            <a:r>
              <a:rPr lang="en"/>
              <a:t>there’s no way to drive past it, I’ll start today by spending a very few minutes on what digital humanities is/are - or what it can be.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2ce49cde8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2ce49cde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2010, Matthew Kirschenbaum wrote a bit about why digital humanities seemed so new and disruptive in the humanities, even though many humanists used digital means to conduct research online and taught and wrote using computers. The difference seemed to be that DH afforded a new kind of visibility online for the modes of scholarly knowledge production, that it was inherently about infrastructure building, and that it was collaborative in nature. I would argue myself that humanities work was always already about infrastructure and collaboration, and what the rise of digital humanities did for our scholarly communities was shine a retrospective, positive, and sometimes critical light on the ways in which we do our work.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Kirschenbaum article available here: https://mkirschenbaum.files.wordpress.com/2011/01/kirschenbaum_ade150.pdf</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2ce49cde8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2ce49cde8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years later, Kathleen Fitzpatrick wrote that what DH afforded the humanities was the ability to explore and experiment with the digital to form new ways of communicating humanities knowledge and communicating with other humanists.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Fitzpatrick article: http://dhdebates.gc.cuny.edu/debates/text/30</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2ce49cde8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2ce49cde8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this is my absolute favorite definition of </a:t>
            </a:r>
            <a:r>
              <a:rPr lang="en"/>
              <a:t>DH from Jesse Stommel, who wrote in 2015 that really, DH is work that is concerned with itself and it’s engagement with humanities and human questions - and doesn’t try to police or define what counts as DH.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Stommel: http://www.disruptingdh.com/the-public-digital-humanities/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2ce49cde8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2ce49cde8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this last </a:t>
            </a:r>
            <a:r>
              <a:rPr lang="en"/>
              <a:t>attempt at definition that I’ll show today is from the second Debates in the Digital Humanities volume - Lauren Klein and Matthew Gold write that DH is now multiple. That it can and does mean digital archives, large scale </a:t>
            </a:r>
            <a:r>
              <a:rPr lang="en"/>
              <a:t>quantitative</a:t>
            </a:r>
            <a:r>
              <a:rPr lang="en"/>
              <a:t> analyses, and tool-building, but also “v</a:t>
            </a:r>
            <a:r>
              <a:rPr lang="en" sz="1000">
                <a:solidFill>
                  <a:schemeClr val="dk1"/>
                </a:solidFill>
                <a:latin typeface="Open Sans"/>
                <a:ea typeface="Open Sans"/>
                <a:cs typeface="Open Sans"/>
                <a:sym typeface="Open Sans"/>
              </a:rPr>
              <a:t>isualizations of large image sets, 3D modeling of historical artifacts, 'born digital' dissertations, hashtag activism and the analysis thereof, alternate reality games, mobile makerspaces, and more”</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rPr lang="en" sz="1000">
                <a:solidFill>
                  <a:schemeClr val="dk1"/>
                </a:solidFill>
                <a:latin typeface="Open Sans"/>
                <a:ea typeface="Open Sans"/>
                <a:cs typeface="Open Sans"/>
                <a:sym typeface="Open Sans"/>
              </a:rPr>
              <a:t>And so with that last definition, I hope that I’ve at least opened up possibilities for us today. DH is about the choices we make to explore the humanities questions we’ve always been interested in asking, and so...</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rPr lang="en"/>
              <a:t>Klein and Gold: http://dhdebates.gc.cuny.edu/debates/2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2ce49cde8_0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2ce49cde8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talk about choices, and first steps, towards designing a digital project. Most, if not all, successful digital projects that I’ve encountered began with a question, with the research and the humanities perspective, and from there choose or develop a tool that can help achieve the goals of the project. In my experience, this means exactly what Trevor Owens says in this quote - that writing is at the heart of DH, and that without a rationale or a one-pager or a question at the heart of a project, there is no project. That question can be “how do I make content or materials accessible online?” or “how can I represent a dataset about the 1918 flu in a way that liberates the stories of the dead from a spreadsheet?” or or 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Owens article: http://journalofdigitalhumanities.org/1-1/please-write-it-down-by-trevor-owens/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2ce49cde8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2ce49cde8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we start considering questions together, I wanted to point to this invaluable document from Bethany Nowviskie. I actually have these “ten rules” taped up in my office, and while they are excellent for project manager like me, they are also perfect rules for anyone considering designing a digital humanities project. I won’t go through all ten of them, but I will say that a few of them are not only incredibly good advice, but also embody the spirit of the digital humanities community.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first rule is the most important, though we’re also going to talk about vision-documents and milestones today.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Choose wisely. </a:t>
            </a:r>
            <a:r>
              <a:rPr lang="en"/>
              <a:t>Designing a DH project well depends on knowing how much time you have to devote to it, if it’s the right time in your career to develop your digital project idea, and/or how much you have passion for the idea. Nowviskie also implies something very important here - that if this project is a timely intervention or needed contribution to a community or discipline, then that will impact how the project develops and how it should be planned.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Nowviskie’s Ten Rules Handout: http://nowviskie.org/handouts/DH/10rules.pdf</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11" Type="http://schemas.openxmlformats.org/officeDocument/2006/relationships/hyperlink" Target="http://bacartography.org" TargetMode="External"/><Relationship Id="rId10" Type="http://schemas.openxmlformats.org/officeDocument/2006/relationships/hyperlink" Target="http://on-broadway.nyc" TargetMode="External"/><Relationship Id="rId13" Type="http://schemas.openxmlformats.org/officeDocument/2006/relationships/hyperlink" Target="http://bit.ly/6-d-bacon" TargetMode="External"/><Relationship Id="rId12" Type="http://schemas.openxmlformats.org/officeDocument/2006/relationships/hyperlink" Target="http://www.baldwinsparis.com/#" TargetMode="External"/><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bit.ly/unghosting" TargetMode="External"/><Relationship Id="rId4" Type="http://schemas.openxmlformats.org/officeDocument/2006/relationships/hyperlink" Target="http://braceroarchive.org" TargetMode="External"/><Relationship Id="rId9" Type="http://schemas.openxmlformats.org/officeDocument/2006/relationships/hyperlink" Target="http://quantifyingkissinger.com" TargetMode="External"/><Relationship Id="rId14" Type="http://schemas.openxmlformats.org/officeDocument/2006/relationships/hyperlink" Target="http://linkedjazz.org/network" TargetMode="External"/><Relationship Id="rId5" Type="http://schemas.openxmlformats.org/officeDocument/2006/relationships/hyperlink" Target="http://dc1968project.com" TargetMode="External"/><Relationship Id="rId6" Type="http://schemas.openxmlformats.org/officeDocument/2006/relationships/hyperlink" Target="http://bit.ly/pryor-peoria" TargetMode="External"/><Relationship Id="rId7" Type="http://schemas.openxmlformats.org/officeDocument/2006/relationships/hyperlink" Target="http://docnow.io" TargetMode="External"/><Relationship Id="rId8" Type="http://schemas.openxmlformats.org/officeDocument/2006/relationships/hyperlink" Target="http://viraltext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hyperlink" Target="http://hcommons.org" TargetMode="External"/><Relationship Id="rId10" Type="http://schemas.openxmlformats.org/officeDocument/2006/relationships/hyperlink" Target="http://storymaps.arcgis.com"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reclaimhosting.com" TargetMode="External"/><Relationship Id="rId4" Type="http://schemas.openxmlformats.org/officeDocument/2006/relationships/hyperlink" Target="http://pantheon.io" TargetMode="External"/><Relationship Id="rId9" Type="http://schemas.openxmlformats.org/officeDocument/2006/relationships/hyperlink" Target="http://wordpress.com" TargetMode="External"/><Relationship Id="rId5" Type="http://schemas.openxmlformats.org/officeDocument/2006/relationships/hyperlink" Target="http://dreamhost.com" TargetMode="External"/><Relationship Id="rId6" Type="http://schemas.openxmlformats.org/officeDocument/2006/relationships/hyperlink" Target="http://aws.amazon.com" TargetMode="External"/><Relationship Id="rId7" Type="http://schemas.openxmlformats.org/officeDocument/2006/relationships/hyperlink" Target="http://scalar.usc.edu" TargetMode="External"/><Relationship Id="rId8" Type="http://schemas.openxmlformats.org/officeDocument/2006/relationships/hyperlink" Target="http://omeka.ne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hyperlink" Target="http://bit.ly/Collab-Right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hyperlink" Target="http://bit.ly/Collab-Rights-Student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programminghistorian.org" TargetMode="External"/><Relationship Id="rId4" Type="http://schemas.openxmlformats.org/officeDocument/2006/relationships/hyperlink" Target="http://miriamposner.com/blog/how-did-they-make-that" TargetMode="External"/><Relationship Id="rId5" Type="http://schemas.openxmlformats.org/officeDocument/2006/relationships/hyperlink" Target="http://dirtdirectory.org" TargetMode="External"/><Relationship Id="rId6" Type="http://schemas.openxmlformats.org/officeDocument/2006/relationships/hyperlink" Target="http://bit.ly/2OUNMH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1394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latin typeface="Open Sans"/>
                <a:ea typeface="Open Sans"/>
                <a:cs typeface="Open Sans"/>
                <a:sym typeface="Open Sans"/>
              </a:rPr>
              <a:t>Designing a DH Project</a:t>
            </a:r>
            <a:endParaRPr sz="3600">
              <a:latin typeface="Open Sans"/>
              <a:ea typeface="Open Sans"/>
              <a:cs typeface="Open Sans"/>
              <a:sym typeface="Open Sans"/>
            </a:endParaRPr>
          </a:p>
        </p:txBody>
      </p:sp>
      <p:sp>
        <p:nvSpPr>
          <p:cNvPr id="63" name="Google Shape;63;p13"/>
          <p:cNvSpPr txBox="1"/>
          <p:nvPr>
            <p:ph idx="1" type="subTitle"/>
          </p:nvPr>
        </p:nvSpPr>
        <p:spPr>
          <a:xfrm>
            <a:off x="2895925" y="2964175"/>
            <a:ext cx="32850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Open Sans"/>
                <a:ea typeface="Open Sans"/>
                <a:cs typeface="Open Sans"/>
                <a:sym typeface="Open Sans"/>
              </a:rPr>
              <a:t>September 26th, 2018</a:t>
            </a:r>
            <a:endParaRPr sz="1800">
              <a:latin typeface="Open Sans"/>
              <a:ea typeface="Open Sans"/>
              <a:cs typeface="Open Sans"/>
              <a:sym typeface="Open Sans"/>
            </a:endParaRPr>
          </a:p>
          <a:p>
            <a:pPr indent="0" lvl="0" marL="0" rtl="0" algn="ctr">
              <a:spcBef>
                <a:spcPts val="0"/>
              </a:spcBef>
              <a:spcAft>
                <a:spcPts val="0"/>
              </a:spcAft>
              <a:buNone/>
            </a:pPr>
            <a:r>
              <a:rPr lang="en" sz="1300">
                <a:latin typeface="Open Sans"/>
                <a:ea typeface="Open Sans"/>
                <a:cs typeface="Open Sans"/>
                <a:sym typeface="Open Sans"/>
              </a:rPr>
              <a:t>Institute for Humanities Research</a:t>
            </a:r>
            <a:endParaRPr sz="1300">
              <a:latin typeface="Open Sans"/>
              <a:ea typeface="Open Sans"/>
              <a:cs typeface="Open Sans"/>
              <a:sym typeface="Open Sans"/>
            </a:endParaRPr>
          </a:p>
          <a:p>
            <a:pPr indent="0" lvl="0" marL="0" rtl="0" algn="ctr">
              <a:spcBef>
                <a:spcPts val="0"/>
              </a:spcBef>
              <a:spcAft>
                <a:spcPts val="0"/>
              </a:spcAft>
              <a:buNone/>
            </a:pPr>
            <a:r>
              <a:rPr lang="en" sz="1300">
                <a:latin typeface="Open Sans"/>
                <a:ea typeface="Open Sans"/>
                <a:cs typeface="Open Sans"/>
                <a:sym typeface="Open Sans"/>
              </a:rPr>
              <a:t>Faculty Development Workshop Series</a:t>
            </a:r>
            <a:endParaRPr sz="1300">
              <a:latin typeface="Open Sans"/>
              <a:ea typeface="Open Sans"/>
              <a:cs typeface="Open Sans"/>
              <a:sym typeface="Open Sans"/>
            </a:endParaRPr>
          </a:p>
        </p:txBody>
      </p:sp>
      <p:sp>
        <p:nvSpPr>
          <p:cNvPr id="64" name="Google Shape;64;p13"/>
          <p:cNvSpPr txBox="1"/>
          <p:nvPr/>
        </p:nvSpPr>
        <p:spPr>
          <a:xfrm>
            <a:off x="0" y="4785875"/>
            <a:ext cx="9144000" cy="4647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Elizabeth Grumbach													      @EMGrumbach</a:t>
            </a:r>
            <a:endParaRPr>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latin typeface="Open Sans"/>
                <a:ea typeface="Open Sans"/>
                <a:cs typeface="Open Sans"/>
                <a:sym typeface="Open Sans"/>
              </a:rPr>
              <a:t>Visioning, Planning, Design Documents….</a:t>
            </a:r>
            <a:endParaRPr sz="3200">
              <a:latin typeface="Open Sans"/>
              <a:ea typeface="Open Sans"/>
              <a:cs typeface="Open Sans"/>
              <a:sym typeface="Open Sans"/>
            </a:endParaRPr>
          </a:p>
        </p:txBody>
      </p:sp>
      <p:sp>
        <p:nvSpPr>
          <p:cNvPr id="119" name="Google Shape;119;p22"/>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is the research question at the heart of your project?</a:t>
            </a:r>
            <a:endParaRPr/>
          </a:p>
          <a:p>
            <a:pPr indent="-342900" lvl="0" marL="457200" rtl="0" algn="l">
              <a:spcBef>
                <a:spcPts val="0"/>
              </a:spcBef>
              <a:spcAft>
                <a:spcPts val="0"/>
              </a:spcAft>
              <a:buSzPts val="1800"/>
              <a:buChar char="●"/>
            </a:pPr>
            <a:r>
              <a:rPr lang="en"/>
              <a:t>Who are the stakeholders involved? Who are your collaborators?</a:t>
            </a:r>
            <a:endParaRPr/>
          </a:p>
          <a:p>
            <a:pPr indent="-342900" lvl="0" marL="457200" rtl="0" algn="l">
              <a:spcBef>
                <a:spcPts val="0"/>
              </a:spcBef>
              <a:spcAft>
                <a:spcPts val="0"/>
              </a:spcAft>
              <a:buSzPts val="1800"/>
              <a:buChar char="●"/>
            </a:pPr>
            <a:r>
              <a:rPr lang="en"/>
              <a:t>Where/what are your sources (</a:t>
            </a:r>
            <a:r>
              <a:rPr lang="en"/>
              <a:t>digitized</a:t>
            </a:r>
            <a:r>
              <a:rPr lang="en"/>
              <a:t> images, text, sound files, maps, social media data, an unexplored archive, a physical object, a spreadsheet…)?</a:t>
            </a:r>
            <a:endParaRPr/>
          </a:p>
          <a:p>
            <a:pPr indent="-342900" lvl="0" marL="457200" rtl="0" algn="l">
              <a:spcBef>
                <a:spcPts val="0"/>
              </a:spcBef>
              <a:spcAft>
                <a:spcPts val="0"/>
              </a:spcAft>
              <a:buSzPts val="1800"/>
              <a:buChar char="●"/>
            </a:pPr>
            <a:r>
              <a:rPr lang="en"/>
              <a:t>What is the purpose of this project, and/or who is the audience for it?</a:t>
            </a:r>
            <a:endParaRPr/>
          </a:p>
          <a:p>
            <a:pPr indent="-342900" lvl="0" marL="457200" rtl="0" algn="l">
              <a:spcBef>
                <a:spcPts val="0"/>
              </a:spcBef>
              <a:spcAft>
                <a:spcPts val="0"/>
              </a:spcAft>
              <a:buSzPts val="1800"/>
              <a:buChar char="●"/>
            </a:pPr>
            <a:r>
              <a:rPr lang="en"/>
              <a:t>What is the ultimate goal of this project, and/or what new knowledge or perspective will this project communicate?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latin typeface="Open Sans"/>
                <a:ea typeface="Open Sans"/>
                <a:cs typeface="Open Sans"/>
                <a:sym typeface="Open Sans"/>
              </a:rPr>
              <a:t>3 minutes! Write it down….</a:t>
            </a:r>
            <a:endParaRPr sz="3200">
              <a:latin typeface="Open Sans"/>
              <a:ea typeface="Open Sans"/>
              <a:cs typeface="Open Sans"/>
              <a:sym typeface="Open Sans"/>
            </a:endParaRPr>
          </a:p>
        </p:txBody>
      </p:sp>
      <p:sp>
        <p:nvSpPr>
          <p:cNvPr id="125" name="Google Shape;125;p23"/>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highlight>
                  <a:srgbClr val="FFF2CC"/>
                </a:highlight>
              </a:rPr>
              <a:t>What is the research question at the heart of your project?</a:t>
            </a:r>
            <a:endParaRPr>
              <a:highlight>
                <a:srgbClr val="FFF2CC"/>
              </a:highlight>
            </a:endParaRPr>
          </a:p>
          <a:p>
            <a:pPr indent="-342900" lvl="0" marL="457200" rtl="0" algn="l">
              <a:spcBef>
                <a:spcPts val="0"/>
              </a:spcBef>
              <a:spcAft>
                <a:spcPts val="0"/>
              </a:spcAft>
              <a:buSzPts val="1800"/>
              <a:buChar char="●"/>
            </a:pPr>
            <a:r>
              <a:rPr lang="en"/>
              <a:t>Who are the stakeholders involved? Who are your collaborators?</a:t>
            </a:r>
            <a:endParaRPr/>
          </a:p>
          <a:p>
            <a:pPr indent="-342900" lvl="0" marL="457200" rtl="0" algn="l">
              <a:spcBef>
                <a:spcPts val="0"/>
              </a:spcBef>
              <a:spcAft>
                <a:spcPts val="0"/>
              </a:spcAft>
              <a:buSzPts val="1800"/>
              <a:buChar char="●"/>
            </a:pPr>
            <a:r>
              <a:rPr lang="en"/>
              <a:t>Where/what are your sources?</a:t>
            </a:r>
            <a:endParaRPr/>
          </a:p>
          <a:p>
            <a:pPr indent="-317500" lvl="1" marL="914400" rtl="0" algn="l">
              <a:spcBef>
                <a:spcPts val="0"/>
              </a:spcBef>
              <a:spcAft>
                <a:spcPts val="0"/>
              </a:spcAft>
              <a:buSzPts val="1400"/>
              <a:buChar char="○"/>
            </a:pPr>
            <a:r>
              <a:rPr lang="en"/>
              <a:t>Examples: digitized images, text, sound files, video files, maps, social media data, an unexplored archive, a physical object, oral histories, a spreadsheet…</a:t>
            </a:r>
            <a:endParaRPr/>
          </a:p>
          <a:p>
            <a:pPr indent="-342900" lvl="0" marL="457200" rtl="0" algn="l">
              <a:spcBef>
                <a:spcPts val="0"/>
              </a:spcBef>
              <a:spcAft>
                <a:spcPts val="0"/>
              </a:spcAft>
              <a:buSzPts val="1800"/>
              <a:buChar char="●"/>
            </a:pPr>
            <a:r>
              <a:rPr lang="en"/>
              <a:t>What is the purpose of this project, and/or who is the audience for it?</a:t>
            </a:r>
            <a:endParaRPr/>
          </a:p>
          <a:p>
            <a:pPr indent="-342900" lvl="0" marL="457200" rtl="0" algn="l">
              <a:spcBef>
                <a:spcPts val="0"/>
              </a:spcBef>
              <a:spcAft>
                <a:spcPts val="0"/>
              </a:spcAft>
              <a:buSzPts val="1800"/>
              <a:buChar char="●"/>
            </a:pPr>
            <a:r>
              <a:rPr lang="en">
                <a:highlight>
                  <a:srgbClr val="FFF2CC"/>
                </a:highlight>
              </a:rPr>
              <a:t>What is the ultimate goal of this project, and/or what new knowledge or perspective will this project communicate?</a:t>
            </a:r>
            <a:endParaRPr>
              <a:highlight>
                <a:srgbClr val="FFF2CC"/>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latin typeface="Open Sans"/>
                <a:ea typeface="Open Sans"/>
                <a:cs typeface="Open Sans"/>
                <a:sym typeface="Open Sans"/>
              </a:rPr>
              <a:t>5 </a:t>
            </a:r>
            <a:r>
              <a:rPr lang="en" sz="3200">
                <a:latin typeface="Open Sans"/>
                <a:ea typeface="Open Sans"/>
                <a:cs typeface="Open Sans"/>
                <a:sym typeface="Open Sans"/>
              </a:rPr>
              <a:t>minutes! Share it out loud...</a:t>
            </a:r>
            <a:endParaRPr sz="3200">
              <a:latin typeface="Open Sans"/>
              <a:ea typeface="Open Sans"/>
              <a:cs typeface="Open Sans"/>
              <a:sym typeface="Open Sans"/>
            </a:endParaRPr>
          </a:p>
        </p:txBody>
      </p:sp>
      <p:sp>
        <p:nvSpPr>
          <p:cNvPr id="131" name="Google Shape;131;p2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highlight>
                  <a:srgbClr val="FFF2CC"/>
                </a:highlight>
              </a:rPr>
              <a:t>What is the research question at the heart of your project?</a:t>
            </a:r>
            <a:endParaRPr>
              <a:highlight>
                <a:srgbClr val="FFF2CC"/>
              </a:highlight>
            </a:endParaRPr>
          </a:p>
          <a:p>
            <a:pPr indent="-342900" lvl="0" marL="457200" rtl="0" algn="l">
              <a:spcBef>
                <a:spcPts val="0"/>
              </a:spcBef>
              <a:spcAft>
                <a:spcPts val="0"/>
              </a:spcAft>
              <a:buSzPts val="1800"/>
              <a:buChar char="●"/>
            </a:pPr>
            <a:r>
              <a:rPr lang="en"/>
              <a:t>Who are the stakeholders involved? Who are your collaborators?</a:t>
            </a:r>
            <a:endParaRPr/>
          </a:p>
          <a:p>
            <a:pPr indent="-342900" lvl="0" marL="457200" rtl="0" algn="l">
              <a:spcBef>
                <a:spcPts val="0"/>
              </a:spcBef>
              <a:spcAft>
                <a:spcPts val="0"/>
              </a:spcAft>
              <a:buSzPts val="1800"/>
              <a:buChar char="●"/>
            </a:pPr>
            <a:r>
              <a:rPr lang="en"/>
              <a:t>Where/what are your sources? </a:t>
            </a:r>
            <a:endParaRPr/>
          </a:p>
          <a:p>
            <a:pPr indent="-317500" lvl="1" marL="914400" rtl="0" algn="l">
              <a:spcBef>
                <a:spcPts val="0"/>
              </a:spcBef>
              <a:spcAft>
                <a:spcPts val="0"/>
              </a:spcAft>
              <a:buSzPts val="1400"/>
              <a:buChar char="○"/>
            </a:pPr>
            <a:r>
              <a:rPr lang="en"/>
              <a:t>Examples: digitized images, text, sound files, video files, maps, social media data, an unexplored archive, a physical object, oral histories, a spreadsheet…</a:t>
            </a:r>
            <a:endParaRPr/>
          </a:p>
          <a:p>
            <a:pPr indent="-342900" lvl="0" marL="457200" rtl="0" algn="l">
              <a:spcBef>
                <a:spcPts val="0"/>
              </a:spcBef>
              <a:spcAft>
                <a:spcPts val="0"/>
              </a:spcAft>
              <a:buSzPts val="1800"/>
              <a:buChar char="●"/>
            </a:pPr>
            <a:r>
              <a:rPr lang="en"/>
              <a:t>What is the purpose of this project, and/or who is the audience for it?</a:t>
            </a:r>
            <a:endParaRPr/>
          </a:p>
          <a:p>
            <a:pPr indent="-342900" lvl="0" marL="457200" rtl="0" algn="l">
              <a:spcBef>
                <a:spcPts val="0"/>
              </a:spcBef>
              <a:spcAft>
                <a:spcPts val="0"/>
              </a:spcAft>
              <a:buSzPts val="1800"/>
              <a:buChar char="●"/>
            </a:pPr>
            <a:r>
              <a:rPr lang="en">
                <a:highlight>
                  <a:srgbClr val="FFF2CC"/>
                </a:highlight>
              </a:rPr>
              <a:t>What is the ultimate goal of this project, and/or what new knowledge or perspective will this project communicate?</a:t>
            </a:r>
            <a:endParaRPr>
              <a:highlight>
                <a:srgbClr val="FFF2CC"/>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latin typeface="Open Sans"/>
                <a:ea typeface="Open Sans"/>
                <a:cs typeface="Open Sans"/>
                <a:sym typeface="Open Sans"/>
              </a:rPr>
              <a:t>1</a:t>
            </a:r>
            <a:r>
              <a:rPr lang="en" sz="3200">
                <a:latin typeface="Open Sans"/>
                <a:ea typeface="Open Sans"/>
                <a:cs typeface="Open Sans"/>
                <a:sym typeface="Open Sans"/>
              </a:rPr>
              <a:t> minute or less! Share it out loud...</a:t>
            </a:r>
            <a:endParaRPr sz="3200">
              <a:latin typeface="Open Sans"/>
              <a:ea typeface="Open Sans"/>
              <a:cs typeface="Open Sans"/>
              <a:sym typeface="Open Sans"/>
            </a:endParaRPr>
          </a:p>
        </p:txBody>
      </p:sp>
      <p:sp>
        <p:nvSpPr>
          <p:cNvPr id="137" name="Google Shape;137;p2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highlight>
                  <a:srgbClr val="FFF2CC"/>
                </a:highlight>
              </a:rPr>
              <a:t>What is the research question at the heart of your project?</a:t>
            </a:r>
            <a:endParaRPr>
              <a:highlight>
                <a:srgbClr val="FFF2CC"/>
              </a:highlight>
            </a:endParaRPr>
          </a:p>
          <a:p>
            <a:pPr indent="-342900" lvl="0" marL="457200" rtl="0" algn="l">
              <a:spcBef>
                <a:spcPts val="0"/>
              </a:spcBef>
              <a:spcAft>
                <a:spcPts val="0"/>
              </a:spcAft>
              <a:buClr>
                <a:srgbClr val="FFFFFF"/>
              </a:buClr>
              <a:buSzPts val="1800"/>
              <a:buChar char="●"/>
            </a:pPr>
            <a:r>
              <a:rPr lang="en">
                <a:solidFill>
                  <a:srgbClr val="FFFFFF"/>
                </a:solidFill>
              </a:rPr>
              <a:t>Who are the stakeholders involved? Who are your collaborators?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Where/what are your sources? </a:t>
            </a:r>
            <a:endParaRPr>
              <a:solidFill>
                <a:srgbClr val="FFFFFF"/>
              </a:solidFill>
            </a:endParaRPr>
          </a:p>
          <a:p>
            <a:pPr indent="-317500" lvl="1" marL="914400" rtl="0" algn="l">
              <a:spcBef>
                <a:spcPts val="0"/>
              </a:spcBef>
              <a:spcAft>
                <a:spcPts val="0"/>
              </a:spcAft>
              <a:buClr>
                <a:srgbClr val="FFFFFF"/>
              </a:buClr>
              <a:buSzPts val="1400"/>
              <a:buChar char="○"/>
            </a:pPr>
            <a:r>
              <a:rPr lang="en">
                <a:solidFill>
                  <a:srgbClr val="FFFFFF"/>
                </a:solidFill>
              </a:rPr>
              <a:t>Examples: digitized images, text, sound files, video files, maps, social media data, an unexplored archive, a physical object, oral histories, a spreadsheet…</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What is the purpose of this project, and/or who is the audience for it?</a:t>
            </a:r>
            <a:endParaRPr>
              <a:solidFill>
                <a:srgbClr val="FFFFFF"/>
              </a:solidFill>
            </a:endParaRPr>
          </a:p>
          <a:p>
            <a:pPr indent="-342900" lvl="0" marL="457200" rtl="0" algn="l">
              <a:spcBef>
                <a:spcPts val="0"/>
              </a:spcBef>
              <a:spcAft>
                <a:spcPts val="0"/>
              </a:spcAft>
              <a:buSzPts val="1800"/>
              <a:buChar char="●"/>
            </a:pPr>
            <a:r>
              <a:rPr lang="en">
                <a:highlight>
                  <a:srgbClr val="FFF2CC"/>
                </a:highlight>
              </a:rPr>
              <a:t>What is the ultimate goal of this project, and/or what new knowledge or perspective will this project communicate?</a:t>
            </a:r>
            <a:endParaRPr>
              <a:highlight>
                <a:srgbClr val="FFF2CC"/>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Best Practices</a:t>
            </a:r>
            <a:endParaRPr>
              <a:latin typeface="Open Sans"/>
              <a:ea typeface="Open Sans"/>
              <a:cs typeface="Open Sans"/>
              <a:sym typeface="Open Sans"/>
            </a:endParaRPr>
          </a:p>
        </p:txBody>
      </p:sp>
      <p:sp>
        <p:nvSpPr>
          <p:cNvPr id="143" name="Google Shape;143;p26"/>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Open Sans"/>
                <a:ea typeface="Open Sans"/>
                <a:cs typeface="Open Sans"/>
                <a:sym typeface="Open Sans"/>
              </a:rPr>
              <a:t>s</a:t>
            </a:r>
            <a:r>
              <a:rPr lang="en" sz="1800">
                <a:latin typeface="Open Sans"/>
                <a:ea typeface="Open Sans"/>
                <a:cs typeface="Open Sans"/>
                <a:sym typeface="Open Sans"/>
              </a:rPr>
              <a:t>ources &amp; data collection</a:t>
            </a:r>
            <a:endParaRPr sz="1800">
              <a:latin typeface="Open Sans"/>
              <a:ea typeface="Open Sans"/>
              <a:cs typeface="Open Sans"/>
              <a:sym typeface="Open Sans"/>
            </a:endParaRPr>
          </a:p>
        </p:txBody>
      </p:sp>
      <p:sp>
        <p:nvSpPr>
          <p:cNvPr id="144" name="Google Shape;144;p2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Where is your data/content?</a:t>
            </a:r>
            <a:endParaRPr/>
          </a:p>
          <a:p>
            <a:pPr indent="0" lvl="0" marL="0" rtl="0" algn="l">
              <a:spcBef>
                <a:spcPts val="1600"/>
              </a:spcBef>
              <a:spcAft>
                <a:spcPts val="0"/>
              </a:spcAft>
              <a:buNone/>
            </a:pPr>
            <a:r>
              <a:rPr lang="en"/>
              <a:t>How will you compile, retrieve, and/or create this data/content?</a:t>
            </a:r>
            <a:endParaRPr/>
          </a:p>
          <a:p>
            <a:pPr indent="0" lvl="0" marL="0" rtl="0" algn="l">
              <a:spcBef>
                <a:spcPts val="1600"/>
              </a:spcBef>
              <a:spcAft>
                <a:spcPts val="0"/>
              </a:spcAft>
              <a:buNone/>
            </a:pPr>
            <a:r>
              <a:rPr lang="en"/>
              <a:t>Are there any privacy, security, or legal issues involved in using this data/content?</a:t>
            </a:r>
            <a:endParaRPr/>
          </a:p>
          <a:p>
            <a:pPr indent="0" lvl="0" marL="0" rtl="0" algn="l">
              <a:spcBef>
                <a:spcPts val="1600"/>
              </a:spcBef>
              <a:spcAft>
                <a:spcPts val="1600"/>
              </a:spcAft>
              <a:buNone/>
            </a:pPr>
            <a:r>
              <a:rPr lang="en"/>
              <a:t>How does this data/content relate to your research question?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Best Practices</a:t>
            </a:r>
            <a:endParaRPr>
              <a:latin typeface="Open Sans"/>
              <a:ea typeface="Open Sans"/>
              <a:cs typeface="Open Sans"/>
              <a:sym typeface="Open Sans"/>
            </a:endParaRPr>
          </a:p>
        </p:txBody>
      </p:sp>
      <p:sp>
        <p:nvSpPr>
          <p:cNvPr id="150" name="Google Shape;150;p27"/>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Open Sans"/>
                <a:ea typeface="Open Sans"/>
                <a:cs typeface="Open Sans"/>
                <a:sym typeface="Open Sans"/>
              </a:rPr>
              <a:t>a brief &amp; incomplete list</a:t>
            </a:r>
            <a:endParaRPr sz="1800">
              <a:latin typeface="Open Sans"/>
              <a:ea typeface="Open Sans"/>
              <a:cs typeface="Open Sans"/>
              <a:sym typeface="Open Sans"/>
            </a:endParaRPr>
          </a:p>
        </p:txBody>
      </p:sp>
      <p:sp>
        <p:nvSpPr>
          <p:cNvPr id="151" name="Google Shape;151;p27"/>
          <p:cNvSpPr txBox="1"/>
          <p:nvPr>
            <p:ph idx="2" type="body"/>
          </p:nvPr>
        </p:nvSpPr>
        <p:spPr>
          <a:xfrm>
            <a:off x="4939500" y="9528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Text Encoding Initiative (TEI)</a:t>
            </a:r>
            <a:endParaRPr/>
          </a:p>
          <a:p>
            <a:pPr indent="0" lvl="0" marL="0" rtl="0" algn="l">
              <a:spcBef>
                <a:spcPts val="1600"/>
              </a:spcBef>
              <a:spcAft>
                <a:spcPts val="0"/>
              </a:spcAft>
              <a:buNone/>
            </a:pPr>
            <a:r>
              <a:rPr lang="en"/>
              <a:t>Music Encoding </a:t>
            </a:r>
            <a:r>
              <a:rPr lang="en"/>
              <a:t>Initiative</a:t>
            </a:r>
            <a:r>
              <a:rPr lang="en"/>
              <a:t> (MEI)</a:t>
            </a:r>
            <a:endParaRPr/>
          </a:p>
          <a:p>
            <a:pPr indent="0" lvl="0" marL="0" rtl="0" algn="l">
              <a:spcBef>
                <a:spcPts val="1600"/>
              </a:spcBef>
              <a:spcAft>
                <a:spcPts val="0"/>
              </a:spcAft>
              <a:buNone/>
            </a:pPr>
            <a:r>
              <a:rPr lang="en"/>
              <a:t>HTML5</a:t>
            </a:r>
            <a:endParaRPr/>
          </a:p>
          <a:p>
            <a:pPr indent="0" lvl="0" marL="0" rtl="0" algn="l">
              <a:spcBef>
                <a:spcPts val="1600"/>
              </a:spcBef>
              <a:spcAft>
                <a:spcPts val="0"/>
              </a:spcAft>
              <a:buNone/>
            </a:pPr>
            <a:r>
              <a:rPr lang="en"/>
              <a:t>Metadata</a:t>
            </a:r>
            <a:endParaRPr/>
          </a:p>
          <a:p>
            <a:pPr indent="0" lvl="0" marL="0" rtl="0" algn="l">
              <a:spcBef>
                <a:spcPts val="1600"/>
              </a:spcBef>
              <a:spcAft>
                <a:spcPts val="0"/>
              </a:spcAft>
              <a:buNone/>
            </a:pPr>
            <a:r>
              <a:rPr lang="en"/>
              <a:t>Minimal Computing &amp; Markdown</a:t>
            </a:r>
            <a:endParaRPr/>
          </a:p>
          <a:p>
            <a:pPr indent="0" lvl="0" marL="0" rtl="0" algn="l">
              <a:spcBef>
                <a:spcPts val="1600"/>
              </a:spcBef>
              <a:spcAft>
                <a:spcPts val="0"/>
              </a:spcAft>
              <a:buNone/>
            </a:pPr>
            <a:r>
              <a:rPr lang="en"/>
              <a:t>User-centered web design</a:t>
            </a:r>
            <a:endParaRPr/>
          </a:p>
          <a:p>
            <a:pPr indent="0" lvl="0" marL="0" rtl="0" algn="l">
              <a:spcBef>
                <a:spcPts val="1600"/>
              </a:spcBef>
              <a:spcAft>
                <a:spcPts val="0"/>
              </a:spcAft>
              <a:buNone/>
            </a:pPr>
            <a:r>
              <a:rPr lang="en"/>
              <a:t>Clean(ed) text files / unicode</a:t>
            </a:r>
            <a:endParaRPr/>
          </a:p>
          <a:p>
            <a:pPr indent="0" lvl="0" marL="0" rtl="0" algn="l">
              <a:spcBef>
                <a:spcPts val="1600"/>
              </a:spcBef>
              <a:spcAft>
                <a:spcPts val="0"/>
              </a:spcAft>
              <a:buClr>
                <a:schemeClr val="dk1"/>
              </a:buClr>
              <a:buSzPts val="1100"/>
              <a:buFont typeface="Arial"/>
              <a:buNone/>
            </a:pPr>
            <a:r>
              <a:rPr lang="en"/>
              <a:t>Site Documentation</a:t>
            </a:r>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Getting Started</a:t>
            </a:r>
            <a:endParaRPr>
              <a:latin typeface="Open Sans"/>
              <a:ea typeface="Open Sans"/>
              <a:cs typeface="Open Sans"/>
              <a:sym typeface="Open Sans"/>
            </a:endParaRPr>
          </a:p>
        </p:txBody>
      </p:sp>
      <p:sp>
        <p:nvSpPr>
          <p:cNvPr id="157" name="Google Shape;157;p28"/>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Open Sans"/>
                <a:ea typeface="Open Sans"/>
                <a:cs typeface="Open Sans"/>
                <a:sym typeface="Open Sans"/>
              </a:rPr>
              <a:t>vision/planning document</a:t>
            </a:r>
            <a:endParaRPr sz="1800">
              <a:latin typeface="Open Sans"/>
              <a:ea typeface="Open Sans"/>
              <a:cs typeface="Open Sans"/>
              <a:sym typeface="Open Sans"/>
            </a:endParaRPr>
          </a:p>
        </p:txBody>
      </p:sp>
      <p:sp>
        <p:nvSpPr>
          <p:cNvPr id="158" name="Google Shape;158;p28"/>
          <p:cNvSpPr txBox="1"/>
          <p:nvPr>
            <p:ph idx="2" type="body"/>
          </p:nvPr>
        </p:nvSpPr>
        <p:spPr>
          <a:xfrm>
            <a:off x="4939500" y="9528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159" name="Google Shape;159;p28"/>
          <p:cNvPicPr preferRelativeResize="0"/>
          <p:nvPr/>
        </p:nvPicPr>
        <p:blipFill>
          <a:blip r:embed="rId3">
            <a:alphaModFix/>
          </a:blip>
          <a:stretch>
            <a:fillRect/>
          </a:stretch>
        </p:blipFill>
        <p:spPr>
          <a:xfrm>
            <a:off x="5015699" y="367350"/>
            <a:ext cx="3766975" cy="44958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bit.ly/design-dh-ihr</a:t>
            </a: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latin typeface="Open Sans"/>
                <a:ea typeface="Open Sans"/>
                <a:cs typeface="Open Sans"/>
                <a:sym typeface="Open Sans"/>
              </a:rPr>
              <a:t>The sincerest form of flattery…. </a:t>
            </a:r>
            <a:endParaRPr sz="3200">
              <a:latin typeface="Open Sans"/>
              <a:ea typeface="Open Sans"/>
              <a:cs typeface="Open Sans"/>
              <a:sym typeface="Open Sans"/>
            </a:endParaRPr>
          </a:p>
        </p:txBody>
      </p:sp>
      <p:sp>
        <p:nvSpPr>
          <p:cNvPr id="170" name="Google Shape;170;p3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1" name="Google Shape;171;p30"/>
          <p:cNvPicPr preferRelativeResize="0"/>
          <p:nvPr/>
        </p:nvPicPr>
        <p:blipFill>
          <a:blip r:embed="rId3">
            <a:alphaModFix/>
          </a:blip>
          <a:stretch>
            <a:fillRect/>
          </a:stretch>
        </p:blipFill>
        <p:spPr>
          <a:xfrm>
            <a:off x="311700" y="1225225"/>
            <a:ext cx="4612124" cy="3071725"/>
          </a:xfrm>
          <a:prstGeom prst="rect">
            <a:avLst/>
          </a:prstGeom>
          <a:noFill/>
          <a:ln cap="flat" cmpd="sng" w="9525">
            <a:solidFill>
              <a:schemeClr val="dk2"/>
            </a:solidFill>
            <a:prstDash val="solid"/>
            <a:round/>
            <a:headEnd len="sm" w="sm" type="none"/>
            <a:tailEnd len="sm" w="sm" type="none"/>
          </a:ln>
        </p:spPr>
      </p:pic>
      <p:sp>
        <p:nvSpPr>
          <p:cNvPr id="172" name="Google Shape;172;p30"/>
          <p:cNvSpPr txBox="1"/>
          <p:nvPr/>
        </p:nvSpPr>
        <p:spPr>
          <a:xfrm>
            <a:off x="318150" y="4245350"/>
            <a:ext cx="4605600" cy="25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Photo by Amy Pickup, UT Dallas</a:t>
            </a:r>
            <a:endParaRPr sz="1200"/>
          </a:p>
        </p:txBody>
      </p:sp>
      <p:pic>
        <p:nvPicPr>
          <p:cNvPr id="173" name="Google Shape;173;p30"/>
          <p:cNvPicPr preferRelativeResize="0"/>
          <p:nvPr/>
        </p:nvPicPr>
        <p:blipFill>
          <a:blip r:embed="rId4">
            <a:alphaModFix/>
          </a:blip>
          <a:stretch>
            <a:fillRect/>
          </a:stretch>
        </p:blipFill>
        <p:spPr>
          <a:xfrm>
            <a:off x="4736700" y="1225225"/>
            <a:ext cx="4095595" cy="307172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latin typeface="Open Sans"/>
                <a:ea typeface="Open Sans"/>
                <a:cs typeface="Open Sans"/>
                <a:sym typeface="Open Sans"/>
              </a:rPr>
              <a:t>The sincerest form of flattery…. </a:t>
            </a:r>
            <a:endParaRPr sz="3200">
              <a:latin typeface="Open Sans"/>
              <a:ea typeface="Open Sans"/>
              <a:cs typeface="Open Sans"/>
              <a:sym typeface="Open Sans"/>
            </a:endParaRPr>
          </a:p>
        </p:txBody>
      </p:sp>
      <p:sp>
        <p:nvSpPr>
          <p:cNvPr id="179" name="Google Shape;179;p31"/>
          <p:cNvSpPr txBox="1"/>
          <p:nvPr>
            <p:ph idx="1" type="body"/>
          </p:nvPr>
        </p:nvSpPr>
        <p:spPr>
          <a:xfrm>
            <a:off x="311700" y="1225225"/>
            <a:ext cx="3854700" cy="335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Digital Publishing</a:t>
            </a:r>
            <a:endParaRPr/>
          </a:p>
          <a:p>
            <a:pPr indent="-317500" lvl="0" marL="457200" rtl="0" algn="l">
              <a:lnSpc>
                <a:spcPct val="100000"/>
              </a:lnSpc>
              <a:spcBef>
                <a:spcPts val="0"/>
              </a:spcBef>
              <a:spcAft>
                <a:spcPts val="0"/>
              </a:spcAft>
              <a:buSzPts val="1400"/>
              <a:buChar char="●"/>
            </a:pPr>
            <a:r>
              <a:rPr lang="en" sz="1400"/>
              <a:t>Unghosting Apparitional Histories (</a:t>
            </a:r>
            <a:r>
              <a:rPr lang="en" sz="1400" u="sng">
                <a:solidFill>
                  <a:schemeClr val="hlink"/>
                </a:solidFill>
                <a:hlinkClick r:id="rId3"/>
              </a:rPr>
              <a:t>bit.ly/unghosting</a:t>
            </a:r>
            <a:r>
              <a:rPr lang="en" sz="1400"/>
              <a:t>)</a:t>
            </a:r>
            <a:endParaRPr/>
          </a:p>
          <a:p>
            <a:pPr indent="0" lvl="0" marL="0" rtl="0" algn="l">
              <a:lnSpc>
                <a:spcPct val="100000"/>
              </a:lnSpc>
              <a:spcBef>
                <a:spcPts val="0"/>
              </a:spcBef>
              <a:spcAft>
                <a:spcPts val="0"/>
              </a:spcAft>
              <a:buNone/>
            </a:pPr>
            <a:r>
              <a:rPr lang="en"/>
              <a:t>Digital Archives</a:t>
            </a:r>
            <a:endParaRPr sz="1400"/>
          </a:p>
          <a:p>
            <a:pPr indent="-317500" lvl="0" marL="457200" rtl="0" algn="l">
              <a:lnSpc>
                <a:spcPct val="100000"/>
              </a:lnSpc>
              <a:spcBef>
                <a:spcPts val="0"/>
              </a:spcBef>
              <a:spcAft>
                <a:spcPts val="0"/>
              </a:spcAft>
              <a:buSzPts val="1400"/>
              <a:buChar char="●"/>
            </a:pPr>
            <a:r>
              <a:rPr lang="en" sz="1400"/>
              <a:t>Bracero Archive (</a:t>
            </a:r>
            <a:r>
              <a:rPr lang="en" sz="1400" u="sng">
                <a:solidFill>
                  <a:schemeClr val="hlink"/>
                </a:solidFill>
                <a:hlinkClick r:id="rId4"/>
              </a:rPr>
              <a:t>braceroarchive.org</a:t>
            </a:r>
            <a:r>
              <a:rPr lang="en" sz="1400"/>
              <a:t>)</a:t>
            </a:r>
            <a:endParaRPr sz="1400"/>
          </a:p>
          <a:p>
            <a:pPr indent="-317500" lvl="0" marL="457200" rtl="0" algn="l">
              <a:lnSpc>
                <a:spcPct val="100000"/>
              </a:lnSpc>
              <a:spcBef>
                <a:spcPts val="0"/>
              </a:spcBef>
              <a:spcAft>
                <a:spcPts val="0"/>
              </a:spcAft>
              <a:buSzPts val="1400"/>
              <a:buChar char="●"/>
            </a:pPr>
            <a:r>
              <a:rPr lang="en" sz="1400"/>
              <a:t>dc1968 (</a:t>
            </a:r>
            <a:r>
              <a:rPr lang="en" sz="1400" u="sng">
                <a:solidFill>
                  <a:schemeClr val="hlink"/>
                </a:solidFill>
                <a:hlinkClick r:id="rId5"/>
              </a:rPr>
              <a:t>dc1968project.com</a:t>
            </a:r>
            <a:r>
              <a:rPr lang="en" sz="1400"/>
              <a:t>)</a:t>
            </a:r>
            <a:endParaRPr sz="1400"/>
          </a:p>
          <a:p>
            <a:pPr indent="0" lvl="0" marL="0" rtl="0" algn="l">
              <a:lnSpc>
                <a:spcPct val="100000"/>
              </a:lnSpc>
              <a:spcBef>
                <a:spcPts val="0"/>
              </a:spcBef>
              <a:spcAft>
                <a:spcPts val="0"/>
              </a:spcAft>
              <a:buNone/>
            </a:pPr>
            <a:r>
              <a:rPr lang="en"/>
              <a:t>Digital Companions</a:t>
            </a:r>
            <a:endParaRPr/>
          </a:p>
          <a:p>
            <a:pPr indent="-317500" lvl="0" marL="457200" rtl="0" algn="l">
              <a:lnSpc>
                <a:spcPct val="100000"/>
              </a:lnSpc>
              <a:spcBef>
                <a:spcPts val="0"/>
              </a:spcBef>
              <a:spcAft>
                <a:spcPts val="0"/>
              </a:spcAft>
              <a:buSzPts val="1400"/>
              <a:buChar char="●"/>
            </a:pPr>
            <a:r>
              <a:rPr lang="en" sz="1400"/>
              <a:t>Becoming Richard Pryor (</a:t>
            </a:r>
            <a:r>
              <a:rPr lang="en" sz="1400" u="sng">
                <a:solidFill>
                  <a:schemeClr val="hlink"/>
                </a:solidFill>
                <a:hlinkClick r:id="rId6"/>
              </a:rPr>
              <a:t>bit.ly/pryor-peoria</a:t>
            </a:r>
            <a:r>
              <a:rPr lang="en" sz="1400"/>
              <a:t>)</a:t>
            </a:r>
            <a:endParaRPr sz="1400"/>
          </a:p>
          <a:p>
            <a:pPr indent="0" lvl="0" marL="0" rtl="0" algn="l">
              <a:lnSpc>
                <a:spcPct val="100000"/>
              </a:lnSpc>
              <a:spcBef>
                <a:spcPts val="0"/>
              </a:spcBef>
              <a:spcAft>
                <a:spcPts val="0"/>
              </a:spcAft>
              <a:buNone/>
            </a:pPr>
            <a:r>
              <a:rPr lang="en"/>
              <a:t>Social Media</a:t>
            </a:r>
            <a:endParaRPr/>
          </a:p>
          <a:p>
            <a:pPr indent="-317500" lvl="0" marL="457200" rtl="0" algn="l">
              <a:lnSpc>
                <a:spcPct val="100000"/>
              </a:lnSpc>
              <a:spcBef>
                <a:spcPts val="0"/>
              </a:spcBef>
              <a:spcAft>
                <a:spcPts val="0"/>
              </a:spcAft>
              <a:buSzPts val="1400"/>
              <a:buChar char="●"/>
            </a:pPr>
            <a:r>
              <a:rPr lang="en" sz="1400"/>
              <a:t>Documenting the Now (</a:t>
            </a:r>
            <a:r>
              <a:rPr lang="en" sz="1400" u="sng">
                <a:solidFill>
                  <a:schemeClr val="hlink"/>
                </a:solidFill>
                <a:hlinkClick r:id="rId7"/>
              </a:rPr>
              <a:t>docnow.io</a:t>
            </a:r>
            <a:r>
              <a:rPr lang="en" sz="1400"/>
              <a:t>)</a:t>
            </a:r>
            <a:endParaRPr sz="1400"/>
          </a:p>
          <a:p>
            <a:pPr indent="0" lvl="0" marL="0" rtl="0" algn="l">
              <a:lnSpc>
                <a:spcPct val="100000"/>
              </a:lnSpc>
              <a:spcBef>
                <a:spcPts val="0"/>
              </a:spcBef>
              <a:spcAft>
                <a:spcPts val="0"/>
              </a:spcAft>
              <a:buNone/>
            </a:pPr>
            <a:r>
              <a:rPr lang="en"/>
              <a:t>Text Analysis</a:t>
            </a:r>
            <a:endParaRPr/>
          </a:p>
          <a:p>
            <a:pPr indent="-317500" lvl="0" marL="457200" rtl="0" algn="l">
              <a:lnSpc>
                <a:spcPct val="100000"/>
              </a:lnSpc>
              <a:spcBef>
                <a:spcPts val="0"/>
              </a:spcBef>
              <a:spcAft>
                <a:spcPts val="0"/>
              </a:spcAft>
              <a:buSzPts val="1400"/>
              <a:buChar char="●"/>
            </a:pPr>
            <a:r>
              <a:rPr lang="en" sz="1400"/>
              <a:t>Viral Texts (</a:t>
            </a:r>
            <a:r>
              <a:rPr lang="en" sz="1400" u="sng">
                <a:solidFill>
                  <a:schemeClr val="accent5"/>
                </a:solidFill>
                <a:hlinkClick r:id="rId8"/>
              </a:rPr>
              <a:t>viraltexts.org</a:t>
            </a:r>
            <a:r>
              <a:rPr lang="en" sz="1400"/>
              <a:t>)</a:t>
            </a:r>
            <a:endParaRPr sz="1400"/>
          </a:p>
          <a:p>
            <a:pPr indent="0" lvl="0" marL="0" rtl="0" algn="l">
              <a:lnSpc>
                <a:spcPct val="100000"/>
              </a:lnSpc>
              <a:spcBef>
                <a:spcPts val="0"/>
              </a:spcBef>
              <a:spcAft>
                <a:spcPts val="0"/>
              </a:spcAft>
              <a:buNone/>
            </a:pPr>
            <a:r>
              <a:t/>
            </a:r>
            <a:endParaRPr/>
          </a:p>
        </p:txBody>
      </p:sp>
      <p:sp>
        <p:nvSpPr>
          <p:cNvPr id="180" name="Google Shape;180;p31"/>
          <p:cNvSpPr txBox="1"/>
          <p:nvPr>
            <p:ph idx="1" type="body"/>
          </p:nvPr>
        </p:nvSpPr>
        <p:spPr>
          <a:xfrm>
            <a:off x="4266825" y="1225225"/>
            <a:ext cx="3808200" cy="335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Text Mining</a:t>
            </a:r>
            <a:endParaRPr/>
          </a:p>
          <a:p>
            <a:pPr indent="-317500" lvl="0" marL="457200" rtl="0" algn="l">
              <a:lnSpc>
                <a:spcPct val="100000"/>
              </a:lnSpc>
              <a:spcBef>
                <a:spcPts val="0"/>
              </a:spcBef>
              <a:spcAft>
                <a:spcPts val="0"/>
              </a:spcAft>
              <a:buSzPts val="1400"/>
              <a:buChar char="●"/>
            </a:pPr>
            <a:r>
              <a:rPr lang="en" sz="1400"/>
              <a:t>Quantifying Kissinger (</a:t>
            </a:r>
            <a:r>
              <a:rPr lang="en" sz="1400" u="sng">
                <a:solidFill>
                  <a:schemeClr val="hlink"/>
                </a:solidFill>
                <a:hlinkClick r:id="rId9"/>
              </a:rPr>
              <a:t>quantifyingkissinger.com</a:t>
            </a:r>
            <a:r>
              <a:rPr lang="en" sz="1400"/>
              <a:t>)</a:t>
            </a:r>
            <a:endParaRPr/>
          </a:p>
          <a:p>
            <a:pPr indent="0" lvl="0" marL="0" rtl="0" algn="l">
              <a:lnSpc>
                <a:spcPct val="100000"/>
              </a:lnSpc>
              <a:spcBef>
                <a:spcPts val="0"/>
              </a:spcBef>
              <a:spcAft>
                <a:spcPts val="0"/>
              </a:spcAft>
              <a:buNone/>
            </a:pPr>
            <a:r>
              <a:rPr lang="en"/>
              <a:t>Large Scale Visualization</a:t>
            </a:r>
            <a:endParaRPr/>
          </a:p>
          <a:p>
            <a:pPr indent="-317500" lvl="0" marL="457200" rtl="0" algn="l">
              <a:lnSpc>
                <a:spcPct val="100000"/>
              </a:lnSpc>
              <a:spcBef>
                <a:spcPts val="0"/>
              </a:spcBef>
              <a:spcAft>
                <a:spcPts val="0"/>
              </a:spcAft>
              <a:buSzPts val="1400"/>
              <a:buChar char="●"/>
            </a:pPr>
            <a:r>
              <a:rPr lang="en" sz="1400"/>
              <a:t>On Broadway (</a:t>
            </a:r>
            <a:r>
              <a:rPr lang="en" sz="1400" u="sng">
                <a:solidFill>
                  <a:schemeClr val="hlink"/>
                </a:solidFill>
                <a:hlinkClick r:id="rId10"/>
              </a:rPr>
              <a:t>on-broadway.nyc</a:t>
            </a:r>
            <a:r>
              <a:rPr lang="en" sz="1400"/>
              <a:t>)</a:t>
            </a:r>
            <a:endParaRPr sz="1400"/>
          </a:p>
          <a:p>
            <a:pPr indent="0" lvl="0" marL="0" rtl="0" algn="l">
              <a:lnSpc>
                <a:spcPct val="100000"/>
              </a:lnSpc>
              <a:spcBef>
                <a:spcPts val="0"/>
              </a:spcBef>
              <a:spcAft>
                <a:spcPts val="0"/>
              </a:spcAft>
              <a:buNone/>
            </a:pPr>
            <a:r>
              <a:rPr lang="en"/>
              <a:t>Mapping</a:t>
            </a:r>
            <a:endParaRPr/>
          </a:p>
          <a:p>
            <a:pPr indent="-317500" lvl="0" marL="457200" rtl="0" algn="l">
              <a:lnSpc>
                <a:spcPct val="100000"/>
              </a:lnSpc>
              <a:spcBef>
                <a:spcPts val="0"/>
              </a:spcBef>
              <a:spcAft>
                <a:spcPts val="0"/>
              </a:spcAft>
              <a:buSzPts val="1400"/>
              <a:buChar char="●"/>
            </a:pPr>
            <a:r>
              <a:rPr lang="en" sz="1400"/>
              <a:t>Borderlands Archives Cartography (</a:t>
            </a:r>
            <a:r>
              <a:rPr lang="en" sz="1400" u="sng">
                <a:solidFill>
                  <a:schemeClr val="hlink"/>
                </a:solidFill>
                <a:hlinkClick r:id="rId11"/>
              </a:rPr>
              <a:t>bacartography.org</a:t>
            </a:r>
            <a:r>
              <a:rPr lang="en" sz="1400"/>
              <a:t>)</a:t>
            </a:r>
            <a:endParaRPr sz="1400"/>
          </a:p>
          <a:p>
            <a:pPr indent="-317500" lvl="0" marL="457200" rtl="0" algn="l">
              <a:lnSpc>
                <a:spcPct val="100000"/>
              </a:lnSpc>
              <a:spcBef>
                <a:spcPts val="0"/>
              </a:spcBef>
              <a:spcAft>
                <a:spcPts val="0"/>
              </a:spcAft>
              <a:buSzPts val="1400"/>
              <a:buChar char="●"/>
            </a:pPr>
            <a:r>
              <a:rPr lang="en" sz="1400"/>
              <a:t>Baldwin’s Paris (</a:t>
            </a:r>
            <a:r>
              <a:rPr lang="en" sz="1400" u="sng">
                <a:solidFill>
                  <a:schemeClr val="hlink"/>
                </a:solidFill>
                <a:hlinkClick r:id="rId12"/>
              </a:rPr>
              <a:t>baldwinsparis.com</a:t>
            </a:r>
            <a:r>
              <a:rPr lang="en" sz="1400"/>
              <a:t>)</a:t>
            </a:r>
            <a:endParaRPr sz="1400"/>
          </a:p>
          <a:p>
            <a:pPr indent="0" lvl="0" marL="0" rtl="0" algn="l">
              <a:lnSpc>
                <a:spcPct val="100000"/>
              </a:lnSpc>
              <a:spcBef>
                <a:spcPts val="0"/>
              </a:spcBef>
              <a:spcAft>
                <a:spcPts val="0"/>
              </a:spcAft>
              <a:buNone/>
            </a:pPr>
            <a:r>
              <a:rPr lang="en"/>
              <a:t>Networks</a:t>
            </a:r>
            <a:endParaRPr/>
          </a:p>
          <a:p>
            <a:pPr indent="-317500" lvl="0" marL="457200" rtl="0" algn="l">
              <a:lnSpc>
                <a:spcPct val="100000"/>
              </a:lnSpc>
              <a:spcBef>
                <a:spcPts val="0"/>
              </a:spcBef>
              <a:spcAft>
                <a:spcPts val="0"/>
              </a:spcAft>
              <a:buSzPts val="1400"/>
              <a:buChar char="●"/>
            </a:pPr>
            <a:r>
              <a:rPr lang="en" sz="1400"/>
              <a:t>Six Degrees of Francis Bacon (</a:t>
            </a:r>
            <a:r>
              <a:rPr lang="en" sz="1400" u="sng">
                <a:solidFill>
                  <a:schemeClr val="hlink"/>
                </a:solidFill>
                <a:hlinkClick r:id="rId13"/>
              </a:rPr>
              <a:t>bit.ly/6-d-bacon</a:t>
            </a:r>
            <a:r>
              <a:rPr lang="en" sz="1400"/>
              <a:t>)</a:t>
            </a:r>
            <a:endParaRPr sz="1400"/>
          </a:p>
          <a:p>
            <a:pPr indent="-317500" lvl="0" marL="457200" rtl="0" algn="l">
              <a:lnSpc>
                <a:spcPct val="100000"/>
              </a:lnSpc>
              <a:spcBef>
                <a:spcPts val="0"/>
              </a:spcBef>
              <a:spcAft>
                <a:spcPts val="0"/>
              </a:spcAft>
              <a:buSzPts val="1400"/>
              <a:buChar char="●"/>
            </a:pPr>
            <a:r>
              <a:rPr lang="en" sz="1400"/>
              <a:t>Linked Jazz (</a:t>
            </a:r>
            <a:r>
              <a:rPr lang="en" sz="1400" u="sng">
                <a:solidFill>
                  <a:schemeClr val="hlink"/>
                </a:solidFill>
                <a:hlinkClick r:id="rId14"/>
              </a:rPr>
              <a:t>linkedjazz.org/network</a:t>
            </a:r>
            <a:r>
              <a:rPr lang="en" sz="1400"/>
              <a:t>)</a:t>
            </a:r>
            <a:endParaRPr sz="1400"/>
          </a:p>
          <a:p>
            <a:pPr indent="0" lvl="0" marL="0" rtl="0" algn="l">
              <a:lnSpc>
                <a:spcPct val="100000"/>
              </a:lnSpc>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bit.ly/design-dh-ihr</a:t>
            </a:r>
            <a:endParaRPr>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Getting Started</a:t>
            </a:r>
            <a:endParaRPr>
              <a:latin typeface="Open Sans"/>
              <a:ea typeface="Open Sans"/>
              <a:cs typeface="Open Sans"/>
              <a:sym typeface="Open Sans"/>
            </a:endParaRPr>
          </a:p>
        </p:txBody>
      </p:sp>
      <p:sp>
        <p:nvSpPr>
          <p:cNvPr id="186" name="Google Shape;186;p32"/>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Open Sans"/>
                <a:ea typeface="Open Sans"/>
                <a:cs typeface="Open Sans"/>
                <a:sym typeface="Open Sans"/>
              </a:rPr>
              <a:t>platform choices</a:t>
            </a:r>
            <a:endParaRPr sz="1800">
              <a:latin typeface="Open Sans"/>
              <a:ea typeface="Open Sans"/>
              <a:cs typeface="Open Sans"/>
              <a:sym typeface="Open Sans"/>
            </a:endParaRPr>
          </a:p>
        </p:txBody>
      </p:sp>
      <p:sp>
        <p:nvSpPr>
          <p:cNvPr id="187" name="Google Shape;187;p32"/>
          <p:cNvSpPr txBox="1"/>
          <p:nvPr>
            <p:ph idx="2" type="body"/>
          </p:nvPr>
        </p:nvSpPr>
        <p:spPr>
          <a:xfrm>
            <a:off x="4939500" y="9528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solidFill>
                  <a:schemeClr val="accent1"/>
                </a:solidFill>
                <a:latin typeface="Open Sans"/>
                <a:ea typeface="Open Sans"/>
                <a:cs typeface="Open Sans"/>
                <a:sym typeface="Open Sans"/>
              </a:rPr>
              <a:t>t</a:t>
            </a:r>
            <a:r>
              <a:rPr lang="en" sz="3200">
                <a:solidFill>
                  <a:schemeClr val="accent1"/>
                </a:solidFill>
                <a:latin typeface="Open Sans"/>
                <a:ea typeface="Open Sans"/>
                <a:cs typeface="Open Sans"/>
                <a:sym typeface="Open Sans"/>
              </a:rPr>
              <a:t>o host						  </a:t>
            </a:r>
            <a:r>
              <a:rPr lang="en" sz="3200">
                <a:solidFill>
                  <a:schemeClr val="accent1"/>
                </a:solidFill>
                <a:latin typeface="Open Sans"/>
                <a:ea typeface="Open Sans"/>
                <a:cs typeface="Open Sans"/>
                <a:sym typeface="Open Sans"/>
              </a:rPr>
              <a:t>or</a:t>
            </a:r>
            <a:r>
              <a:rPr lang="en" sz="3200">
                <a:solidFill>
                  <a:schemeClr val="accent1"/>
                </a:solidFill>
                <a:latin typeface="Open Sans"/>
                <a:ea typeface="Open Sans"/>
                <a:cs typeface="Open Sans"/>
                <a:sym typeface="Open Sans"/>
              </a:rPr>
              <a:t> not to host...</a:t>
            </a:r>
            <a:endParaRPr sz="3200">
              <a:solidFill>
                <a:schemeClr val="accent1"/>
              </a:solidFill>
              <a:latin typeface="Open Sans"/>
              <a:ea typeface="Open Sans"/>
              <a:cs typeface="Open Sans"/>
              <a:sym typeface="Open Sans"/>
            </a:endParaRPr>
          </a:p>
        </p:txBody>
      </p:sp>
      <p:sp>
        <p:nvSpPr>
          <p:cNvPr id="193" name="Google Shape;193;p33"/>
          <p:cNvSpPr txBox="1"/>
          <p:nvPr>
            <p:ph idx="1" type="body"/>
          </p:nvPr>
        </p:nvSpPr>
        <p:spPr>
          <a:xfrm>
            <a:off x="311700" y="1225225"/>
            <a:ext cx="3854700" cy="3452100"/>
          </a:xfrm>
          <a:prstGeom prst="rect">
            <a:avLst/>
          </a:prstGeom>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Reclaim Hosting (</a:t>
            </a:r>
            <a:r>
              <a:rPr lang="en" u="sng">
                <a:solidFill>
                  <a:schemeClr val="hlink"/>
                </a:solidFill>
                <a:hlinkClick r:id="rId3"/>
              </a:rPr>
              <a:t>reclaimhosting.com</a:t>
            </a:r>
            <a:r>
              <a:rPr lang="en"/>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Pantheon (</a:t>
            </a:r>
            <a:r>
              <a:rPr lang="en" u="sng">
                <a:solidFill>
                  <a:schemeClr val="hlink"/>
                </a:solidFill>
                <a:hlinkClick r:id="rId4"/>
              </a:rPr>
              <a:t>pantheon.io</a:t>
            </a:r>
            <a:r>
              <a:rPr lang="en"/>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Dreamhost (</a:t>
            </a:r>
            <a:r>
              <a:rPr lang="en" u="sng">
                <a:solidFill>
                  <a:schemeClr val="hlink"/>
                </a:solidFill>
                <a:hlinkClick r:id="rId5"/>
              </a:rPr>
              <a:t>dreamhost.com</a:t>
            </a:r>
            <a:r>
              <a:rPr lang="en"/>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Amazon Web Services (</a:t>
            </a:r>
            <a:r>
              <a:rPr lang="en" u="sng">
                <a:solidFill>
                  <a:schemeClr val="hlink"/>
                </a:solidFill>
                <a:hlinkClick r:id="rId6"/>
              </a:rPr>
              <a:t>aws.amazon.com</a:t>
            </a:r>
            <a:r>
              <a:rPr lang="en"/>
              <a:t>)</a:t>
            </a:r>
            <a:endParaRPr/>
          </a:p>
        </p:txBody>
      </p:sp>
      <p:sp>
        <p:nvSpPr>
          <p:cNvPr id="194" name="Google Shape;194;p33"/>
          <p:cNvSpPr txBox="1"/>
          <p:nvPr>
            <p:ph idx="1" type="body"/>
          </p:nvPr>
        </p:nvSpPr>
        <p:spPr>
          <a:xfrm>
            <a:off x="4266825" y="1225225"/>
            <a:ext cx="3808200" cy="3452100"/>
          </a:xfrm>
          <a:prstGeom prst="rect">
            <a:avLst/>
          </a:prstGeom>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Scalar (</a:t>
            </a:r>
            <a:r>
              <a:rPr lang="en" u="sng">
                <a:solidFill>
                  <a:schemeClr val="hlink"/>
                </a:solidFill>
                <a:hlinkClick r:id="rId7"/>
              </a:rPr>
              <a:t>scalar.usc.edu</a:t>
            </a:r>
            <a:r>
              <a:rPr lang="en"/>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Omeka.net (</a:t>
            </a:r>
            <a:r>
              <a:rPr lang="en" u="sng">
                <a:solidFill>
                  <a:schemeClr val="hlink"/>
                </a:solidFill>
                <a:hlinkClick r:id="rId8"/>
              </a:rPr>
              <a:t>omeka.net</a:t>
            </a:r>
            <a:r>
              <a:rPr lang="en"/>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Wordpress.com (</a:t>
            </a:r>
            <a:r>
              <a:rPr lang="en" u="sng">
                <a:solidFill>
                  <a:schemeClr val="hlink"/>
                </a:solidFill>
                <a:hlinkClick r:id="rId9"/>
              </a:rPr>
              <a:t>wordpress.com</a:t>
            </a:r>
            <a:r>
              <a:rPr lang="en"/>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ESRI StoryMaps (</a:t>
            </a:r>
            <a:r>
              <a:rPr lang="en" u="sng">
                <a:solidFill>
                  <a:schemeClr val="hlink"/>
                </a:solidFill>
                <a:hlinkClick r:id="rId10"/>
              </a:rPr>
              <a:t>storymaps.arcgis.com</a:t>
            </a:r>
            <a:r>
              <a:rPr lang="en"/>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Clr>
                <a:schemeClr val="dk1"/>
              </a:buClr>
              <a:buSzPts val="1100"/>
              <a:buFont typeface="Arial"/>
              <a:buNone/>
            </a:pPr>
            <a:r>
              <a:rPr lang="en"/>
              <a:t>Humanities Commons (</a:t>
            </a:r>
            <a:r>
              <a:rPr lang="en" u="sng">
                <a:solidFill>
                  <a:schemeClr val="hlink"/>
                </a:solidFill>
                <a:hlinkClick r:id="rId11"/>
              </a:rPr>
              <a:t>hcommons.org</a:t>
            </a:r>
            <a:r>
              <a:rPr lang="en"/>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Getting Started</a:t>
            </a:r>
            <a:endParaRPr>
              <a:latin typeface="Open Sans"/>
              <a:ea typeface="Open Sans"/>
              <a:cs typeface="Open Sans"/>
              <a:sym typeface="Open Sans"/>
            </a:endParaRPr>
          </a:p>
        </p:txBody>
      </p:sp>
      <p:sp>
        <p:nvSpPr>
          <p:cNvPr id="200" name="Google Shape;200;p34"/>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Open Sans"/>
                <a:ea typeface="Open Sans"/>
                <a:cs typeface="Open Sans"/>
                <a:sym typeface="Open Sans"/>
              </a:rPr>
              <a:t>s</a:t>
            </a:r>
            <a:r>
              <a:rPr lang="en" sz="1800">
                <a:latin typeface="Open Sans"/>
                <a:ea typeface="Open Sans"/>
                <a:cs typeface="Open Sans"/>
                <a:sym typeface="Open Sans"/>
              </a:rPr>
              <a:t>etting milestones</a:t>
            </a:r>
            <a:endParaRPr sz="1800">
              <a:latin typeface="Open Sans"/>
              <a:ea typeface="Open Sans"/>
              <a:cs typeface="Open Sans"/>
              <a:sym typeface="Open Sans"/>
            </a:endParaRPr>
          </a:p>
        </p:txBody>
      </p:sp>
      <p:sp>
        <p:nvSpPr>
          <p:cNvPr id="201" name="Google Shape;201;p34"/>
          <p:cNvSpPr txBox="1"/>
          <p:nvPr>
            <p:ph idx="2" type="body"/>
          </p:nvPr>
        </p:nvSpPr>
        <p:spPr>
          <a:xfrm>
            <a:off x="4939500" y="9528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07" name="Google Shape;207;p35"/>
          <p:cNvPicPr preferRelativeResize="0"/>
          <p:nvPr/>
        </p:nvPicPr>
        <p:blipFill>
          <a:blip r:embed="rId3">
            <a:alphaModFix/>
          </a:blip>
          <a:stretch>
            <a:fillRect/>
          </a:stretch>
        </p:blipFill>
        <p:spPr>
          <a:xfrm>
            <a:off x="773700" y="757425"/>
            <a:ext cx="7596601" cy="3488292"/>
          </a:xfrm>
          <a:prstGeom prst="rect">
            <a:avLst/>
          </a:prstGeom>
          <a:noFill/>
          <a:ln>
            <a:noFill/>
          </a:ln>
        </p:spPr>
      </p:pic>
      <p:sp>
        <p:nvSpPr>
          <p:cNvPr id="208" name="Google Shape;208;p35"/>
          <p:cNvSpPr txBox="1"/>
          <p:nvPr/>
        </p:nvSpPr>
        <p:spPr>
          <a:xfrm>
            <a:off x="5420025" y="4282300"/>
            <a:ext cx="29502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1"/>
                </a:solidFill>
                <a:highlight>
                  <a:srgbClr val="FFFFFF"/>
                </a:highlight>
                <a:latin typeface="Open Sans"/>
                <a:ea typeface="Open Sans"/>
                <a:cs typeface="Open Sans"/>
                <a:sym typeface="Open Sans"/>
              </a:rPr>
              <a:t>Image Source: xkcd.com/1658</a:t>
            </a:r>
            <a:endParaRPr sz="1100">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790100" y="1694600"/>
            <a:ext cx="7569000" cy="1552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 - 	Specific</a:t>
            </a:r>
            <a:endParaRPr/>
          </a:p>
          <a:p>
            <a:pPr indent="0" lvl="0" marL="0" rtl="0" algn="l">
              <a:spcBef>
                <a:spcPts val="0"/>
              </a:spcBef>
              <a:spcAft>
                <a:spcPts val="0"/>
              </a:spcAft>
              <a:buNone/>
            </a:pPr>
            <a:r>
              <a:rPr lang="en"/>
              <a:t>M - 	Measurable</a:t>
            </a:r>
            <a:endParaRPr/>
          </a:p>
          <a:p>
            <a:pPr indent="0" lvl="0" marL="0" rtl="0" algn="l">
              <a:spcBef>
                <a:spcPts val="0"/>
              </a:spcBef>
              <a:spcAft>
                <a:spcPts val="0"/>
              </a:spcAft>
              <a:buNone/>
            </a:pPr>
            <a:r>
              <a:rPr lang="en"/>
              <a:t>A - 	Attainable</a:t>
            </a:r>
            <a:endParaRPr/>
          </a:p>
          <a:p>
            <a:pPr indent="0" lvl="0" marL="0" rtl="0" algn="l">
              <a:spcBef>
                <a:spcPts val="0"/>
              </a:spcBef>
              <a:spcAft>
                <a:spcPts val="0"/>
              </a:spcAft>
              <a:buNone/>
            </a:pPr>
            <a:r>
              <a:rPr lang="en"/>
              <a:t>R - 	Relevant</a:t>
            </a:r>
            <a:endParaRPr/>
          </a:p>
          <a:p>
            <a:pPr indent="0" lvl="0" marL="0" rtl="0" algn="l">
              <a:spcBef>
                <a:spcPts val="0"/>
              </a:spcBef>
              <a:spcAft>
                <a:spcPts val="0"/>
              </a:spcAft>
              <a:buNone/>
            </a:pPr>
            <a:r>
              <a:rPr lang="en"/>
              <a:t>T - 	Timebound</a:t>
            </a:r>
            <a:endParaRPr/>
          </a:p>
        </p:txBody>
      </p:sp>
      <p:cxnSp>
        <p:nvCxnSpPr>
          <p:cNvPr id="214" name="Google Shape;214;p36"/>
          <p:cNvCxnSpPr/>
          <p:nvPr/>
        </p:nvCxnSpPr>
        <p:spPr>
          <a:xfrm flipH="1" rot="-5400000">
            <a:off x="3002400" y="2188500"/>
            <a:ext cx="3239400" cy="648000"/>
          </a:xfrm>
          <a:prstGeom prst="bentConnector3">
            <a:avLst>
              <a:gd fmla="val 50000" name="adj1"/>
            </a:avLst>
          </a:prstGeom>
          <a:noFill/>
          <a:ln cap="flat" cmpd="sng" w="9525">
            <a:solidFill>
              <a:schemeClr val="dk2"/>
            </a:solidFill>
            <a:prstDash val="solid"/>
            <a:round/>
            <a:headEnd len="med" w="med" type="none"/>
            <a:tailEnd len="med" w="med" type="none"/>
          </a:ln>
        </p:spPr>
      </p:cxnSp>
      <p:pic>
        <p:nvPicPr>
          <p:cNvPr id="215" name="Google Shape;215;p36"/>
          <p:cNvPicPr preferRelativeResize="0"/>
          <p:nvPr/>
        </p:nvPicPr>
        <p:blipFill>
          <a:blip r:embed="rId3">
            <a:alphaModFix/>
          </a:blip>
          <a:stretch>
            <a:fillRect/>
          </a:stretch>
        </p:blipFill>
        <p:spPr>
          <a:xfrm>
            <a:off x="5538550" y="743900"/>
            <a:ext cx="2631001" cy="3756050"/>
          </a:xfrm>
          <a:prstGeom prst="rect">
            <a:avLst/>
          </a:prstGeom>
          <a:noFill/>
          <a:ln>
            <a:noFill/>
          </a:ln>
        </p:spPr>
      </p:pic>
      <p:sp>
        <p:nvSpPr>
          <p:cNvPr id="216" name="Google Shape;216;p36"/>
          <p:cNvSpPr txBox="1"/>
          <p:nvPr/>
        </p:nvSpPr>
        <p:spPr>
          <a:xfrm>
            <a:off x="5688650" y="4456125"/>
            <a:ext cx="29502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1"/>
                </a:solidFill>
                <a:highlight>
                  <a:srgbClr val="FFFFFF"/>
                </a:highlight>
                <a:latin typeface="Open Sans"/>
                <a:ea typeface="Open Sans"/>
                <a:cs typeface="Open Sans"/>
                <a:sym typeface="Open Sans"/>
              </a:rPr>
              <a:t>Image Source: xkcd.com/1658</a:t>
            </a:r>
            <a:endParaRPr sz="1100">
              <a:latin typeface="Open Sans"/>
              <a:ea typeface="Open Sans"/>
              <a:cs typeface="Open Sans"/>
              <a:sym typeface="Open Sans"/>
            </a:endParaRPr>
          </a:p>
          <a:p>
            <a:pPr indent="0" lvl="0" marL="0" rtl="0" algn="r">
              <a:spcBef>
                <a:spcPts val="0"/>
              </a:spcBef>
              <a:spcAft>
                <a:spcPts val="0"/>
              </a:spcAft>
              <a:buNone/>
            </a:pPr>
            <a:r>
              <a:t/>
            </a:r>
            <a:endParaRPr sz="1100">
              <a:solidFill>
                <a:schemeClr val="dk1"/>
              </a:solidFill>
              <a:highlight>
                <a:srgbClr val="FFFFFF"/>
              </a:highlight>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Getting Started</a:t>
            </a:r>
            <a:endParaRPr>
              <a:latin typeface="Open Sans"/>
              <a:ea typeface="Open Sans"/>
              <a:cs typeface="Open Sans"/>
              <a:sym typeface="Open Sans"/>
            </a:endParaRPr>
          </a:p>
        </p:txBody>
      </p:sp>
      <p:sp>
        <p:nvSpPr>
          <p:cNvPr id="222" name="Google Shape;222;p37"/>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Open Sans"/>
                <a:ea typeface="Open Sans"/>
                <a:cs typeface="Open Sans"/>
                <a:sym typeface="Open Sans"/>
              </a:rPr>
              <a:t>s</a:t>
            </a:r>
            <a:r>
              <a:rPr lang="en" sz="1800">
                <a:latin typeface="Open Sans"/>
                <a:ea typeface="Open Sans"/>
                <a:cs typeface="Open Sans"/>
                <a:sym typeface="Open Sans"/>
              </a:rPr>
              <a:t>haring out &amp; sharing credit</a:t>
            </a:r>
            <a:endParaRPr sz="1800">
              <a:latin typeface="Open Sans"/>
              <a:ea typeface="Open Sans"/>
              <a:cs typeface="Open Sans"/>
              <a:sym typeface="Open Sans"/>
            </a:endParaRPr>
          </a:p>
        </p:txBody>
      </p:sp>
      <p:sp>
        <p:nvSpPr>
          <p:cNvPr id="223" name="Google Shape;223;p37"/>
          <p:cNvSpPr txBox="1"/>
          <p:nvPr>
            <p:ph idx="2" type="body"/>
          </p:nvPr>
        </p:nvSpPr>
        <p:spPr>
          <a:xfrm>
            <a:off x="4939500" y="9528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pic>
        <p:nvPicPr>
          <p:cNvPr id="228" name="Google Shape;228;p38"/>
          <p:cNvPicPr preferRelativeResize="0"/>
          <p:nvPr/>
        </p:nvPicPr>
        <p:blipFill>
          <a:blip r:embed="rId3">
            <a:alphaModFix/>
          </a:blip>
          <a:stretch>
            <a:fillRect/>
          </a:stretch>
        </p:blipFill>
        <p:spPr>
          <a:xfrm>
            <a:off x="1209675" y="118500"/>
            <a:ext cx="6550852" cy="4838698"/>
          </a:xfrm>
          <a:prstGeom prst="rect">
            <a:avLst/>
          </a:prstGeom>
          <a:noFill/>
          <a:ln cap="flat" cmpd="sng" w="9525">
            <a:solidFill>
              <a:schemeClr val="dk2"/>
            </a:solidFill>
            <a:prstDash val="solid"/>
            <a:round/>
            <a:headEnd len="sm" w="sm" type="none"/>
            <a:tailEnd len="sm" w="sm" type="none"/>
          </a:ln>
        </p:spPr>
      </p:pic>
      <p:sp>
        <p:nvSpPr>
          <p:cNvPr id="229" name="Google Shape;229;p38"/>
          <p:cNvSpPr txBox="1"/>
          <p:nvPr/>
        </p:nvSpPr>
        <p:spPr>
          <a:xfrm>
            <a:off x="253800" y="84600"/>
            <a:ext cx="4119900" cy="439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4"/>
              </a:rPr>
              <a:t>bit.ly/Collab-Rights</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Google Shape;234;p39"/>
          <p:cNvPicPr preferRelativeResize="0"/>
          <p:nvPr/>
        </p:nvPicPr>
        <p:blipFill>
          <a:blip r:embed="rId3">
            <a:alphaModFix/>
          </a:blip>
          <a:stretch>
            <a:fillRect/>
          </a:stretch>
        </p:blipFill>
        <p:spPr>
          <a:xfrm>
            <a:off x="1909300" y="59225"/>
            <a:ext cx="4934601" cy="5011799"/>
          </a:xfrm>
          <a:prstGeom prst="rect">
            <a:avLst/>
          </a:prstGeom>
          <a:noFill/>
          <a:ln cap="flat" cmpd="sng" w="9525">
            <a:solidFill>
              <a:schemeClr val="dk2"/>
            </a:solidFill>
            <a:prstDash val="solid"/>
            <a:round/>
            <a:headEnd len="sm" w="sm" type="none"/>
            <a:tailEnd len="sm" w="sm" type="none"/>
          </a:ln>
        </p:spPr>
      </p:pic>
      <p:sp>
        <p:nvSpPr>
          <p:cNvPr id="235" name="Google Shape;235;p39"/>
          <p:cNvSpPr txBox="1"/>
          <p:nvPr/>
        </p:nvSpPr>
        <p:spPr>
          <a:xfrm>
            <a:off x="126900" y="1221975"/>
            <a:ext cx="4119900" cy="439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4"/>
              </a:rPr>
              <a:t>bit.ly/Collab-Rights-Students</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40"/>
          <p:cNvSpPr txBox="1"/>
          <p:nvPr/>
        </p:nvSpPr>
        <p:spPr>
          <a:xfrm>
            <a:off x="0" y="4785875"/>
            <a:ext cx="9144000" cy="4647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Elizabeth Grumbach													      @EMGrumbach</a:t>
            </a:r>
            <a:endParaRPr>
              <a:latin typeface="Open Sans"/>
              <a:ea typeface="Open Sans"/>
              <a:cs typeface="Open Sans"/>
              <a:sym typeface="Open Sans"/>
            </a:endParaRPr>
          </a:p>
        </p:txBody>
      </p:sp>
      <p:sp>
        <p:nvSpPr>
          <p:cNvPr id="241" name="Google Shape;241;p4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More Resources</a:t>
            </a:r>
            <a:endParaRPr>
              <a:latin typeface="Open Sans"/>
              <a:ea typeface="Open Sans"/>
              <a:cs typeface="Open Sans"/>
              <a:sym typeface="Open Sans"/>
            </a:endParaRPr>
          </a:p>
        </p:txBody>
      </p:sp>
      <p:sp>
        <p:nvSpPr>
          <p:cNvPr id="242" name="Google Shape;242;p40"/>
          <p:cNvSpPr txBox="1"/>
          <p:nvPr>
            <p:ph idx="1" type="body"/>
          </p:nvPr>
        </p:nvSpPr>
        <p:spPr>
          <a:xfrm>
            <a:off x="311700" y="1072825"/>
            <a:ext cx="8520600" cy="33540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t>The Programming Historian (peer-reviewed tutorials)</a:t>
            </a:r>
            <a:endParaRPr/>
          </a:p>
          <a:p>
            <a:pPr indent="0" lvl="0" marL="457200" rtl="0" algn="l">
              <a:lnSpc>
                <a:spcPct val="115000"/>
              </a:lnSpc>
              <a:spcBef>
                <a:spcPts val="0"/>
              </a:spcBef>
              <a:spcAft>
                <a:spcPts val="0"/>
              </a:spcAft>
              <a:buNone/>
            </a:pPr>
            <a:r>
              <a:rPr lang="en" sz="1600" u="sng">
                <a:solidFill>
                  <a:schemeClr val="hlink"/>
                </a:solidFill>
                <a:hlinkClick r:id="rId3"/>
              </a:rPr>
              <a:t>programminghistorian.org</a:t>
            </a:r>
            <a:endParaRPr sz="1600"/>
          </a:p>
          <a:p>
            <a:pPr indent="0" lvl="0" marL="0" rtl="0" algn="l">
              <a:lnSpc>
                <a:spcPct val="115000"/>
              </a:lnSpc>
              <a:spcBef>
                <a:spcPts val="0"/>
              </a:spcBef>
              <a:spcAft>
                <a:spcPts val="0"/>
              </a:spcAft>
              <a:buNone/>
            </a:pPr>
            <a:r>
              <a:rPr lang="en"/>
              <a:t>“How Did They Make That” (Miriam Posner)</a:t>
            </a:r>
            <a:endParaRPr/>
          </a:p>
          <a:p>
            <a:pPr indent="0" lvl="0" marL="457200" rtl="0" algn="l">
              <a:lnSpc>
                <a:spcPct val="115000"/>
              </a:lnSpc>
              <a:spcBef>
                <a:spcPts val="0"/>
              </a:spcBef>
              <a:spcAft>
                <a:spcPts val="0"/>
              </a:spcAft>
              <a:buNone/>
            </a:pPr>
            <a:r>
              <a:rPr lang="en" sz="1600" u="sng">
                <a:solidFill>
                  <a:schemeClr val="hlink"/>
                </a:solidFill>
                <a:hlinkClick r:id="rId4"/>
              </a:rPr>
              <a:t>miriamposner.com/blog/how-did-they-make-that</a:t>
            </a:r>
            <a:endParaRPr sz="1600"/>
          </a:p>
          <a:p>
            <a:pPr indent="0" lvl="0" marL="0" rtl="0" algn="l">
              <a:lnSpc>
                <a:spcPct val="115000"/>
              </a:lnSpc>
              <a:spcBef>
                <a:spcPts val="0"/>
              </a:spcBef>
              <a:spcAft>
                <a:spcPts val="0"/>
              </a:spcAft>
              <a:buNone/>
            </a:pPr>
            <a:r>
              <a:rPr lang="en"/>
              <a:t>DiRT Directory (registry of digital tools and platforms)</a:t>
            </a:r>
            <a:endParaRPr/>
          </a:p>
          <a:p>
            <a:pPr indent="0" lvl="0" marL="457200" rtl="0" algn="l">
              <a:lnSpc>
                <a:spcPct val="115000"/>
              </a:lnSpc>
              <a:spcBef>
                <a:spcPts val="0"/>
              </a:spcBef>
              <a:spcAft>
                <a:spcPts val="0"/>
              </a:spcAft>
              <a:buNone/>
            </a:pPr>
            <a:r>
              <a:rPr lang="en" sz="1600" u="sng">
                <a:solidFill>
                  <a:schemeClr val="hlink"/>
                </a:solidFill>
                <a:hlinkClick r:id="rId5"/>
              </a:rPr>
              <a:t>dirtdirectory.org</a:t>
            </a:r>
            <a:endParaRPr sz="1600"/>
          </a:p>
          <a:p>
            <a:pPr indent="0" lvl="0" marL="0" rtl="0" algn="l">
              <a:lnSpc>
                <a:spcPct val="115000"/>
              </a:lnSpc>
              <a:spcBef>
                <a:spcPts val="0"/>
              </a:spcBef>
              <a:spcAft>
                <a:spcPts val="0"/>
              </a:spcAft>
              <a:buNone/>
            </a:pPr>
            <a:r>
              <a:rPr lang="en"/>
              <a:t>“Where to Start? On Research Questions in The Digital Humanities” (Trevor Owens)</a:t>
            </a:r>
            <a:endParaRPr/>
          </a:p>
          <a:p>
            <a:pPr indent="0" lvl="0" marL="457200" rtl="0" algn="l">
              <a:lnSpc>
                <a:spcPct val="115000"/>
              </a:lnSpc>
              <a:spcBef>
                <a:spcPts val="0"/>
              </a:spcBef>
              <a:spcAft>
                <a:spcPts val="0"/>
              </a:spcAft>
              <a:buClr>
                <a:srgbClr val="000000"/>
              </a:buClr>
              <a:buSzPts val="1100"/>
              <a:buFont typeface="Arial"/>
              <a:buNone/>
            </a:pPr>
            <a:r>
              <a:rPr lang="en" sz="1600" u="sng">
                <a:solidFill>
                  <a:schemeClr val="hlink"/>
                </a:solidFill>
                <a:hlinkClick r:id="rId6"/>
              </a:rPr>
              <a:t>bit.ly/2OUNMHr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5"/>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15"/>
          <p:cNvPicPr preferRelativeResize="0"/>
          <p:nvPr/>
        </p:nvPicPr>
        <p:blipFill>
          <a:blip r:embed="rId3">
            <a:alphaModFix/>
          </a:blip>
          <a:stretch>
            <a:fillRect/>
          </a:stretch>
        </p:blipFill>
        <p:spPr>
          <a:xfrm>
            <a:off x="0" y="1489283"/>
            <a:ext cx="9144000" cy="21649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773700" y="1882650"/>
            <a:ext cx="7596600" cy="165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latin typeface="Open Sans"/>
                <a:ea typeface="Open Sans"/>
                <a:cs typeface="Open Sans"/>
                <a:sym typeface="Open Sans"/>
              </a:rPr>
              <a:t>“Whatever else it might be then, </a:t>
            </a:r>
            <a:r>
              <a:rPr lang="en" sz="2200">
                <a:highlight>
                  <a:srgbClr val="FFF2CC"/>
                </a:highlight>
                <a:latin typeface="Open Sans"/>
                <a:ea typeface="Open Sans"/>
                <a:cs typeface="Open Sans"/>
                <a:sym typeface="Open Sans"/>
              </a:rPr>
              <a:t>the digital humanities today is about a scholarship (and a pedagogy) that is publicly visible in ways to which we are generally unaccustomed</a:t>
            </a:r>
            <a:r>
              <a:rPr lang="en" sz="2200">
                <a:latin typeface="Open Sans"/>
                <a:ea typeface="Open Sans"/>
                <a:cs typeface="Open Sans"/>
                <a:sym typeface="Open Sans"/>
              </a:rPr>
              <a:t>, a scholarship and pedagogy that are bound up with infrastructure in ways that are deeper and more explicit than we are generally accustomed to, a scholarship and pedagogy that are collaborative and depend on networks of people….”</a:t>
            </a:r>
            <a:endParaRPr sz="2200">
              <a:latin typeface="Open Sans"/>
              <a:ea typeface="Open Sans"/>
              <a:cs typeface="Open Sans"/>
              <a:sym typeface="Open Sans"/>
            </a:endParaRPr>
          </a:p>
          <a:p>
            <a:pPr indent="0" lvl="0" marL="0" rtl="0" algn="l">
              <a:spcBef>
                <a:spcPts val="0"/>
              </a:spcBef>
              <a:spcAft>
                <a:spcPts val="0"/>
              </a:spcAft>
              <a:buNone/>
            </a:pPr>
            <a:r>
              <a:t/>
            </a:r>
            <a:endParaRPr sz="2400">
              <a:latin typeface="Open Sans"/>
              <a:ea typeface="Open Sans"/>
              <a:cs typeface="Open Sans"/>
              <a:sym typeface="Open Sans"/>
            </a:endParaRPr>
          </a:p>
          <a:p>
            <a:pPr indent="-342900" lvl="0" marL="457200" rtl="0" algn="r">
              <a:spcBef>
                <a:spcPts val="0"/>
              </a:spcBef>
              <a:spcAft>
                <a:spcPts val="0"/>
              </a:spcAft>
              <a:buSzPts val="1800"/>
              <a:buFont typeface="Open Sans"/>
              <a:buChar char="-"/>
            </a:pPr>
            <a:r>
              <a:rPr lang="en" sz="1800">
                <a:latin typeface="Open Sans"/>
                <a:ea typeface="Open Sans"/>
                <a:cs typeface="Open Sans"/>
                <a:sym typeface="Open Sans"/>
              </a:rPr>
              <a:t>Kirschenbaum, “What is Digital Humanities and What’s it Doing in English Departments?” (2010)</a:t>
            </a:r>
            <a:endParaRPr sz="1800">
              <a:latin typeface="Open Sans"/>
              <a:ea typeface="Open Sans"/>
              <a:cs typeface="Open Sans"/>
              <a:sym typeface="Open Sans"/>
            </a:endParaRPr>
          </a:p>
          <a:p>
            <a:pPr indent="0" lvl="0" marL="0" rtl="0" algn="ctr">
              <a:spcBef>
                <a:spcPts val="0"/>
              </a:spcBef>
              <a:spcAft>
                <a:spcPts val="0"/>
              </a:spcAft>
              <a:buNone/>
            </a:pPr>
            <a:r>
              <a:t/>
            </a:r>
            <a:endParaRPr sz="2400">
              <a:latin typeface="Open Sans"/>
              <a:ea typeface="Open Sans"/>
              <a:cs typeface="Open Sans"/>
              <a:sym typeface="Open Sans"/>
            </a:endParaRPr>
          </a:p>
        </p:txBody>
      </p:sp>
      <p:sp>
        <p:nvSpPr>
          <p:cNvPr id="81" name="Google Shape;81;p16"/>
          <p:cNvSpPr txBox="1"/>
          <p:nvPr/>
        </p:nvSpPr>
        <p:spPr>
          <a:xfrm>
            <a:off x="0" y="4785875"/>
            <a:ext cx="9144000" cy="4647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Elizabeth Grumbach													      @EMGrumbach</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type="title"/>
          </p:nvPr>
        </p:nvSpPr>
        <p:spPr>
          <a:xfrm>
            <a:off x="773700" y="1882650"/>
            <a:ext cx="7596600" cy="165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latin typeface="Open Sans"/>
                <a:ea typeface="Open Sans"/>
                <a:cs typeface="Open Sans"/>
                <a:sym typeface="Open Sans"/>
              </a:rPr>
              <a:t>“</a:t>
            </a:r>
            <a:r>
              <a:rPr lang="en" sz="2200">
                <a:latin typeface="Open Sans"/>
                <a:ea typeface="Open Sans"/>
                <a:cs typeface="Open Sans"/>
                <a:sym typeface="Open Sans"/>
              </a:rPr>
              <a:t>The particular contribution of the digital humanities, however, lies in its </a:t>
            </a:r>
            <a:r>
              <a:rPr lang="en" sz="2200">
                <a:highlight>
                  <a:srgbClr val="FFF2CC"/>
                </a:highlight>
                <a:latin typeface="Open Sans"/>
                <a:ea typeface="Open Sans"/>
                <a:cs typeface="Open Sans"/>
                <a:sym typeface="Open Sans"/>
              </a:rPr>
              <a:t>exploration of the difference that the digital can make to the kinds of work that we do as well as to the ways that we communicate</a:t>
            </a:r>
            <a:r>
              <a:rPr lang="en" sz="2200">
                <a:latin typeface="Open Sans"/>
                <a:ea typeface="Open Sans"/>
                <a:cs typeface="Open Sans"/>
                <a:sym typeface="Open Sans"/>
              </a:rPr>
              <a:t> with one another.</a:t>
            </a:r>
            <a:r>
              <a:rPr lang="en" sz="2200">
                <a:latin typeface="Open Sans"/>
                <a:ea typeface="Open Sans"/>
                <a:cs typeface="Open Sans"/>
                <a:sym typeface="Open Sans"/>
              </a:rPr>
              <a:t>….”</a:t>
            </a:r>
            <a:endParaRPr sz="2200">
              <a:latin typeface="Open Sans"/>
              <a:ea typeface="Open Sans"/>
              <a:cs typeface="Open Sans"/>
              <a:sym typeface="Open Sans"/>
            </a:endParaRPr>
          </a:p>
          <a:p>
            <a:pPr indent="0" lvl="0" marL="0" rtl="0" algn="l">
              <a:spcBef>
                <a:spcPts val="0"/>
              </a:spcBef>
              <a:spcAft>
                <a:spcPts val="0"/>
              </a:spcAft>
              <a:buNone/>
            </a:pPr>
            <a:r>
              <a:t/>
            </a:r>
            <a:endParaRPr sz="2400">
              <a:latin typeface="Open Sans"/>
              <a:ea typeface="Open Sans"/>
              <a:cs typeface="Open Sans"/>
              <a:sym typeface="Open Sans"/>
            </a:endParaRPr>
          </a:p>
          <a:p>
            <a:pPr indent="-342900" lvl="0" marL="457200" rtl="0" algn="r">
              <a:spcBef>
                <a:spcPts val="0"/>
              </a:spcBef>
              <a:spcAft>
                <a:spcPts val="0"/>
              </a:spcAft>
              <a:buSzPts val="1800"/>
              <a:buFont typeface="Open Sans"/>
              <a:buChar char="-"/>
            </a:pPr>
            <a:r>
              <a:rPr lang="en" sz="1800">
                <a:latin typeface="Open Sans"/>
                <a:ea typeface="Open Sans"/>
                <a:cs typeface="Open Sans"/>
                <a:sym typeface="Open Sans"/>
              </a:rPr>
              <a:t>Fitzpatrick</a:t>
            </a:r>
            <a:r>
              <a:rPr lang="en" sz="1800">
                <a:latin typeface="Open Sans"/>
                <a:ea typeface="Open Sans"/>
                <a:cs typeface="Open Sans"/>
                <a:sym typeface="Open Sans"/>
              </a:rPr>
              <a:t>, “The Humanities, Done Digitally” (2012)</a:t>
            </a:r>
            <a:endParaRPr sz="1800">
              <a:latin typeface="Open Sans"/>
              <a:ea typeface="Open Sans"/>
              <a:cs typeface="Open Sans"/>
              <a:sym typeface="Open Sans"/>
            </a:endParaRPr>
          </a:p>
          <a:p>
            <a:pPr indent="0" lvl="0" marL="0" rtl="0" algn="ctr">
              <a:spcBef>
                <a:spcPts val="0"/>
              </a:spcBef>
              <a:spcAft>
                <a:spcPts val="0"/>
              </a:spcAft>
              <a:buNone/>
            </a:pPr>
            <a:r>
              <a:t/>
            </a:r>
            <a:endParaRPr sz="2400">
              <a:latin typeface="Open Sans"/>
              <a:ea typeface="Open Sans"/>
              <a:cs typeface="Open Sans"/>
              <a:sym typeface="Open Sans"/>
            </a:endParaRPr>
          </a:p>
        </p:txBody>
      </p:sp>
      <p:sp>
        <p:nvSpPr>
          <p:cNvPr id="87" name="Google Shape;87;p17"/>
          <p:cNvSpPr txBox="1"/>
          <p:nvPr/>
        </p:nvSpPr>
        <p:spPr>
          <a:xfrm>
            <a:off x="0" y="4785875"/>
            <a:ext cx="9144000" cy="4647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Elizabeth Grumbach													      @EMGrumbach</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773700" y="1882650"/>
            <a:ext cx="7596600" cy="165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Open Sans"/>
                <a:ea typeface="Open Sans"/>
                <a:cs typeface="Open Sans"/>
                <a:sym typeface="Open Sans"/>
              </a:rPr>
              <a:t>“For me, what counts as digital humanities, ultimately, is </a:t>
            </a:r>
            <a:r>
              <a:rPr lang="en" sz="2000">
                <a:highlight>
                  <a:srgbClr val="FFF2CC"/>
                </a:highlight>
                <a:latin typeface="Open Sans"/>
                <a:ea typeface="Open Sans"/>
                <a:cs typeface="Open Sans"/>
                <a:sym typeface="Open Sans"/>
              </a:rPr>
              <a:t>work that doesn’t try to police the boundaries of what counts as digital humanities</a:t>
            </a:r>
            <a:r>
              <a:rPr lang="en" sz="2000">
                <a:latin typeface="Open Sans"/>
                <a:ea typeface="Open Sans"/>
                <a:cs typeface="Open Sans"/>
                <a:sym typeface="Open Sans"/>
              </a:rPr>
              <a:t>.” </a:t>
            </a:r>
            <a:endParaRPr sz="2000">
              <a:latin typeface="Open Sans"/>
              <a:ea typeface="Open Sans"/>
              <a:cs typeface="Open Sans"/>
              <a:sym typeface="Open Sans"/>
            </a:endParaRPr>
          </a:p>
          <a:p>
            <a:pPr indent="0" lvl="0" marL="0" rtl="0" algn="l">
              <a:spcBef>
                <a:spcPts val="0"/>
              </a:spcBef>
              <a:spcAft>
                <a:spcPts val="0"/>
              </a:spcAft>
              <a:buNone/>
            </a:pPr>
            <a:r>
              <a:t/>
            </a:r>
            <a:endParaRPr sz="2200">
              <a:latin typeface="Open Sans"/>
              <a:ea typeface="Open Sans"/>
              <a:cs typeface="Open Sans"/>
              <a:sym typeface="Open Sans"/>
            </a:endParaRPr>
          </a:p>
          <a:p>
            <a:pPr indent="-342900" lvl="0" marL="457200" rtl="0" algn="r">
              <a:spcBef>
                <a:spcPts val="0"/>
              </a:spcBef>
              <a:spcAft>
                <a:spcPts val="0"/>
              </a:spcAft>
              <a:buSzPts val="1800"/>
              <a:buFont typeface="Open Sans"/>
              <a:buChar char="-"/>
            </a:pPr>
            <a:r>
              <a:rPr lang="en" sz="1800">
                <a:latin typeface="Open Sans"/>
                <a:ea typeface="Open Sans"/>
                <a:cs typeface="Open Sans"/>
                <a:sym typeface="Open Sans"/>
              </a:rPr>
              <a:t>Jesse Stommel (2015)</a:t>
            </a:r>
            <a:endParaRPr sz="1800">
              <a:latin typeface="Open Sans"/>
              <a:ea typeface="Open Sans"/>
              <a:cs typeface="Open Sans"/>
              <a:sym typeface="Open Sans"/>
            </a:endParaRPr>
          </a:p>
          <a:p>
            <a:pPr indent="0" lvl="0" marL="0" rtl="0" algn="ctr">
              <a:spcBef>
                <a:spcPts val="0"/>
              </a:spcBef>
              <a:spcAft>
                <a:spcPts val="0"/>
              </a:spcAft>
              <a:buNone/>
            </a:pPr>
            <a:r>
              <a:t/>
            </a:r>
            <a:endParaRPr sz="2400">
              <a:latin typeface="Open Sans"/>
              <a:ea typeface="Open Sans"/>
              <a:cs typeface="Open Sans"/>
              <a:sym typeface="Open Sans"/>
            </a:endParaRPr>
          </a:p>
        </p:txBody>
      </p:sp>
      <p:sp>
        <p:nvSpPr>
          <p:cNvPr id="93" name="Google Shape;93;p18"/>
          <p:cNvSpPr txBox="1"/>
          <p:nvPr/>
        </p:nvSpPr>
        <p:spPr>
          <a:xfrm>
            <a:off x="0" y="4785875"/>
            <a:ext cx="9144000" cy="4647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Elizabeth Grumbach													      @EMGrumbach</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type="title"/>
          </p:nvPr>
        </p:nvSpPr>
        <p:spPr>
          <a:xfrm>
            <a:off x="773700" y="1882650"/>
            <a:ext cx="7596600" cy="165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Open Sans"/>
                <a:ea typeface="Open Sans"/>
                <a:cs typeface="Open Sans"/>
                <a:sym typeface="Open Sans"/>
              </a:rPr>
              <a:t>"Along with the digital archives, quantitative analyses, and tool-building projects that once characterized the field, </a:t>
            </a:r>
            <a:r>
              <a:rPr lang="en" sz="2000">
                <a:highlight>
                  <a:srgbClr val="FFF2CC"/>
                </a:highlight>
                <a:latin typeface="Open Sans"/>
                <a:ea typeface="Open Sans"/>
                <a:cs typeface="Open Sans"/>
                <a:sym typeface="Open Sans"/>
              </a:rPr>
              <a:t>DH now encompasses a wide range of methods and practices</a:t>
            </a:r>
            <a:r>
              <a:rPr lang="en" sz="2000">
                <a:latin typeface="Open Sans"/>
                <a:ea typeface="Open Sans"/>
                <a:cs typeface="Open Sans"/>
                <a:sym typeface="Open Sans"/>
              </a:rPr>
              <a:t>: visualizations of large image sets, 3D modeling of historical artifacts, 'born digital' dissertations, hashtag activism and the analysis thereof, alternate reality games, mobile makerspaces, and more. In what has been called 'big tent' DH, it can at times be difficult to determine with any specificity what, precisely, digital humanities work entails."</a:t>
            </a:r>
            <a:endParaRPr sz="2000">
              <a:latin typeface="Open Sans"/>
              <a:ea typeface="Open Sans"/>
              <a:cs typeface="Open Sans"/>
              <a:sym typeface="Open Sans"/>
            </a:endParaRPr>
          </a:p>
          <a:p>
            <a:pPr indent="0" lvl="0" marL="0" rtl="0" algn="l">
              <a:spcBef>
                <a:spcPts val="0"/>
              </a:spcBef>
              <a:spcAft>
                <a:spcPts val="0"/>
              </a:spcAft>
              <a:buNone/>
            </a:pPr>
            <a:r>
              <a:t/>
            </a:r>
            <a:endParaRPr sz="2200">
              <a:latin typeface="Open Sans"/>
              <a:ea typeface="Open Sans"/>
              <a:cs typeface="Open Sans"/>
              <a:sym typeface="Open Sans"/>
            </a:endParaRPr>
          </a:p>
          <a:p>
            <a:pPr indent="-342900" lvl="0" marL="457200" rtl="0" algn="r">
              <a:spcBef>
                <a:spcPts val="0"/>
              </a:spcBef>
              <a:spcAft>
                <a:spcPts val="0"/>
              </a:spcAft>
              <a:buSzPts val="1800"/>
              <a:buFont typeface="Open Sans"/>
              <a:buChar char="-"/>
            </a:pPr>
            <a:r>
              <a:rPr lang="en" sz="1800">
                <a:latin typeface="Open Sans"/>
                <a:ea typeface="Open Sans"/>
                <a:cs typeface="Open Sans"/>
                <a:sym typeface="Open Sans"/>
              </a:rPr>
              <a:t>Lauren F. Klein and Matthew K. Gold (2016)</a:t>
            </a:r>
            <a:endParaRPr sz="1800">
              <a:latin typeface="Open Sans"/>
              <a:ea typeface="Open Sans"/>
              <a:cs typeface="Open Sans"/>
              <a:sym typeface="Open Sans"/>
            </a:endParaRPr>
          </a:p>
          <a:p>
            <a:pPr indent="0" lvl="0" marL="0" rtl="0" algn="ctr">
              <a:spcBef>
                <a:spcPts val="0"/>
              </a:spcBef>
              <a:spcAft>
                <a:spcPts val="0"/>
              </a:spcAft>
              <a:buNone/>
            </a:pPr>
            <a:r>
              <a:t/>
            </a:r>
            <a:endParaRPr sz="2400">
              <a:latin typeface="Open Sans"/>
              <a:ea typeface="Open Sans"/>
              <a:cs typeface="Open Sans"/>
              <a:sym typeface="Open Sans"/>
            </a:endParaRPr>
          </a:p>
        </p:txBody>
      </p:sp>
      <p:sp>
        <p:nvSpPr>
          <p:cNvPr id="99" name="Google Shape;99;p19"/>
          <p:cNvSpPr txBox="1"/>
          <p:nvPr/>
        </p:nvSpPr>
        <p:spPr>
          <a:xfrm>
            <a:off x="0" y="4785875"/>
            <a:ext cx="9144000" cy="4647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Elizabeth Grumbach													      @EMGrumbach</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265500" y="724075"/>
            <a:ext cx="40452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1st: 	Question</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2nd: 	Tool</a:t>
            </a:r>
            <a:endParaRPr>
              <a:latin typeface="Open Sans"/>
              <a:ea typeface="Open Sans"/>
              <a:cs typeface="Open Sans"/>
              <a:sym typeface="Open Sans"/>
            </a:endParaRPr>
          </a:p>
        </p:txBody>
      </p:sp>
      <p:sp>
        <p:nvSpPr>
          <p:cNvPr id="105" name="Google Shape;105;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“Everybody working on a digital humanities project needs to be writing. I am suggesting that this is simply a fact of life. If you don’t have at least a one-pager for your project, then you don’t have a project…”</a:t>
            </a:r>
            <a:endParaRPr/>
          </a:p>
          <a:p>
            <a:pPr indent="-342900" lvl="0" marL="457200" rtl="0" algn="r">
              <a:spcBef>
                <a:spcPts val="1600"/>
              </a:spcBef>
              <a:spcAft>
                <a:spcPts val="0"/>
              </a:spcAft>
              <a:buSzPts val="1800"/>
              <a:buChar char="-"/>
            </a:pPr>
            <a:r>
              <a:rPr lang="en"/>
              <a:t>Trevor Owens (2011)</a:t>
            </a:r>
            <a:endParaRPr/>
          </a:p>
        </p:txBody>
      </p:sp>
      <p:sp>
        <p:nvSpPr>
          <p:cNvPr id="106" name="Google Shape;106;p20"/>
          <p:cNvSpPr txBox="1"/>
          <p:nvPr/>
        </p:nvSpPr>
        <p:spPr>
          <a:xfrm>
            <a:off x="0" y="4785875"/>
            <a:ext cx="9144000" cy="4647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Elizabeth Grumbach													      @EMGrumbach</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21"/>
          <p:cNvPicPr preferRelativeResize="0"/>
          <p:nvPr/>
        </p:nvPicPr>
        <p:blipFill rotWithShape="1">
          <a:blip r:embed="rId3">
            <a:alphaModFix/>
          </a:blip>
          <a:srcRect b="49119" l="0" r="0" t="0"/>
          <a:stretch/>
        </p:blipFill>
        <p:spPr>
          <a:xfrm>
            <a:off x="-1153900" y="-526575"/>
            <a:ext cx="7857600" cy="5143498"/>
          </a:xfrm>
          <a:prstGeom prst="rect">
            <a:avLst/>
          </a:prstGeom>
          <a:noFill/>
          <a:ln cap="flat" cmpd="sng" w="9525">
            <a:solidFill>
              <a:schemeClr val="dk2"/>
            </a:solidFill>
            <a:prstDash val="solid"/>
            <a:round/>
            <a:headEnd len="sm" w="sm" type="none"/>
            <a:tailEnd len="sm" w="sm" type="none"/>
          </a:ln>
        </p:spPr>
      </p:pic>
      <p:sp>
        <p:nvSpPr>
          <p:cNvPr id="112" name="Google Shape;112;p21"/>
          <p:cNvSpPr txBox="1"/>
          <p:nvPr>
            <p:ph type="title"/>
          </p:nvPr>
        </p:nvSpPr>
        <p:spPr>
          <a:xfrm>
            <a:off x="5739525" y="69375"/>
            <a:ext cx="3322800" cy="80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accent1"/>
                </a:solidFill>
                <a:latin typeface="Open Sans"/>
                <a:ea typeface="Open Sans"/>
                <a:cs typeface="Open Sans"/>
                <a:sym typeface="Open Sans"/>
              </a:rPr>
              <a:t>Bethany Nowviskie (2012)</a:t>
            </a:r>
            <a:endParaRPr sz="2000">
              <a:solidFill>
                <a:schemeClr val="accent1"/>
              </a:solidFill>
              <a:latin typeface="Open Sans"/>
              <a:ea typeface="Open Sans"/>
              <a:cs typeface="Open Sans"/>
              <a:sym typeface="Open Sans"/>
            </a:endParaRPr>
          </a:p>
        </p:txBody>
      </p:sp>
      <p:pic>
        <p:nvPicPr>
          <p:cNvPr id="113" name="Google Shape;113;p21"/>
          <p:cNvPicPr preferRelativeResize="0"/>
          <p:nvPr/>
        </p:nvPicPr>
        <p:blipFill rotWithShape="1">
          <a:blip r:embed="rId4">
            <a:alphaModFix/>
          </a:blip>
          <a:srcRect b="0" l="0" r="0" t="50859"/>
          <a:stretch/>
        </p:blipFill>
        <p:spPr>
          <a:xfrm>
            <a:off x="2136425" y="802275"/>
            <a:ext cx="7900200" cy="4994450"/>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