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9" r:id="rId2"/>
    <p:sldId id="287" r:id="rId3"/>
    <p:sldId id="266" r:id="rId4"/>
    <p:sldId id="288" r:id="rId5"/>
    <p:sldId id="290" r:id="rId6"/>
    <p:sldId id="289" r:id="rId7"/>
    <p:sldId id="285" r:id="rId8"/>
    <p:sldId id="292" r:id="rId9"/>
    <p:sldId id="293" r:id="rId10"/>
    <p:sldId id="294" r:id="rId11"/>
    <p:sldId id="295" r:id="rId12"/>
    <p:sldId id="296" r:id="rId13"/>
    <p:sldId id="268" r:id="rId14"/>
    <p:sldId id="297" r:id="rId15"/>
    <p:sldId id="298" r:id="rId16"/>
    <p:sldId id="299" r:id="rId17"/>
    <p:sldId id="300" r:id="rId18"/>
    <p:sldId id="291" r:id="rId19"/>
    <p:sldId id="30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6D1"/>
    <a:srgbClr val="D5E8E2"/>
    <a:srgbClr val="0070C0"/>
    <a:srgbClr val="A9D18E"/>
    <a:srgbClr val="1F497D"/>
    <a:srgbClr val="A6A6A6"/>
    <a:srgbClr val="F8CBAD"/>
    <a:srgbClr val="FFDE75"/>
    <a:srgbClr val="7030A0"/>
    <a:srgbClr val="62A7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4" autoAdjust="0"/>
    <p:restoredTop sz="94660"/>
  </p:normalViewPr>
  <p:slideViewPr>
    <p:cSldViewPr snapToGrid="0">
      <p:cViewPr varScale="1">
        <p:scale>
          <a:sx n="71" d="100"/>
          <a:sy n="71" d="100"/>
        </p:scale>
        <p:origin x="489" y="51"/>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4B6369-3772-4AD4-856F-C4EE7CF63196}" type="datetimeFigureOut">
              <a:rPr lang="en-US" smtClean="0"/>
              <a:t>4/17/2019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7C871-1747-411B-B051-212F1A4A1A59}" type="slidenum">
              <a:rPr lang="en-US" smtClean="0"/>
              <a:t>‹#›</a:t>
            </a:fld>
            <a:endParaRPr lang="en-US" dirty="0"/>
          </a:p>
        </p:txBody>
      </p:sp>
    </p:spTree>
    <p:extLst>
      <p:ext uri="{BB962C8B-B14F-4D97-AF65-F5344CB8AC3E}">
        <p14:creationId xmlns:p14="http://schemas.microsoft.com/office/powerpoint/2010/main" val="2086086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a:t>
            </a:r>
            <a:r>
              <a:rPr lang="en-US" baseline="0" dirty="0" smtClean="0"/>
              <a:t> Introductions: Name/Title / Thank guests for attending.</a:t>
            </a:r>
          </a:p>
          <a:p>
            <a:endParaRPr lang="en-US" baseline="0" dirty="0" smtClean="0"/>
          </a:p>
          <a:p>
            <a:pPr marL="199805" indent="-174683">
              <a:buFont typeface="Arial" panose="020B0604020202020204" pitchFamily="34" charset="0"/>
              <a:buChar char="•"/>
            </a:pPr>
            <a:r>
              <a:rPr lang="en-US" baseline="0" dirty="0" smtClean="0"/>
              <a:t>Hello, My name is ____ and I am the ____  for the Full-Time MBA program at UCLA Anderson.  I would like to thank you for your time this afternoon/evening.  We are a 2-year MBA program located in the fantastic city of Los Angeles.</a:t>
            </a:r>
          </a:p>
          <a:p>
            <a:pPr marL="174683" indent="-174683">
              <a:buFont typeface="Arial" panose="020B0604020202020204" pitchFamily="34" charset="0"/>
              <a:buChar char="•"/>
            </a:pPr>
            <a:r>
              <a:rPr lang="en-US" baseline="0" dirty="0" smtClean="0"/>
              <a:t>Ask everyone where they are from and their industry &amp; functional interest to gauge your audience. </a:t>
            </a:r>
          </a:p>
          <a:p>
            <a:endParaRPr lang="en-US" i="1" dirty="0" smtClean="0">
              <a:solidFill>
                <a:schemeClr val="tx2"/>
              </a:solidFill>
            </a:endParaRPr>
          </a:p>
          <a:p>
            <a:endParaRPr lang="en-US" i="1" dirty="0">
              <a:solidFill>
                <a:schemeClr val="tx2"/>
              </a:solidFill>
            </a:endParaRPr>
          </a:p>
        </p:txBody>
      </p:sp>
      <p:sp>
        <p:nvSpPr>
          <p:cNvPr id="4" name="Slide Number Placeholder 3"/>
          <p:cNvSpPr>
            <a:spLocks noGrp="1"/>
          </p:cNvSpPr>
          <p:nvPr>
            <p:ph type="sldNum" sz="quarter" idx="10"/>
          </p:nvPr>
        </p:nvSpPr>
        <p:spPr/>
        <p:txBody>
          <a:bodyPr/>
          <a:lstStyle/>
          <a:p>
            <a:fld id="{816E8A8E-C573-4B2A-B278-AFF2FFFF3950}" type="slidenum">
              <a:rPr lang="en-US" smtClean="0"/>
              <a:pPr/>
              <a:t>1</a:t>
            </a:fld>
            <a:endParaRPr lang="en-US" dirty="0"/>
          </a:p>
        </p:txBody>
      </p:sp>
    </p:spTree>
    <p:extLst>
      <p:ext uri="{BB962C8B-B14F-4D97-AF65-F5344CB8AC3E}">
        <p14:creationId xmlns:p14="http://schemas.microsoft.com/office/powerpoint/2010/main" val="2611612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4058118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1495115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3054947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all Out Slide">
    <p:spTree>
      <p:nvGrpSpPr>
        <p:cNvPr id="1" name=""/>
        <p:cNvGrpSpPr/>
        <p:nvPr/>
      </p:nvGrpSpPr>
      <p:grpSpPr>
        <a:xfrm>
          <a:off x="0" y="0"/>
          <a:ext cx="0" cy="0"/>
          <a:chOff x="0" y="0"/>
          <a:chExt cx="0" cy="0"/>
        </a:xfrm>
      </p:grpSpPr>
      <p:pic>
        <p:nvPicPr>
          <p:cNvPr id="17" name="Picture 16" descr="Slide_3010.pn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1"/>
            <a:ext cx="12188388" cy="6558844"/>
          </a:xfrm>
          <a:prstGeom prst="rect">
            <a:avLst/>
          </a:prstGeom>
        </p:spPr>
      </p:pic>
      <p:sp>
        <p:nvSpPr>
          <p:cNvPr id="3" name="Picture Placeholder 2"/>
          <p:cNvSpPr>
            <a:spLocks noGrp="1"/>
          </p:cNvSpPr>
          <p:nvPr>
            <p:ph type="pic" sz="quarter" idx="16" hasCustomPrompt="1"/>
          </p:nvPr>
        </p:nvSpPr>
        <p:spPr>
          <a:xfrm>
            <a:off x="332318" y="334435"/>
            <a:ext cx="4426719" cy="6178549"/>
          </a:xfrm>
          <a:prstGeom prst="rect">
            <a:avLst/>
          </a:prstGeom>
        </p:spPr>
        <p:txBody>
          <a:bodyPr vert="horz" anchor="ctr"/>
          <a:lstStyle>
            <a:lvl1pPr marL="0" indent="0" algn="ctr">
              <a:buFontTx/>
              <a:buNone/>
              <a:defRPr sz="1867">
                <a:solidFill>
                  <a:schemeClr val="bg1">
                    <a:lumMod val="25000"/>
                    <a:lumOff val="75000"/>
                  </a:schemeClr>
                </a:solidFill>
                <a:latin typeface="Whitney Black"/>
                <a:cs typeface="Whitney Black"/>
              </a:defRPr>
            </a:lvl1pPr>
          </a:lstStyle>
          <a:p>
            <a:r>
              <a:rPr lang="en-US" dirty="0" smtClean="0"/>
              <a:t>&lt;image placeholder&gt;</a:t>
            </a:r>
            <a:endParaRPr lang="en-US" dirty="0"/>
          </a:p>
        </p:txBody>
      </p:sp>
      <p:sp>
        <p:nvSpPr>
          <p:cNvPr id="23" name="Content Placeholder 2"/>
          <p:cNvSpPr>
            <a:spLocks noGrp="1"/>
          </p:cNvSpPr>
          <p:nvPr>
            <p:ph idx="1" hasCustomPrompt="1"/>
          </p:nvPr>
        </p:nvSpPr>
        <p:spPr>
          <a:xfrm>
            <a:off x="5018430" y="1824284"/>
            <a:ext cx="6034425" cy="582939"/>
          </a:xfrm>
          <a:prstGeom prst="rect">
            <a:avLst/>
          </a:prstGeom>
          <a:noFill/>
          <a:ln>
            <a:noFill/>
          </a:ln>
        </p:spPr>
        <p:txBody>
          <a:bodyPr lIns="0" tIns="0" rIns="0" bIns="0"/>
          <a:lstStyle>
            <a:lvl1pPr marL="539737" indent="-309026">
              <a:lnSpc>
                <a:spcPct val="90000"/>
              </a:lnSpc>
              <a:buSzPct val="125000"/>
              <a:buFontTx/>
              <a:buBlip>
                <a:blip r:embed="rId3"/>
              </a:buBlip>
              <a:defRPr sz="2133" spc="0">
                <a:solidFill>
                  <a:schemeClr val="bg1">
                    <a:lumMod val="75000"/>
                    <a:lumOff val="25000"/>
                  </a:schemeClr>
                </a:solidFill>
                <a:latin typeface="Whitney Light"/>
                <a:cs typeface="Whitney Light"/>
              </a:defRPr>
            </a:lvl1pPr>
            <a:lvl2pPr marL="539737" marR="0" indent="0" algn="l" defTabSz="609585" rtl="0" eaLnBrk="1" fontAlgn="auto" latinLnBrk="0" hangingPunct="1">
              <a:lnSpc>
                <a:spcPct val="120000"/>
              </a:lnSpc>
              <a:spcBef>
                <a:spcPct val="20000"/>
              </a:spcBef>
              <a:spcAft>
                <a:spcPts val="0"/>
              </a:spcAft>
              <a:buClr>
                <a:schemeClr val="accent5"/>
              </a:buClr>
              <a:buSzPct val="100000"/>
              <a:buFont typeface="Lucida Grande"/>
              <a:buNone/>
              <a:tabLst/>
              <a:defRPr sz="2133">
                <a:solidFill>
                  <a:schemeClr val="bg1">
                    <a:lumMod val="75000"/>
                    <a:lumOff val="25000"/>
                  </a:schemeClr>
                </a:solidFill>
                <a:latin typeface="Whitney Light"/>
                <a:cs typeface="Whitney Light"/>
              </a:defRPr>
            </a:lvl2pPr>
            <a:lvl3pPr marL="692133" indent="0">
              <a:lnSpc>
                <a:spcPct val="120000"/>
              </a:lnSpc>
              <a:buClr>
                <a:schemeClr val="accent2"/>
              </a:buClr>
              <a:buSzPct val="100000"/>
              <a:buFont typeface="Arial"/>
              <a:buNone/>
              <a:defRPr sz="1867">
                <a:solidFill>
                  <a:schemeClr val="bg1">
                    <a:lumMod val="75000"/>
                    <a:lumOff val="25000"/>
                  </a:schemeClr>
                </a:solidFill>
                <a:latin typeface="Whitney Book Italic"/>
                <a:cs typeface="Whitney Book Italic"/>
              </a:defRPr>
            </a:lvl3pPr>
            <a:lvl4pPr marL="2133547" indent="-304792">
              <a:buSzPct val="100000"/>
              <a:buFontTx/>
              <a:buBlip>
                <a:blip r:embed="rId4"/>
              </a:buBlip>
              <a:defRPr sz="1867">
                <a:solidFill>
                  <a:schemeClr val="bg1">
                    <a:lumMod val="75000"/>
                    <a:lumOff val="25000"/>
                  </a:schemeClr>
                </a:solidFill>
                <a:latin typeface="Whitney Book"/>
              </a:defRPr>
            </a:lvl4pPr>
            <a:lvl5pPr marL="2743131" indent="-304792">
              <a:buSzPct val="100000"/>
              <a:buFontTx/>
              <a:buBlip>
                <a:blip r:embed="rId4"/>
              </a:buBlip>
              <a:defRPr sz="1867">
                <a:solidFill>
                  <a:schemeClr val="bg1">
                    <a:lumMod val="75000"/>
                    <a:lumOff val="25000"/>
                  </a:schemeClr>
                </a:solidFill>
                <a:latin typeface="Whitney Book"/>
              </a:defRPr>
            </a:lvl5pPr>
          </a:lstStyle>
          <a:p>
            <a:pPr lvl="0"/>
            <a:r>
              <a:rPr lang="en-US" dirty="0" smtClean="0"/>
              <a:t>First level bullet. Click to edit master text styles. Click to edit master text styles</a:t>
            </a:r>
          </a:p>
        </p:txBody>
      </p:sp>
      <p:sp>
        <p:nvSpPr>
          <p:cNvPr id="28" name="Content Placeholder 2"/>
          <p:cNvSpPr>
            <a:spLocks noGrp="1"/>
          </p:cNvSpPr>
          <p:nvPr>
            <p:ph idx="17" hasCustomPrompt="1"/>
          </p:nvPr>
        </p:nvSpPr>
        <p:spPr>
          <a:xfrm>
            <a:off x="5018430" y="2703421"/>
            <a:ext cx="6034425" cy="582939"/>
          </a:xfrm>
          <a:prstGeom prst="rect">
            <a:avLst/>
          </a:prstGeom>
          <a:noFill/>
          <a:ln>
            <a:noFill/>
          </a:ln>
        </p:spPr>
        <p:txBody>
          <a:bodyPr lIns="0" tIns="0" rIns="0" bIns="0"/>
          <a:lstStyle>
            <a:lvl1pPr marL="539737" indent="-309026">
              <a:lnSpc>
                <a:spcPct val="90000"/>
              </a:lnSpc>
              <a:buSzPct val="125000"/>
              <a:buFontTx/>
              <a:buBlip>
                <a:blip r:embed="rId3"/>
              </a:buBlip>
              <a:defRPr sz="2133" spc="0">
                <a:solidFill>
                  <a:schemeClr val="bg1">
                    <a:lumMod val="75000"/>
                    <a:lumOff val="25000"/>
                  </a:schemeClr>
                </a:solidFill>
                <a:latin typeface="Whitney Light"/>
                <a:cs typeface="Whitney Light"/>
              </a:defRPr>
            </a:lvl1pPr>
            <a:lvl2pPr marL="539737" marR="0" indent="0" algn="l" defTabSz="609585" rtl="0" eaLnBrk="1" fontAlgn="auto" latinLnBrk="0" hangingPunct="1">
              <a:lnSpc>
                <a:spcPct val="120000"/>
              </a:lnSpc>
              <a:spcBef>
                <a:spcPct val="20000"/>
              </a:spcBef>
              <a:spcAft>
                <a:spcPts val="0"/>
              </a:spcAft>
              <a:buClr>
                <a:schemeClr val="accent5"/>
              </a:buClr>
              <a:buSzPct val="100000"/>
              <a:buFont typeface="Lucida Grande"/>
              <a:buNone/>
              <a:tabLst/>
              <a:defRPr sz="2133">
                <a:solidFill>
                  <a:schemeClr val="bg1">
                    <a:lumMod val="75000"/>
                    <a:lumOff val="25000"/>
                  </a:schemeClr>
                </a:solidFill>
                <a:latin typeface="Whitney Light"/>
                <a:cs typeface="Whitney Light"/>
              </a:defRPr>
            </a:lvl2pPr>
            <a:lvl3pPr marL="692133" indent="0">
              <a:lnSpc>
                <a:spcPct val="120000"/>
              </a:lnSpc>
              <a:buClr>
                <a:schemeClr val="accent2"/>
              </a:buClr>
              <a:buSzPct val="100000"/>
              <a:buFont typeface="Arial"/>
              <a:buNone/>
              <a:defRPr sz="1867">
                <a:solidFill>
                  <a:schemeClr val="bg1">
                    <a:lumMod val="75000"/>
                    <a:lumOff val="25000"/>
                  </a:schemeClr>
                </a:solidFill>
                <a:latin typeface="Whitney Book Italic"/>
                <a:cs typeface="Whitney Book Italic"/>
              </a:defRPr>
            </a:lvl3pPr>
            <a:lvl4pPr marL="2133547" indent="-304792">
              <a:buSzPct val="100000"/>
              <a:buFontTx/>
              <a:buBlip>
                <a:blip r:embed="rId4"/>
              </a:buBlip>
              <a:defRPr sz="1867">
                <a:solidFill>
                  <a:schemeClr val="bg1">
                    <a:lumMod val="75000"/>
                    <a:lumOff val="25000"/>
                  </a:schemeClr>
                </a:solidFill>
                <a:latin typeface="Whitney Book"/>
              </a:defRPr>
            </a:lvl4pPr>
            <a:lvl5pPr marL="2743131" indent="-304792">
              <a:buSzPct val="100000"/>
              <a:buFontTx/>
              <a:buBlip>
                <a:blip r:embed="rId4"/>
              </a:buBlip>
              <a:defRPr sz="1867">
                <a:solidFill>
                  <a:schemeClr val="bg1">
                    <a:lumMod val="75000"/>
                    <a:lumOff val="25000"/>
                  </a:schemeClr>
                </a:solidFill>
                <a:latin typeface="Whitney Book"/>
              </a:defRPr>
            </a:lvl5pPr>
          </a:lstStyle>
          <a:p>
            <a:pPr lvl="0"/>
            <a:r>
              <a:rPr lang="en-US" dirty="0" smtClean="0"/>
              <a:t>First level bullet. Click to edit master text styles. Click to edit master text styles</a:t>
            </a:r>
          </a:p>
        </p:txBody>
      </p:sp>
      <p:sp>
        <p:nvSpPr>
          <p:cNvPr id="29" name="Content Placeholder 2"/>
          <p:cNvSpPr>
            <a:spLocks noGrp="1"/>
          </p:cNvSpPr>
          <p:nvPr>
            <p:ph idx="18" hasCustomPrompt="1"/>
          </p:nvPr>
        </p:nvSpPr>
        <p:spPr>
          <a:xfrm>
            <a:off x="5018430" y="3617821"/>
            <a:ext cx="6034425" cy="582939"/>
          </a:xfrm>
          <a:prstGeom prst="rect">
            <a:avLst/>
          </a:prstGeom>
          <a:noFill/>
          <a:ln>
            <a:noFill/>
          </a:ln>
        </p:spPr>
        <p:txBody>
          <a:bodyPr lIns="0" tIns="0" rIns="0" bIns="0"/>
          <a:lstStyle>
            <a:lvl1pPr marL="539737" indent="-309026">
              <a:lnSpc>
                <a:spcPct val="90000"/>
              </a:lnSpc>
              <a:buSzPct val="125000"/>
              <a:buFontTx/>
              <a:buBlip>
                <a:blip r:embed="rId3"/>
              </a:buBlip>
              <a:defRPr sz="2133" spc="0">
                <a:solidFill>
                  <a:schemeClr val="bg1">
                    <a:lumMod val="75000"/>
                    <a:lumOff val="25000"/>
                  </a:schemeClr>
                </a:solidFill>
                <a:latin typeface="Whitney Light"/>
                <a:cs typeface="Whitney Light"/>
              </a:defRPr>
            </a:lvl1pPr>
            <a:lvl2pPr marL="539737" marR="0" indent="0" algn="l" defTabSz="609585" rtl="0" eaLnBrk="1" fontAlgn="auto" latinLnBrk="0" hangingPunct="1">
              <a:lnSpc>
                <a:spcPct val="120000"/>
              </a:lnSpc>
              <a:spcBef>
                <a:spcPct val="20000"/>
              </a:spcBef>
              <a:spcAft>
                <a:spcPts val="0"/>
              </a:spcAft>
              <a:buClr>
                <a:schemeClr val="accent5"/>
              </a:buClr>
              <a:buSzPct val="100000"/>
              <a:buFont typeface="Lucida Grande"/>
              <a:buNone/>
              <a:tabLst/>
              <a:defRPr sz="2133">
                <a:solidFill>
                  <a:schemeClr val="bg1">
                    <a:lumMod val="75000"/>
                    <a:lumOff val="25000"/>
                  </a:schemeClr>
                </a:solidFill>
                <a:latin typeface="Whitney Light"/>
                <a:cs typeface="Whitney Light"/>
              </a:defRPr>
            </a:lvl2pPr>
            <a:lvl3pPr marL="692133" indent="0">
              <a:lnSpc>
                <a:spcPct val="120000"/>
              </a:lnSpc>
              <a:buClr>
                <a:schemeClr val="accent2"/>
              </a:buClr>
              <a:buSzPct val="100000"/>
              <a:buFont typeface="Arial"/>
              <a:buNone/>
              <a:defRPr sz="1867">
                <a:solidFill>
                  <a:schemeClr val="bg1">
                    <a:lumMod val="75000"/>
                    <a:lumOff val="25000"/>
                  </a:schemeClr>
                </a:solidFill>
                <a:latin typeface="Whitney Book Italic"/>
                <a:cs typeface="Whitney Book Italic"/>
              </a:defRPr>
            </a:lvl3pPr>
            <a:lvl4pPr marL="2133547" indent="-304792">
              <a:buSzPct val="100000"/>
              <a:buFontTx/>
              <a:buBlip>
                <a:blip r:embed="rId4"/>
              </a:buBlip>
              <a:defRPr sz="1867">
                <a:solidFill>
                  <a:schemeClr val="bg1">
                    <a:lumMod val="75000"/>
                    <a:lumOff val="25000"/>
                  </a:schemeClr>
                </a:solidFill>
                <a:latin typeface="Whitney Book"/>
              </a:defRPr>
            </a:lvl4pPr>
            <a:lvl5pPr marL="2743131" indent="-304792">
              <a:buSzPct val="100000"/>
              <a:buFontTx/>
              <a:buBlip>
                <a:blip r:embed="rId4"/>
              </a:buBlip>
              <a:defRPr sz="1867">
                <a:solidFill>
                  <a:schemeClr val="bg1">
                    <a:lumMod val="75000"/>
                    <a:lumOff val="25000"/>
                  </a:schemeClr>
                </a:solidFill>
                <a:latin typeface="Whitney Book"/>
              </a:defRPr>
            </a:lvl5pPr>
          </a:lstStyle>
          <a:p>
            <a:pPr lvl="0"/>
            <a:r>
              <a:rPr lang="en-US" dirty="0" smtClean="0"/>
              <a:t>First level bullet. Click to edit master text styles. Click to edit master text styles</a:t>
            </a:r>
          </a:p>
        </p:txBody>
      </p:sp>
      <p:sp>
        <p:nvSpPr>
          <p:cNvPr id="30" name="Content Placeholder 2"/>
          <p:cNvSpPr>
            <a:spLocks noGrp="1"/>
          </p:cNvSpPr>
          <p:nvPr>
            <p:ph idx="19" hasCustomPrompt="1"/>
          </p:nvPr>
        </p:nvSpPr>
        <p:spPr>
          <a:xfrm>
            <a:off x="5018430" y="4532221"/>
            <a:ext cx="6034425" cy="582939"/>
          </a:xfrm>
          <a:prstGeom prst="rect">
            <a:avLst/>
          </a:prstGeom>
          <a:noFill/>
          <a:ln>
            <a:noFill/>
          </a:ln>
        </p:spPr>
        <p:txBody>
          <a:bodyPr lIns="0" tIns="0" rIns="0" bIns="0"/>
          <a:lstStyle>
            <a:lvl1pPr marL="539737" indent="-309026">
              <a:lnSpc>
                <a:spcPct val="90000"/>
              </a:lnSpc>
              <a:buSzPct val="125000"/>
              <a:buFontTx/>
              <a:buBlip>
                <a:blip r:embed="rId3"/>
              </a:buBlip>
              <a:defRPr sz="2133" spc="0">
                <a:solidFill>
                  <a:schemeClr val="bg1">
                    <a:lumMod val="75000"/>
                    <a:lumOff val="25000"/>
                  </a:schemeClr>
                </a:solidFill>
                <a:latin typeface="Whitney Light"/>
                <a:cs typeface="Whitney Light"/>
              </a:defRPr>
            </a:lvl1pPr>
            <a:lvl2pPr marL="539737" marR="0" indent="0" algn="l" defTabSz="609585" rtl="0" eaLnBrk="1" fontAlgn="auto" latinLnBrk="0" hangingPunct="1">
              <a:lnSpc>
                <a:spcPct val="120000"/>
              </a:lnSpc>
              <a:spcBef>
                <a:spcPct val="20000"/>
              </a:spcBef>
              <a:spcAft>
                <a:spcPts val="0"/>
              </a:spcAft>
              <a:buClr>
                <a:schemeClr val="accent5"/>
              </a:buClr>
              <a:buSzPct val="100000"/>
              <a:buFont typeface="Lucida Grande"/>
              <a:buNone/>
              <a:tabLst/>
              <a:defRPr sz="2133">
                <a:solidFill>
                  <a:schemeClr val="bg1">
                    <a:lumMod val="75000"/>
                    <a:lumOff val="25000"/>
                  </a:schemeClr>
                </a:solidFill>
                <a:latin typeface="Whitney Light"/>
                <a:cs typeface="Whitney Light"/>
              </a:defRPr>
            </a:lvl2pPr>
            <a:lvl3pPr marL="692133" indent="0">
              <a:lnSpc>
                <a:spcPct val="120000"/>
              </a:lnSpc>
              <a:buClr>
                <a:schemeClr val="accent2"/>
              </a:buClr>
              <a:buSzPct val="100000"/>
              <a:buFont typeface="Arial"/>
              <a:buNone/>
              <a:defRPr sz="1867">
                <a:solidFill>
                  <a:schemeClr val="bg1">
                    <a:lumMod val="75000"/>
                    <a:lumOff val="25000"/>
                  </a:schemeClr>
                </a:solidFill>
                <a:latin typeface="Whitney Book Italic"/>
                <a:cs typeface="Whitney Book Italic"/>
              </a:defRPr>
            </a:lvl3pPr>
            <a:lvl4pPr marL="2133547" indent="-304792">
              <a:buSzPct val="100000"/>
              <a:buFontTx/>
              <a:buBlip>
                <a:blip r:embed="rId4"/>
              </a:buBlip>
              <a:defRPr sz="1867">
                <a:solidFill>
                  <a:schemeClr val="bg1">
                    <a:lumMod val="75000"/>
                    <a:lumOff val="25000"/>
                  </a:schemeClr>
                </a:solidFill>
                <a:latin typeface="Whitney Book"/>
              </a:defRPr>
            </a:lvl4pPr>
            <a:lvl5pPr marL="2743131" indent="-304792">
              <a:buSzPct val="100000"/>
              <a:buFontTx/>
              <a:buBlip>
                <a:blip r:embed="rId4"/>
              </a:buBlip>
              <a:defRPr sz="1867">
                <a:solidFill>
                  <a:schemeClr val="bg1">
                    <a:lumMod val="75000"/>
                    <a:lumOff val="25000"/>
                  </a:schemeClr>
                </a:solidFill>
                <a:latin typeface="Whitney Book"/>
              </a:defRPr>
            </a:lvl5pPr>
          </a:lstStyle>
          <a:p>
            <a:pPr lvl="0"/>
            <a:r>
              <a:rPr lang="en-US" dirty="0" smtClean="0"/>
              <a:t>First level bullet. Click to edit master text styles. Click to edit master text styles</a:t>
            </a:r>
          </a:p>
        </p:txBody>
      </p:sp>
      <p:sp>
        <p:nvSpPr>
          <p:cNvPr id="14" name="TextBox 13"/>
          <p:cNvSpPr txBox="1"/>
          <p:nvPr userDrawn="1"/>
        </p:nvSpPr>
        <p:spPr>
          <a:xfrm>
            <a:off x="10498562" y="6472668"/>
            <a:ext cx="1458015" cy="276999"/>
          </a:xfrm>
          <a:prstGeom prst="rect">
            <a:avLst/>
          </a:prstGeom>
          <a:noFill/>
          <a:ln>
            <a:noFill/>
          </a:ln>
        </p:spPr>
        <p:txBody>
          <a:bodyPr wrap="square" rtlCol="0">
            <a:spAutoFit/>
          </a:bodyPr>
          <a:lstStyle/>
          <a:p>
            <a:pPr algn="r"/>
            <a:r>
              <a:rPr lang="en-US" sz="1200" kern="1400" dirty="0" smtClean="0">
                <a:solidFill>
                  <a:schemeClr val="tx2">
                    <a:lumMod val="40000"/>
                    <a:lumOff val="60000"/>
                  </a:schemeClr>
                </a:solidFill>
                <a:latin typeface="Whitney Book"/>
                <a:cs typeface="Whitney Book"/>
              </a:rPr>
              <a:t>UCLA</a:t>
            </a:r>
            <a:r>
              <a:rPr lang="en-US" sz="1200" kern="1400" baseline="0" dirty="0" smtClean="0">
                <a:solidFill>
                  <a:schemeClr val="tx2">
                    <a:lumMod val="40000"/>
                    <a:lumOff val="60000"/>
                  </a:schemeClr>
                </a:solidFill>
                <a:latin typeface="Whitney Book"/>
                <a:cs typeface="Whitney Book"/>
              </a:rPr>
              <a:t> ANDERSON</a:t>
            </a:r>
            <a:endParaRPr lang="en-US" sz="1200" kern="1400" dirty="0">
              <a:solidFill>
                <a:schemeClr val="tx2">
                  <a:lumMod val="40000"/>
                  <a:lumOff val="60000"/>
                </a:schemeClr>
              </a:solidFill>
              <a:latin typeface="Whitney Book"/>
              <a:cs typeface="Whitney Book"/>
            </a:endParaRPr>
          </a:p>
        </p:txBody>
      </p:sp>
    </p:spTree>
    <p:extLst>
      <p:ext uri="{BB962C8B-B14F-4D97-AF65-F5344CB8AC3E}">
        <p14:creationId xmlns:p14="http://schemas.microsoft.com/office/powerpoint/2010/main" val="1369983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251411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3360145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567764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3330408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4225270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2357363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2853054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360466-D1C8-4270-B517-6815168BEDA7}" type="datetimeFigureOut">
              <a:rPr lang="en-US" smtClean="0"/>
              <a:t>4/17/2019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899C1C-6A57-4224-99A6-5932AF656FEF}" type="slidenum">
              <a:rPr lang="en-US" smtClean="0"/>
              <a:t>‹#›</a:t>
            </a:fld>
            <a:endParaRPr lang="en-US" dirty="0"/>
          </a:p>
        </p:txBody>
      </p:sp>
    </p:spTree>
    <p:extLst>
      <p:ext uri="{BB962C8B-B14F-4D97-AF65-F5344CB8AC3E}">
        <p14:creationId xmlns:p14="http://schemas.microsoft.com/office/powerpoint/2010/main" val="1396007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60466-D1C8-4270-B517-6815168BEDA7}" type="datetimeFigureOut">
              <a:rPr lang="en-US" smtClean="0"/>
              <a:t>4/17/2019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99C1C-6A57-4224-99A6-5932AF656FEF}" type="slidenum">
              <a:rPr lang="en-US" smtClean="0"/>
              <a:t>‹#›</a:t>
            </a:fld>
            <a:endParaRPr lang="en-US" dirty="0"/>
          </a:p>
        </p:txBody>
      </p:sp>
    </p:spTree>
    <p:extLst>
      <p:ext uri="{BB962C8B-B14F-4D97-AF65-F5344CB8AC3E}">
        <p14:creationId xmlns:p14="http://schemas.microsoft.com/office/powerpoint/2010/main" val="1055791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anderson-ucla.admin.12twenty.com/" TargetMode="External"/><Relationship Id="rId2" Type="http://schemas.openxmlformats.org/officeDocument/2006/relationships/hyperlink" Target="https://www.anderson.ucla.edu/degrees/full-time-mba/career-impact/" TargetMode="External"/><Relationship Id="rId1" Type="http://schemas.openxmlformats.org/officeDocument/2006/relationships/slideLayout" Target="../slideLayouts/slideLayout12.xml"/><Relationship Id="rId5" Type="http://schemas.openxmlformats.org/officeDocument/2006/relationships/hyperlink" Target="http://www.maciverprojectservices.co.uk/2011/project-manager-competence-soft-skills-behavioural-competencies-overview/" TargetMode="External"/><Relationship Id="rId4" Type="http://schemas.openxmlformats.org/officeDocument/2006/relationships/hyperlink" Target="https://app.knovel.com/hotlink/toc/id:kpPMASAPSC/project-management-systems/project-management-system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3660583" y="4478482"/>
            <a:ext cx="4914900" cy="738664"/>
          </a:xfrm>
          <a:prstGeom prst="rect">
            <a:avLst/>
          </a:prstGeom>
          <a:noFill/>
        </p:spPr>
        <p:txBody>
          <a:bodyPr wrap="square" rtlCol="0">
            <a:spAutoFit/>
          </a:bodyPr>
          <a:lstStyle/>
          <a:p>
            <a:pPr algn="ctr"/>
            <a:endParaRPr lang="en-US" dirty="0" smtClean="0">
              <a:solidFill>
                <a:schemeClr val="bg1"/>
              </a:solidFill>
              <a:latin typeface="Whitney Light" pitchFamily="50" charset="0"/>
            </a:endParaRPr>
          </a:p>
          <a:p>
            <a:pPr algn="ctr"/>
            <a:r>
              <a:rPr lang="en-US" sz="1200" dirty="0" smtClean="0">
                <a:solidFill>
                  <a:schemeClr val="bg1"/>
                </a:solidFill>
                <a:latin typeface="Whitney Light" pitchFamily="50" charset="0"/>
              </a:rPr>
              <a:t>Assistant Dean and Director, </a:t>
            </a:r>
          </a:p>
          <a:p>
            <a:pPr algn="ctr"/>
            <a:r>
              <a:rPr lang="en-US" sz="1200" dirty="0" smtClean="0">
                <a:solidFill>
                  <a:schemeClr val="bg1"/>
                </a:solidFill>
                <a:latin typeface="Whitney Light" pitchFamily="50" charset="0"/>
              </a:rPr>
              <a:t>Parker Career Management Center</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t="56105"/>
          <a:stretch/>
        </p:blipFill>
        <p:spPr>
          <a:xfrm>
            <a:off x="180261" y="185058"/>
            <a:ext cx="11853772" cy="6498770"/>
          </a:xfrm>
          <a:prstGeom prst="rect">
            <a:avLst/>
          </a:prstGeom>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000" y="3945799"/>
            <a:ext cx="1893807" cy="365403"/>
          </a:xfrm>
          <a:prstGeom prst="rect">
            <a:avLst/>
          </a:prstGeom>
        </p:spPr>
      </p:pic>
      <p:sp>
        <p:nvSpPr>
          <p:cNvPr id="3" name="TextBox 2"/>
          <p:cNvSpPr txBox="1"/>
          <p:nvPr/>
        </p:nvSpPr>
        <p:spPr>
          <a:xfrm>
            <a:off x="2514446" y="1808749"/>
            <a:ext cx="6770913" cy="1969770"/>
          </a:xfrm>
          <a:prstGeom prst="rect">
            <a:avLst/>
          </a:prstGeom>
          <a:noFill/>
        </p:spPr>
        <p:txBody>
          <a:bodyPr wrap="square" rtlCol="0">
            <a:spAutoFit/>
          </a:bodyPr>
          <a:lstStyle/>
          <a:p>
            <a:pPr algn="ctr"/>
            <a:r>
              <a:rPr lang="en-US" sz="3200" dirty="0" smtClean="0">
                <a:solidFill>
                  <a:schemeClr val="bg1"/>
                </a:solidFill>
                <a:latin typeface="Whitney Light" pitchFamily="50" charset="0"/>
                <a:ea typeface="Verdana" panose="020B0604030504040204" pitchFamily="34" charset="0"/>
              </a:rPr>
              <a:t>Designing Career Exploration Tools </a:t>
            </a:r>
          </a:p>
          <a:p>
            <a:pPr algn="ctr"/>
            <a:r>
              <a:rPr lang="en-US" sz="3200" dirty="0" smtClean="0">
                <a:solidFill>
                  <a:schemeClr val="bg1"/>
                </a:solidFill>
                <a:latin typeface="Whitney Light" pitchFamily="50" charset="0"/>
                <a:ea typeface="Verdana" panose="020B0604030504040204" pitchFamily="34" charset="0"/>
              </a:rPr>
              <a:t>for Full-Time MBA Students</a:t>
            </a:r>
          </a:p>
          <a:p>
            <a:pPr algn="ctr"/>
            <a:r>
              <a:rPr lang="en-US" dirty="0" smtClean="0">
                <a:solidFill>
                  <a:schemeClr val="bg1"/>
                </a:solidFill>
                <a:latin typeface="Verdana" panose="020B0604030504040204" pitchFamily="34" charset="0"/>
                <a:ea typeface="Verdana" panose="020B0604030504040204" pitchFamily="34" charset="0"/>
              </a:rPr>
              <a:t/>
            </a:r>
            <a:br>
              <a:rPr lang="en-US" dirty="0" smtClean="0">
                <a:solidFill>
                  <a:schemeClr val="bg1"/>
                </a:solidFill>
                <a:latin typeface="Verdana" panose="020B0604030504040204" pitchFamily="34" charset="0"/>
                <a:ea typeface="Verdana" panose="020B0604030504040204" pitchFamily="34" charset="0"/>
              </a:rPr>
            </a:br>
            <a:r>
              <a:rPr lang="en-US" sz="2000" dirty="0" smtClean="0">
                <a:solidFill>
                  <a:schemeClr val="bg1"/>
                </a:solidFill>
                <a:latin typeface="Whitney Light" pitchFamily="50" charset="0"/>
                <a:ea typeface="Verdana" panose="020B0604030504040204" pitchFamily="34" charset="0"/>
              </a:rPr>
              <a:t>Jessica Devereaux </a:t>
            </a:r>
          </a:p>
          <a:p>
            <a:pPr algn="ctr"/>
            <a:r>
              <a:rPr lang="en-US" sz="2000" dirty="0" smtClean="0">
                <a:solidFill>
                  <a:schemeClr val="bg1"/>
                </a:solidFill>
                <a:latin typeface="Whitney Light" pitchFamily="50" charset="0"/>
                <a:ea typeface="Verdana" panose="020B0604030504040204" pitchFamily="34" charset="0"/>
              </a:rPr>
              <a:t>April 17, 2019</a:t>
            </a:r>
            <a:endParaRPr lang="en-US" sz="2000" dirty="0">
              <a:solidFill>
                <a:schemeClr val="bg1"/>
              </a:solidFill>
              <a:latin typeface="Whitney Light" pitchFamily="50" charset="0"/>
              <a:ea typeface="Verdana" panose="020B0604030504040204" pitchFamily="34" charset="0"/>
            </a:endParaRPr>
          </a:p>
        </p:txBody>
      </p:sp>
    </p:spTree>
    <p:extLst>
      <p:ext uri="{BB962C8B-B14F-4D97-AF65-F5344CB8AC3E}">
        <p14:creationId xmlns:p14="http://schemas.microsoft.com/office/powerpoint/2010/main" val="39069249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p:cNvSpPr txBox="1">
            <a:spLocks/>
          </p:cNvSpPr>
          <p:nvPr/>
        </p:nvSpPr>
        <p:spPr>
          <a:xfrm>
            <a:off x="347661" y="949699"/>
            <a:ext cx="11506882"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Structuring Project &amp; Tracking Goals</a:t>
            </a:r>
            <a:endParaRPr lang="en-US" sz="2133" dirty="0"/>
          </a:p>
        </p:txBody>
      </p:sp>
      <p:sp>
        <p:nvSpPr>
          <p:cNvPr id="5" name="TextBox 4"/>
          <p:cNvSpPr txBox="1"/>
          <p:nvPr/>
        </p:nvSpPr>
        <p:spPr>
          <a:xfrm>
            <a:off x="347660" y="347849"/>
            <a:ext cx="2993127" cy="584775"/>
          </a:xfrm>
          <a:prstGeom prst="rect">
            <a:avLst/>
          </a:prstGeom>
          <a:noFill/>
        </p:spPr>
        <p:txBody>
          <a:bodyPr wrap="none" rtlCol="0">
            <a:spAutoFit/>
          </a:bodyPr>
          <a:lstStyle/>
          <a:p>
            <a:r>
              <a:rPr lang="en-US" sz="3200" kern="1400" dirty="0" smtClean="0">
                <a:latin typeface="Whitney Light"/>
                <a:cs typeface="Whitney Light"/>
              </a:rPr>
              <a:t>What Happened</a:t>
            </a:r>
            <a:endParaRPr lang="en-US" sz="3200" kern="1400" dirty="0">
              <a:latin typeface="Whitney Light"/>
              <a:cs typeface="Whitney Light"/>
            </a:endParaRPr>
          </a:p>
        </p:txBody>
      </p:sp>
      <p:pic>
        <p:nvPicPr>
          <p:cNvPr id="7" name="Picture 6"/>
          <p:cNvPicPr/>
          <p:nvPr/>
        </p:nvPicPr>
        <p:blipFill rotWithShape="1">
          <a:blip r:embed="rId2"/>
          <a:srcRect t="7768" r="35031" b="24877"/>
          <a:stretch/>
        </p:blipFill>
        <p:spPr bwMode="auto">
          <a:xfrm>
            <a:off x="2568606" y="1701634"/>
            <a:ext cx="7064992" cy="4684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33015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p:cNvSpPr txBox="1">
            <a:spLocks/>
          </p:cNvSpPr>
          <p:nvPr/>
        </p:nvSpPr>
        <p:spPr>
          <a:xfrm>
            <a:off x="347661" y="949699"/>
            <a:ext cx="6150121"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Problem Solving &amp; Crisis Management </a:t>
            </a:r>
            <a:endParaRPr lang="en-US" sz="2133" dirty="0"/>
          </a:p>
        </p:txBody>
      </p:sp>
      <p:sp>
        <p:nvSpPr>
          <p:cNvPr id="5" name="TextBox 4"/>
          <p:cNvSpPr txBox="1"/>
          <p:nvPr/>
        </p:nvSpPr>
        <p:spPr>
          <a:xfrm>
            <a:off x="347660" y="347849"/>
            <a:ext cx="2993127" cy="584775"/>
          </a:xfrm>
          <a:prstGeom prst="rect">
            <a:avLst/>
          </a:prstGeom>
          <a:noFill/>
        </p:spPr>
        <p:txBody>
          <a:bodyPr wrap="none" rtlCol="0">
            <a:spAutoFit/>
          </a:bodyPr>
          <a:lstStyle/>
          <a:p>
            <a:r>
              <a:rPr lang="en-US" sz="3200" kern="1400" dirty="0" smtClean="0">
                <a:latin typeface="Whitney Light"/>
                <a:cs typeface="Whitney Light"/>
              </a:rPr>
              <a:t>What Happened</a:t>
            </a:r>
            <a:endParaRPr lang="en-US" sz="3200" kern="1400" dirty="0">
              <a:latin typeface="Whitney Light"/>
              <a:cs typeface="Whitney Light"/>
            </a:endParaRPr>
          </a:p>
        </p:txBody>
      </p:sp>
      <p:sp>
        <p:nvSpPr>
          <p:cNvPr id="6" name="TextBox 5"/>
          <p:cNvSpPr txBox="1"/>
          <p:nvPr/>
        </p:nvSpPr>
        <p:spPr>
          <a:xfrm>
            <a:off x="433324" y="1643743"/>
            <a:ext cx="5061514" cy="1446550"/>
          </a:xfrm>
          <a:prstGeom prst="rect">
            <a:avLst/>
          </a:prstGeom>
          <a:noFill/>
        </p:spPr>
        <p:txBody>
          <a:bodyPr wrap="none" rtlCol="0">
            <a:spAutoFit/>
          </a:bodyPr>
          <a:lstStyle/>
          <a:p>
            <a:pPr marL="457200" indent="-457200">
              <a:buFont typeface="+mj-lt"/>
              <a:buAutoNum type="arabicPeriod"/>
            </a:pPr>
            <a:r>
              <a:rPr lang="en-US" sz="2200" dirty="0" smtClean="0">
                <a:latin typeface="Whitney Light" pitchFamily="50" charset="0"/>
              </a:rPr>
              <a:t>Managing Stakeholder Accountability </a:t>
            </a:r>
          </a:p>
          <a:p>
            <a:pPr marL="457200" indent="-457200">
              <a:buFont typeface="+mj-lt"/>
              <a:buAutoNum type="arabicPeriod"/>
            </a:pPr>
            <a:r>
              <a:rPr lang="en-US" sz="2200" dirty="0" smtClean="0">
                <a:latin typeface="Whitney Light" pitchFamily="50" charset="0"/>
              </a:rPr>
              <a:t>Regina’s Sabbatical </a:t>
            </a:r>
          </a:p>
          <a:p>
            <a:pPr marL="457200" indent="-457200">
              <a:buFont typeface="+mj-lt"/>
              <a:buAutoNum type="arabicPeriod"/>
            </a:pPr>
            <a:r>
              <a:rPr lang="en-US" sz="2200" dirty="0" smtClean="0">
                <a:latin typeface="Whitney Light" pitchFamily="50" charset="0"/>
              </a:rPr>
              <a:t>Change Management </a:t>
            </a:r>
          </a:p>
          <a:p>
            <a:endParaRPr lang="en-US" sz="2200" dirty="0">
              <a:latin typeface="Whitney Light" pitchFamily="50"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466" t="4207" r="6413" b="5726"/>
          <a:stretch/>
        </p:blipFill>
        <p:spPr>
          <a:xfrm>
            <a:off x="1657107" y="2963083"/>
            <a:ext cx="3228131" cy="3135236"/>
          </a:xfrm>
          <a:prstGeom prst="ellipse">
            <a:avLst/>
          </a:prstGeom>
          <a:ln>
            <a:noFill/>
          </a:ln>
          <a:effectLst>
            <a:softEdge rad="0"/>
          </a:effectLst>
        </p:spPr>
      </p:pic>
      <p:grpSp>
        <p:nvGrpSpPr>
          <p:cNvPr id="3" name="Group 2"/>
          <p:cNvGrpSpPr/>
          <p:nvPr/>
        </p:nvGrpSpPr>
        <p:grpSpPr>
          <a:xfrm>
            <a:off x="5153891" y="2863669"/>
            <a:ext cx="4776561" cy="3179230"/>
            <a:chOff x="5153891" y="2863669"/>
            <a:chExt cx="4776561" cy="3179230"/>
          </a:xfrm>
        </p:grpSpPr>
        <p:pic>
          <p:nvPicPr>
            <p:cNvPr id="1026" name="Picture 2" descr="Peter Gandolfo, M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1222" y="2863669"/>
              <a:ext cx="3179230" cy="3179230"/>
            </a:xfrm>
            <a:prstGeom prst="ellipse">
              <a:avLst/>
            </a:prstGeom>
            <a:ln>
              <a:noFill/>
            </a:ln>
            <a:effectLst>
              <a:softEdge rad="0"/>
            </a:effectLst>
            <a:extLst>
              <a:ext uri="{909E8E84-426E-40DD-AFC4-6F175D3DCCD1}">
                <a14:hiddenFill xmlns:a14="http://schemas.microsoft.com/office/drawing/2010/main">
                  <a:solidFill>
                    <a:srgbClr val="FFFFFF"/>
                  </a:solidFill>
                </a14:hiddenFill>
              </a:ext>
            </a:extLst>
          </p:spPr>
        </p:pic>
        <p:sp>
          <p:nvSpPr>
            <p:cNvPr id="2" name="Right Arrow 1"/>
            <p:cNvSpPr/>
            <p:nvPr/>
          </p:nvSpPr>
          <p:spPr>
            <a:xfrm>
              <a:off x="5153891" y="4281054"/>
              <a:ext cx="1343891" cy="7758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3768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p:cNvSpPr txBox="1">
            <a:spLocks/>
          </p:cNvSpPr>
          <p:nvPr/>
        </p:nvSpPr>
        <p:spPr>
          <a:xfrm>
            <a:off x="347661" y="949699"/>
            <a:ext cx="5759225"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Closing &amp; Evaluating Project</a:t>
            </a:r>
            <a:endParaRPr lang="en-US" sz="2133" dirty="0"/>
          </a:p>
        </p:txBody>
      </p:sp>
      <p:sp>
        <p:nvSpPr>
          <p:cNvPr id="5" name="TextBox 4"/>
          <p:cNvSpPr txBox="1"/>
          <p:nvPr/>
        </p:nvSpPr>
        <p:spPr>
          <a:xfrm>
            <a:off x="347660" y="347849"/>
            <a:ext cx="2993127" cy="584775"/>
          </a:xfrm>
          <a:prstGeom prst="rect">
            <a:avLst/>
          </a:prstGeom>
          <a:noFill/>
        </p:spPr>
        <p:txBody>
          <a:bodyPr wrap="none" rtlCol="0">
            <a:spAutoFit/>
          </a:bodyPr>
          <a:lstStyle/>
          <a:p>
            <a:r>
              <a:rPr lang="en-US" sz="3200" kern="1400" dirty="0" smtClean="0">
                <a:latin typeface="Whitney Light"/>
                <a:cs typeface="Whitney Light"/>
              </a:rPr>
              <a:t>What Happened</a:t>
            </a:r>
            <a:endParaRPr lang="en-US" sz="3200" kern="1400" dirty="0">
              <a:latin typeface="Whitney Light"/>
              <a:cs typeface="Whitney Light"/>
            </a:endParaRPr>
          </a:p>
        </p:txBody>
      </p:sp>
      <p:sp>
        <p:nvSpPr>
          <p:cNvPr id="6" name="Content Placeholder 4"/>
          <p:cNvSpPr txBox="1">
            <a:spLocks/>
          </p:cNvSpPr>
          <p:nvPr/>
        </p:nvSpPr>
        <p:spPr>
          <a:xfrm>
            <a:off x="347660" y="1861677"/>
            <a:ext cx="5189304" cy="3236796"/>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All 14 eBooks were completed and reviewed by internal staff</a:t>
            </a:r>
          </a:p>
          <a:p>
            <a:pPr lvl="2">
              <a:spcBef>
                <a:spcPts val="1867"/>
              </a:spcBef>
            </a:pPr>
            <a:r>
              <a:rPr lang="en-US" sz="2000" dirty="0" smtClean="0">
                <a:solidFill>
                  <a:schemeClr val="tx1">
                    <a:lumMod val="75000"/>
                    <a:lumOff val="25000"/>
                  </a:schemeClr>
                </a:solidFill>
              </a:rPr>
              <a:t>Were released to the current student population in December 2018</a:t>
            </a:r>
          </a:p>
          <a:p>
            <a:pPr lvl="2">
              <a:spcBef>
                <a:spcPts val="1867"/>
              </a:spcBef>
            </a:pPr>
            <a:r>
              <a:rPr lang="en-US" sz="2000" dirty="0" smtClean="0">
                <a:solidFill>
                  <a:schemeClr val="tx1">
                    <a:lumMod val="75000"/>
                    <a:lumOff val="25000"/>
                  </a:schemeClr>
                </a:solidFill>
              </a:rPr>
              <a:t>Will obtain official metrics on their effectiveness in August 2019 from the Class of 2021 admits</a:t>
            </a:r>
          </a:p>
        </p:txBody>
      </p:sp>
      <p:pic>
        <p:nvPicPr>
          <p:cNvPr id="2050" name="Picture 2" descr="Image result for happy ending"/>
          <p:cNvPicPr>
            <a:picLocks noChangeAspect="1" noChangeArrowheads="1"/>
          </p:cNvPicPr>
          <p:nvPr/>
        </p:nvPicPr>
        <p:blipFill rotWithShape="1">
          <a:blip r:embed="rId2">
            <a:extLst>
              <a:ext uri="{28A0092B-C50C-407E-A947-70E740481C1C}">
                <a14:useLocalDpi xmlns:a14="http://schemas.microsoft.com/office/drawing/2010/main" val="0"/>
              </a:ext>
            </a:extLst>
          </a:blip>
          <a:srcRect b="6622"/>
          <a:stretch/>
        </p:blipFill>
        <p:spPr bwMode="auto">
          <a:xfrm>
            <a:off x="6471370" y="1861677"/>
            <a:ext cx="4783154" cy="3206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696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29059" y="353319"/>
            <a:ext cx="11526967" cy="6166751"/>
          </a:xfrm>
          <a:prstGeom prst="rect">
            <a:avLst/>
          </a:prstGeom>
          <a:solidFill>
            <a:srgbClr val="B8D8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srgbClr val="006198"/>
              </a:solidFill>
              <a:latin typeface="Whitney Book"/>
            </a:endParaRPr>
          </a:p>
        </p:txBody>
      </p:sp>
      <p:sp>
        <p:nvSpPr>
          <p:cNvPr id="6" name="BainBulletsConfiguration" hidden="1"/>
          <p:cNvSpPr txBox="1"/>
          <p:nvPr/>
        </p:nvSpPr>
        <p:spPr>
          <a:xfrm>
            <a:off x="12702" y="12700"/>
            <a:ext cx="184731" cy="112788"/>
          </a:xfrm>
          <a:prstGeom prst="rect">
            <a:avLst/>
          </a:prstGeom>
          <a:ln>
            <a:noFill/>
          </a:ln>
        </p:spPr>
        <p:txBody>
          <a:bodyPr vert="horz" wrap="none" rtlCol="0">
            <a:spAutoFit/>
          </a:bodyPr>
          <a:lstStyle/>
          <a:p>
            <a:endParaRPr lang="en-US" sz="133" dirty="0" err="1">
              <a:solidFill>
                <a:srgbClr val="FFFFFF"/>
              </a:solidFill>
              <a:latin typeface="Whitney Light"/>
              <a:cs typeface="Whitney Light"/>
            </a:endParaRPr>
          </a:p>
        </p:txBody>
      </p:sp>
      <p:sp>
        <p:nvSpPr>
          <p:cNvPr id="5" name="Text Placeholder 6"/>
          <p:cNvSpPr txBox="1">
            <a:spLocks/>
          </p:cNvSpPr>
          <p:nvPr/>
        </p:nvSpPr>
        <p:spPr>
          <a:xfrm>
            <a:off x="347661" y="949699"/>
            <a:ext cx="11508365"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Recap of Project Goals</a:t>
            </a:r>
            <a:endParaRPr lang="en-US" sz="2133" dirty="0"/>
          </a:p>
        </p:txBody>
      </p:sp>
      <p:sp>
        <p:nvSpPr>
          <p:cNvPr id="7" name="TextBox 6"/>
          <p:cNvSpPr txBox="1"/>
          <p:nvPr/>
        </p:nvSpPr>
        <p:spPr>
          <a:xfrm>
            <a:off x="347660" y="347849"/>
            <a:ext cx="4224554" cy="584775"/>
          </a:xfrm>
          <a:prstGeom prst="rect">
            <a:avLst/>
          </a:prstGeom>
          <a:noFill/>
        </p:spPr>
        <p:txBody>
          <a:bodyPr wrap="none" rtlCol="0">
            <a:spAutoFit/>
          </a:bodyPr>
          <a:lstStyle/>
          <a:p>
            <a:r>
              <a:rPr lang="en-US" sz="3200" kern="1400" dirty="0" smtClean="0">
                <a:latin typeface="Whitney Light"/>
                <a:cs typeface="Whitney Light"/>
              </a:rPr>
              <a:t>Evaluating Effectiveness</a:t>
            </a:r>
            <a:endParaRPr lang="en-US" sz="3200" kern="1400" dirty="0">
              <a:latin typeface="Whitney Light"/>
              <a:cs typeface="Whitney Light"/>
            </a:endParaRPr>
          </a:p>
        </p:txBody>
      </p:sp>
      <p:sp>
        <p:nvSpPr>
          <p:cNvPr id="8" name="Content Placeholder 4"/>
          <p:cNvSpPr txBox="1">
            <a:spLocks/>
          </p:cNvSpPr>
          <p:nvPr/>
        </p:nvSpPr>
        <p:spPr>
          <a:xfrm>
            <a:off x="358139" y="1698818"/>
            <a:ext cx="7805058" cy="3998729"/>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Create tools that allow students to begin the process of career explorations before they arrive to campus at throughout the course of their MBAs</a:t>
            </a:r>
          </a:p>
          <a:p>
            <a:pPr lvl="2">
              <a:spcBef>
                <a:spcPts val="1867"/>
              </a:spcBef>
            </a:pPr>
            <a:r>
              <a:rPr lang="en-US" sz="2000" dirty="0" smtClean="0">
                <a:solidFill>
                  <a:schemeClr val="tx1">
                    <a:lumMod val="75000"/>
                    <a:lumOff val="25000"/>
                  </a:schemeClr>
                </a:solidFill>
              </a:rPr>
              <a:t>Ensure consistency of information, content inclusions, and visuals across all tools</a:t>
            </a:r>
          </a:p>
          <a:p>
            <a:pPr lvl="2">
              <a:spcBef>
                <a:spcPts val="1867"/>
              </a:spcBef>
            </a:pPr>
            <a:r>
              <a:rPr lang="en-US" sz="2000" dirty="0" smtClean="0">
                <a:solidFill>
                  <a:schemeClr val="tx1">
                    <a:lumMod val="75000"/>
                    <a:lumOff val="25000"/>
                  </a:schemeClr>
                </a:solidFill>
              </a:rPr>
              <a:t>Allow these tools to be conveniently accessed and navigated remotely </a:t>
            </a:r>
          </a:p>
          <a:p>
            <a:pPr lvl="2">
              <a:spcBef>
                <a:spcPts val="1867"/>
              </a:spcBef>
            </a:pPr>
            <a:r>
              <a:rPr lang="en-US" sz="2000" dirty="0" smtClean="0">
                <a:solidFill>
                  <a:schemeClr val="tx1">
                    <a:lumMod val="75000"/>
                    <a:lumOff val="25000"/>
                  </a:schemeClr>
                </a:solidFill>
              </a:rPr>
              <a:t>Respond to a communicated need and contribute to the overall strong satisfaction rating of Parker’s career development services</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5267" t="30288" r="18365" b="18798"/>
          <a:stretch/>
        </p:blipFill>
        <p:spPr>
          <a:xfrm>
            <a:off x="8192277" y="949699"/>
            <a:ext cx="3558638" cy="3214255"/>
          </a:xfrm>
          <a:prstGeom prst="rect">
            <a:avLst/>
          </a:prstGeom>
        </p:spPr>
      </p:pic>
    </p:spTree>
    <p:extLst>
      <p:ext uri="{BB962C8B-B14F-4D97-AF65-F5344CB8AC3E}">
        <p14:creationId xmlns:p14="http://schemas.microsoft.com/office/powerpoint/2010/main" val="411707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nodeType="clickEffect">
                                  <p:stCondLst>
                                    <p:cond delay="0"/>
                                  </p:stCondLst>
                                  <p:childTnLst>
                                    <p:animClr clrSpc="hsl" dir="cw">
                                      <p:cBhvr override="childStyle">
                                        <p:cTn id="6" dur="500" fill="hold"/>
                                        <p:tgtEl>
                                          <p:spTgt spid="8">
                                            <p:txEl>
                                              <p:pRg st="0" end="0"/>
                                            </p:txEl>
                                          </p:spTgt>
                                        </p:tgtEl>
                                        <p:attrNameLst>
                                          <p:attrName>style.color</p:attrName>
                                        </p:attrNameLst>
                                      </p:cBhvr>
                                      <p:by>
                                        <p:hsl h="7200000" s="0" l="0"/>
                                      </p:by>
                                    </p:animClr>
                                    <p:animClr clrSpc="hsl" dir="cw">
                                      <p:cBhvr>
                                        <p:cTn id="7" dur="500" fill="hold"/>
                                        <p:tgtEl>
                                          <p:spTgt spid="8">
                                            <p:txEl>
                                              <p:pRg st="0" end="0"/>
                                            </p:txEl>
                                          </p:spTgt>
                                        </p:tgtEl>
                                        <p:attrNameLst>
                                          <p:attrName>fillcolor</p:attrName>
                                        </p:attrNameLst>
                                      </p:cBhvr>
                                      <p:by>
                                        <p:hsl h="7200000" s="0" l="0"/>
                                      </p:by>
                                    </p:animClr>
                                    <p:animClr clrSpc="hsl" dir="cw">
                                      <p:cBhvr>
                                        <p:cTn id="8" dur="500" fill="hold"/>
                                        <p:tgtEl>
                                          <p:spTgt spid="8">
                                            <p:txEl>
                                              <p:pRg st="0" end="0"/>
                                            </p:txEl>
                                          </p:spTgt>
                                        </p:tgtEl>
                                        <p:attrNameLst>
                                          <p:attrName>stroke.color</p:attrName>
                                        </p:attrNameLst>
                                      </p:cBhvr>
                                      <p:by>
                                        <p:hsl h="7200000" s="0" l="0"/>
                                      </p:by>
                                    </p:animClr>
                                    <p:set>
                                      <p:cBhvr>
                                        <p:cTn id="9" dur="500" fill="hold"/>
                                        <p:tgtEl>
                                          <p:spTgt spid="8">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1" presetClass="emph" presetSubtype="0" fill="hold" nodeType="clickEffect">
                                  <p:stCondLst>
                                    <p:cond delay="0"/>
                                  </p:stCondLst>
                                  <p:childTnLst>
                                    <p:animClr clrSpc="hsl" dir="cw">
                                      <p:cBhvr override="childStyle">
                                        <p:cTn id="13" dur="500" fill="hold"/>
                                        <p:tgtEl>
                                          <p:spTgt spid="8">
                                            <p:txEl>
                                              <p:pRg st="1" end="1"/>
                                            </p:txEl>
                                          </p:spTgt>
                                        </p:tgtEl>
                                        <p:attrNameLst>
                                          <p:attrName>style.color</p:attrName>
                                        </p:attrNameLst>
                                      </p:cBhvr>
                                      <p:by>
                                        <p:hsl h="7200000" s="0" l="0"/>
                                      </p:by>
                                    </p:animClr>
                                    <p:animClr clrSpc="hsl" dir="cw">
                                      <p:cBhvr>
                                        <p:cTn id="14" dur="500" fill="hold"/>
                                        <p:tgtEl>
                                          <p:spTgt spid="8">
                                            <p:txEl>
                                              <p:pRg st="1" end="1"/>
                                            </p:txEl>
                                          </p:spTgt>
                                        </p:tgtEl>
                                        <p:attrNameLst>
                                          <p:attrName>fillcolor</p:attrName>
                                        </p:attrNameLst>
                                      </p:cBhvr>
                                      <p:by>
                                        <p:hsl h="7200000" s="0" l="0"/>
                                      </p:by>
                                    </p:animClr>
                                    <p:animClr clrSpc="hsl" dir="cw">
                                      <p:cBhvr>
                                        <p:cTn id="15" dur="500" fill="hold"/>
                                        <p:tgtEl>
                                          <p:spTgt spid="8">
                                            <p:txEl>
                                              <p:pRg st="1" end="1"/>
                                            </p:txEl>
                                          </p:spTgt>
                                        </p:tgtEl>
                                        <p:attrNameLst>
                                          <p:attrName>stroke.color</p:attrName>
                                        </p:attrNameLst>
                                      </p:cBhvr>
                                      <p:by>
                                        <p:hsl h="7200000" s="0" l="0"/>
                                      </p:by>
                                    </p:animClr>
                                    <p:set>
                                      <p:cBhvr>
                                        <p:cTn id="16" dur="500" fill="hold"/>
                                        <p:tgtEl>
                                          <p:spTgt spid="8">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1" presetClass="emph" presetSubtype="0" fill="hold" nodeType="clickEffect">
                                  <p:stCondLst>
                                    <p:cond delay="0"/>
                                  </p:stCondLst>
                                  <p:childTnLst>
                                    <p:animClr clrSpc="hsl" dir="cw">
                                      <p:cBhvr override="childStyle">
                                        <p:cTn id="20" dur="500" fill="hold"/>
                                        <p:tgtEl>
                                          <p:spTgt spid="8">
                                            <p:txEl>
                                              <p:pRg st="2" end="2"/>
                                            </p:txEl>
                                          </p:spTgt>
                                        </p:tgtEl>
                                        <p:attrNameLst>
                                          <p:attrName>style.color</p:attrName>
                                        </p:attrNameLst>
                                      </p:cBhvr>
                                      <p:by>
                                        <p:hsl h="7200000" s="0" l="0"/>
                                      </p:by>
                                    </p:animClr>
                                    <p:animClr clrSpc="hsl" dir="cw">
                                      <p:cBhvr>
                                        <p:cTn id="21" dur="500" fill="hold"/>
                                        <p:tgtEl>
                                          <p:spTgt spid="8">
                                            <p:txEl>
                                              <p:pRg st="2" end="2"/>
                                            </p:txEl>
                                          </p:spTgt>
                                        </p:tgtEl>
                                        <p:attrNameLst>
                                          <p:attrName>fillcolor</p:attrName>
                                        </p:attrNameLst>
                                      </p:cBhvr>
                                      <p:by>
                                        <p:hsl h="7200000" s="0" l="0"/>
                                      </p:by>
                                    </p:animClr>
                                    <p:animClr clrSpc="hsl" dir="cw">
                                      <p:cBhvr>
                                        <p:cTn id="22" dur="500" fill="hold"/>
                                        <p:tgtEl>
                                          <p:spTgt spid="8">
                                            <p:txEl>
                                              <p:pRg st="2" end="2"/>
                                            </p:txEl>
                                          </p:spTgt>
                                        </p:tgtEl>
                                        <p:attrNameLst>
                                          <p:attrName>stroke.color</p:attrName>
                                        </p:attrNameLst>
                                      </p:cBhvr>
                                      <p:by>
                                        <p:hsl h="7200000" s="0" l="0"/>
                                      </p:by>
                                    </p:animClr>
                                    <p:set>
                                      <p:cBhvr>
                                        <p:cTn id="23" dur="500" fill="hold"/>
                                        <p:tgtEl>
                                          <p:spTgt spid="8">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1" presetClass="emph" presetSubtype="0" fill="hold" nodeType="clickEffect">
                                  <p:stCondLst>
                                    <p:cond delay="0"/>
                                  </p:stCondLst>
                                  <p:childTnLst>
                                    <p:animClr clrSpc="hsl" dir="cw">
                                      <p:cBhvr override="childStyle">
                                        <p:cTn id="27" dur="500" fill="hold"/>
                                        <p:tgtEl>
                                          <p:spTgt spid="8">
                                            <p:txEl>
                                              <p:pRg st="3" end="3"/>
                                            </p:txEl>
                                          </p:spTgt>
                                        </p:tgtEl>
                                        <p:attrNameLst>
                                          <p:attrName>style.color</p:attrName>
                                        </p:attrNameLst>
                                      </p:cBhvr>
                                      <p:by>
                                        <p:hsl h="7200000" s="0" l="0"/>
                                      </p:by>
                                    </p:animClr>
                                    <p:animClr clrSpc="hsl" dir="cw">
                                      <p:cBhvr>
                                        <p:cTn id="28" dur="500" fill="hold"/>
                                        <p:tgtEl>
                                          <p:spTgt spid="8">
                                            <p:txEl>
                                              <p:pRg st="3" end="3"/>
                                            </p:txEl>
                                          </p:spTgt>
                                        </p:tgtEl>
                                        <p:attrNameLst>
                                          <p:attrName>fillcolor</p:attrName>
                                        </p:attrNameLst>
                                      </p:cBhvr>
                                      <p:by>
                                        <p:hsl h="7200000" s="0" l="0"/>
                                      </p:by>
                                    </p:animClr>
                                    <p:animClr clrSpc="hsl" dir="cw">
                                      <p:cBhvr>
                                        <p:cTn id="29" dur="500" fill="hold"/>
                                        <p:tgtEl>
                                          <p:spTgt spid="8">
                                            <p:txEl>
                                              <p:pRg st="3" end="3"/>
                                            </p:txEl>
                                          </p:spTgt>
                                        </p:tgtEl>
                                        <p:attrNameLst>
                                          <p:attrName>stroke.color</p:attrName>
                                        </p:attrNameLst>
                                      </p:cBhvr>
                                      <p:by>
                                        <p:hsl h="7200000" s="0" l="0"/>
                                      </p:by>
                                    </p:animClr>
                                    <p:set>
                                      <p:cBhvr>
                                        <p:cTn id="30" dur="500" fill="hold"/>
                                        <p:tgtEl>
                                          <p:spTgt spid="8">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29059" y="353319"/>
            <a:ext cx="11526967" cy="6166751"/>
          </a:xfrm>
          <a:prstGeom prst="rect">
            <a:avLst/>
          </a:prstGeom>
          <a:solidFill>
            <a:srgbClr val="B8D8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srgbClr val="006198"/>
              </a:solidFill>
              <a:latin typeface="Whitney Book"/>
            </a:endParaRPr>
          </a:p>
        </p:txBody>
      </p:sp>
      <p:sp>
        <p:nvSpPr>
          <p:cNvPr id="6" name="BainBulletsConfiguration" hidden="1"/>
          <p:cNvSpPr txBox="1"/>
          <p:nvPr/>
        </p:nvSpPr>
        <p:spPr>
          <a:xfrm>
            <a:off x="12702" y="12700"/>
            <a:ext cx="184731" cy="112788"/>
          </a:xfrm>
          <a:prstGeom prst="rect">
            <a:avLst/>
          </a:prstGeom>
          <a:ln>
            <a:noFill/>
          </a:ln>
        </p:spPr>
        <p:txBody>
          <a:bodyPr vert="horz" wrap="none" rtlCol="0">
            <a:spAutoFit/>
          </a:bodyPr>
          <a:lstStyle/>
          <a:p>
            <a:endParaRPr lang="en-US" sz="133" dirty="0" err="1">
              <a:solidFill>
                <a:srgbClr val="FFFFFF"/>
              </a:solidFill>
              <a:latin typeface="Whitney Light"/>
              <a:cs typeface="Whitney Light"/>
            </a:endParaRPr>
          </a:p>
        </p:txBody>
      </p:sp>
      <p:sp>
        <p:nvSpPr>
          <p:cNvPr id="5" name="Text Placeholder 6"/>
          <p:cNvSpPr txBox="1">
            <a:spLocks/>
          </p:cNvSpPr>
          <p:nvPr/>
        </p:nvSpPr>
        <p:spPr>
          <a:xfrm>
            <a:off x="347661" y="949699"/>
            <a:ext cx="5759225"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Recap of Project Goals</a:t>
            </a:r>
            <a:endParaRPr lang="en-US" sz="2133" dirty="0"/>
          </a:p>
        </p:txBody>
      </p:sp>
      <p:sp>
        <p:nvSpPr>
          <p:cNvPr id="7" name="TextBox 6"/>
          <p:cNvSpPr txBox="1"/>
          <p:nvPr/>
        </p:nvSpPr>
        <p:spPr>
          <a:xfrm>
            <a:off x="347660" y="347849"/>
            <a:ext cx="4224554" cy="584775"/>
          </a:xfrm>
          <a:prstGeom prst="rect">
            <a:avLst/>
          </a:prstGeom>
          <a:noFill/>
        </p:spPr>
        <p:txBody>
          <a:bodyPr wrap="none" rtlCol="0">
            <a:spAutoFit/>
          </a:bodyPr>
          <a:lstStyle/>
          <a:p>
            <a:r>
              <a:rPr lang="en-US" sz="3200" kern="1400" dirty="0" smtClean="0">
                <a:latin typeface="Whitney Light"/>
                <a:cs typeface="Whitney Light"/>
              </a:rPr>
              <a:t>Evaluating Effectiveness</a:t>
            </a:r>
            <a:endParaRPr lang="en-US" sz="3200" kern="1400" dirty="0">
              <a:latin typeface="Whitney Light"/>
              <a:cs typeface="Whitney Light"/>
            </a:endParaRPr>
          </a:p>
        </p:txBody>
      </p:sp>
      <p:sp>
        <p:nvSpPr>
          <p:cNvPr id="8" name="Content Placeholder 4"/>
          <p:cNvSpPr txBox="1">
            <a:spLocks/>
          </p:cNvSpPr>
          <p:nvPr/>
        </p:nvSpPr>
        <p:spPr>
          <a:xfrm>
            <a:off x="358139" y="1698819"/>
            <a:ext cx="7805058" cy="1022610"/>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Create tools that allow students to begin the process of career explorations before they arrive to campus at throughout the course of their MBAs</a:t>
            </a:r>
          </a:p>
        </p:txBody>
      </p:sp>
      <p:sp>
        <p:nvSpPr>
          <p:cNvPr id="9" name="Content Placeholder 4"/>
          <p:cNvSpPr txBox="1">
            <a:spLocks/>
          </p:cNvSpPr>
          <p:nvPr/>
        </p:nvSpPr>
        <p:spPr>
          <a:xfrm>
            <a:off x="329059" y="3846157"/>
            <a:ext cx="7805058" cy="774592"/>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Ensure consistency of information, content inclusions, and visuals across all tools</a:t>
            </a:r>
          </a:p>
        </p:txBody>
      </p:sp>
      <p:sp>
        <p:nvSpPr>
          <p:cNvPr id="10" name="Content Placeholder 4"/>
          <p:cNvSpPr txBox="1">
            <a:spLocks/>
          </p:cNvSpPr>
          <p:nvPr/>
        </p:nvSpPr>
        <p:spPr>
          <a:xfrm>
            <a:off x="829299" y="2742306"/>
            <a:ext cx="9327072" cy="1078311"/>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bg1"/>
                </a:solidFill>
                <a:latin typeface="Whitney Medium" pitchFamily="50" charset="0"/>
                <a:cs typeface="Whitney Medium" pitchFamily="50" charset="0"/>
              </a:rPr>
              <a:t>Deliverables were completed in December 2018 and will be released to the incoming Class of 2021 this summer, prior to their arrival on campus. Students will be assigned career exploration activities which involve the eBooks.</a:t>
            </a:r>
          </a:p>
        </p:txBody>
      </p:sp>
      <p:sp>
        <p:nvSpPr>
          <p:cNvPr id="11" name="Content Placeholder 4"/>
          <p:cNvSpPr txBox="1">
            <a:spLocks/>
          </p:cNvSpPr>
          <p:nvPr/>
        </p:nvSpPr>
        <p:spPr>
          <a:xfrm>
            <a:off x="829299" y="4619118"/>
            <a:ext cx="9327072" cy="1465996"/>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bg1"/>
                </a:solidFill>
                <a:latin typeface="Whitney Medium" pitchFamily="50" charset="0"/>
                <a:cs typeface="Whitney Medium" pitchFamily="50" charset="0"/>
              </a:rPr>
              <a:t>All eBooks were designed to adhere to the same standards of content and visual consistency. All documents include same categories of resource inclusions in the same order, and stylistically, the use of color, proportion, and typography is presented in the same way across documents. </a:t>
            </a:r>
          </a:p>
        </p:txBody>
      </p:sp>
    </p:spTree>
    <p:extLst>
      <p:ext uri="{BB962C8B-B14F-4D97-AF65-F5344CB8AC3E}">
        <p14:creationId xmlns:p14="http://schemas.microsoft.com/office/powerpoint/2010/main" val="183078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29059" y="353319"/>
            <a:ext cx="11526967" cy="6166751"/>
          </a:xfrm>
          <a:prstGeom prst="rect">
            <a:avLst/>
          </a:prstGeom>
          <a:solidFill>
            <a:srgbClr val="B8D8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srgbClr val="006198"/>
              </a:solidFill>
              <a:latin typeface="Whitney Book"/>
            </a:endParaRPr>
          </a:p>
        </p:txBody>
      </p:sp>
      <p:sp>
        <p:nvSpPr>
          <p:cNvPr id="6" name="BainBulletsConfiguration" hidden="1"/>
          <p:cNvSpPr txBox="1"/>
          <p:nvPr/>
        </p:nvSpPr>
        <p:spPr>
          <a:xfrm>
            <a:off x="12702" y="12700"/>
            <a:ext cx="184731" cy="112788"/>
          </a:xfrm>
          <a:prstGeom prst="rect">
            <a:avLst/>
          </a:prstGeom>
          <a:ln>
            <a:noFill/>
          </a:ln>
        </p:spPr>
        <p:txBody>
          <a:bodyPr vert="horz" wrap="none" rtlCol="0">
            <a:spAutoFit/>
          </a:bodyPr>
          <a:lstStyle/>
          <a:p>
            <a:endParaRPr lang="en-US" sz="133" dirty="0" err="1">
              <a:solidFill>
                <a:srgbClr val="FFFFFF"/>
              </a:solidFill>
              <a:latin typeface="Whitney Light"/>
              <a:cs typeface="Whitney Light"/>
            </a:endParaRPr>
          </a:p>
        </p:txBody>
      </p:sp>
      <p:sp>
        <p:nvSpPr>
          <p:cNvPr id="5" name="Text Placeholder 6"/>
          <p:cNvSpPr txBox="1">
            <a:spLocks/>
          </p:cNvSpPr>
          <p:nvPr/>
        </p:nvSpPr>
        <p:spPr>
          <a:xfrm>
            <a:off x="347661" y="949699"/>
            <a:ext cx="5759225"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Recap of Project Goals</a:t>
            </a:r>
            <a:endParaRPr lang="en-US" sz="2133" dirty="0"/>
          </a:p>
        </p:txBody>
      </p:sp>
      <p:sp>
        <p:nvSpPr>
          <p:cNvPr id="7" name="TextBox 6"/>
          <p:cNvSpPr txBox="1"/>
          <p:nvPr/>
        </p:nvSpPr>
        <p:spPr>
          <a:xfrm>
            <a:off x="347660" y="347849"/>
            <a:ext cx="4224554" cy="584775"/>
          </a:xfrm>
          <a:prstGeom prst="rect">
            <a:avLst/>
          </a:prstGeom>
          <a:noFill/>
        </p:spPr>
        <p:txBody>
          <a:bodyPr wrap="none" rtlCol="0">
            <a:spAutoFit/>
          </a:bodyPr>
          <a:lstStyle/>
          <a:p>
            <a:r>
              <a:rPr lang="en-US" sz="3200" kern="1400" dirty="0" smtClean="0">
                <a:latin typeface="Whitney Light"/>
                <a:cs typeface="Whitney Light"/>
              </a:rPr>
              <a:t>Evaluating Effectiveness</a:t>
            </a:r>
            <a:endParaRPr lang="en-US" sz="3200" kern="1400" dirty="0">
              <a:latin typeface="Whitney Light"/>
              <a:cs typeface="Whitney Light"/>
            </a:endParaRPr>
          </a:p>
        </p:txBody>
      </p:sp>
      <p:sp>
        <p:nvSpPr>
          <p:cNvPr id="8" name="Content Placeholder 4"/>
          <p:cNvSpPr txBox="1">
            <a:spLocks/>
          </p:cNvSpPr>
          <p:nvPr/>
        </p:nvSpPr>
        <p:spPr>
          <a:xfrm>
            <a:off x="358138" y="1698819"/>
            <a:ext cx="8263347" cy="500096"/>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Allow these tools to be conveniently accessed and navigated remotely </a:t>
            </a:r>
          </a:p>
        </p:txBody>
      </p:sp>
      <p:sp>
        <p:nvSpPr>
          <p:cNvPr id="9" name="Content Placeholder 4"/>
          <p:cNvSpPr txBox="1">
            <a:spLocks/>
          </p:cNvSpPr>
          <p:nvPr/>
        </p:nvSpPr>
        <p:spPr>
          <a:xfrm>
            <a:off x="387219" y="3178630"/>
            <a:ext cx="7805058" cy="729342"/>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Respond to a communicated need and contribute to the overall strong satisfaction rating of Parker’s career development services</a:t>
            </a:r>
          </a:p>
        </p:txBody>
      </p:sp>
      <p:sp>
        <p:nvSpPr>
          <p:cNvPr id="10" name="Content Placeholder 4"/>
          <p:cNvSpPr txBox="1">
            <a:spLocks/>
          </p:cNvSpPr>
          <p:nvPr/>
        </p:nvSpPr>
        <p:spPr>
          <a:xfrm>
            <a:off x="911684" y="2176205"/>
            <a:ext cx="9327072" cy="1078311"/>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bg1"/>
                </a:solidFill>
                <a:latin typeface="Whitney Medium" pitchFamily="50" charset="0"/>
                <a:cs typeface="Whitney Medium" pitchFamily="50" charset="0"/>
              </a:rPr>
              <a:t>All eBooks are centrally located on an internal web portal and can be accessed and downloaded remotely</a:t>
            </a:r>
          </a:p>
        </p:txBody>
      </p:sp>
      <p:sp>
        <p:nvSpPr>
          <p:cNvPr id="11" name="Content Placeholder 4"/>
          <p:cNvSpPr txBox="1">
            <a:spLocks/>
          </p:cNvSpPr>
          <p:nvPr/>
        </p:nvSpPr>
        <p:spPr>
          <a:xfrm>
            <a:off x="911684" y="4154295"/>
            <a:ext cx="9327072" cy="1465996"/>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bg1"/>
                </a:solidFill>
                <a:latin typeface="Whitney Medium" pitchFamily="50" charset="0"/>
                <a:cs typeface="Whitney Medium" pitchFamily="50" charset="0"/>
              </a:rPr>
              <a:t>Deliverables were designed in direct response to student need (as communicated in historical performance metrics). Although we won’t obtain official feedback until August 2019, we have received positive, informal feedback from target users</a:t>
            </a:r>
          </a:p>
        </p:txBody>
      </p:sp>
    </p:spTree>
    <p:extLst>
      <p:ext uri="{BB962C8B-B14F-4D97-AF65-F5344CB8AC3E}">
        <p14:creationId xmlns:p14="http://schemas.microsoft.com/office/powerpoint/2010/main" val="307851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58138" y="326687"/>
            <a:ext cx="3482107" cy="584775"/>
          </a:xfrm>
          <a:prstGeom prst="rect">
            <a:avLst/>
          </a:prstGeom>
          <a:noFill/>
        </p:spPr>
        <p:txBody>
          <a:bodyPr wrap="none" rtlCol="0">
            <a:spAutoFit/>
          </a:bodyPr>
          <a:lstStyle/>
          <a:p>
            <a:r>
              <a:rPr lang="en-US" sz="3200" kern="1400" dirty="0" smtClean="0">
                <a:latin typeface="Whitney Light"/>
                <a:cs typeface="Whitney Light"/>
              </a:rPr>
              <a:t>Learning Outcomes</a:t>
            </a:r>
            <a:endParaRPr lang="en-US" sz="3200" kern="1400" dirty="0">
              <a:latin typeface="Whitney Light"/>
              <a:cs typeface="Whitney Light"/>
            </a:endParaRPr>
          </a:p>
        </p:txBody>
      </p:sp>
      <p:sp>
        <p:nvSpPr>
          <p:cNvPr id="4" name="Text Placeholder 6"/>
          <p:cNvSpPr txBox="1">
            <a:spLocks/>
          </p:cNvSpPr>
          <p:nvPr/>
        </p:nvSpPr>
        <p:spPr>
          <a:xfrm>
            <a:off x="347661" y="949699"/>
            <a:ext cx="5759225"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Leveraging Learning for My Future</a:t>
            </a:r>
            <a:endParaRPr lang="en-US" sz="2133" dirty="0"/>
          </a:p>
        </p:txBody>
      </p:sp>
      <p:sp>
        <p:nvSpPr>
          <p:cNvPr id="5" name="Content Placeholder 4"/>
          <p:cNvSpPr txBox="1">
            <a:spLocks/>
          </p:cNvSpPr>
          <p:nvPr/>
        </p:nvSpPr>
        <p:spPr>
          <a:xfrm>
            <a:off x="607521" y="1629545"/>
            <a:ext cx="6998624" cy="3884563"/>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Can approach tasks as a more skillful project manager</a:t>
            </a:r>
          </a:p>
          <a:p>
            <a:pPr lvl="2">
              <a:spcBef>
                <a:spcPts val="1867"/>
              </a:spcBef>
            </a:pPr>
            <a:r>
              <a:rPr lang="en-US" sz="2000" dirty="0" smtClean="0">
                <a:solidFill>
                  <a:schemeClr val="tx1">
                    <a:lumMod val="75000"/>
                    <a:lumOff val="25000"/>
                  </a:schemeClr>
                </a:solidFill>
              </a:rPr>
              <a:t>More confident in visual communications capabilities</a:t>
            </a:r>
          </a:p>
          <a:p>
            <a:pPr lvl="2">
              <a:spcBef>
                <a:spcPts val="1867"/>
              </a:spcBef>
            </a:pPr>
            <a:r>
              <a:rPr lang="en-US" sz="2000" dirty="0" smtClean="0">
                <a:solidFill>
                  <a:schemeClr val="tx1">
                    <a:lumMod val="75000"/>
                    <a:lumOff val="25000"/>
                  </a:schemeClr>
                </a:solidFill>
              </a:rPr>
              <a:t>Improved technical editing proficiency</a:t>
            </a:r>
          </a:p>
          <a:p>
            <a:pPr lvl="2">
              <a:spcBef>
                <a:spcPts val="1867"/>
              </a:spcBef>
            </a:pPr>
            <a:r>
              <a:rPr lang="en-US" sz="2000" dirty="0" smtClean="0">
                <a:solidFill>
                  <a:schemeClr val="tx1">
                    <a:lumMod val="75000"/>
                    <a:lumOff val="25000"/>
                  </a:schemeClr>
                </a:solidFill>
              </a:rPr>
              <a:t>Better interpersonal communications and cross-functional collaboration aptitudes </a:t>
            </a:r>
          </a:p>
          <a:p>
            <a:pPr lvl="2">
              <a:spcBef>
                <a:spcPts val="1867"/>
              </a:spcBef>
            </a:pPr>
            <a:r>
              <a:rPr lang="en-US" sz="2000" dirty="0" smtClean="0">
                <a:solidFill>
                  <a:schemeClr val="tx1">
                    <a:lumMod val="75000"/>
                    <a:lumOff val="25000"/>
                  </a:schemeClr>
                </a:solidFill>
              </a:rPr>
              <a:t>Navigate challenges with more grit and resiliency</a:t>
            </a:r>
          </a:p>
        </p:txBody>
      </p:sp>
      <p:pic>
        <p:nvPicPr>
          <p:cNvPr id="1026" name="Picture 2" descr="Image result for future goal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3176" y="949699"/>
            <a:ext cx="4020649" cy="2681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61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8138" y="326687"/>
            <a:ext cx="3482107" cy="584775"/>
          </a:xfrm>
          <a:prstGeom prst="rect">
            <a:avLst/>
          </a:prstGeom>
          <a:noFill/>
        </p:spPr>
        <p:txBody>
          <a:bodyPr wrap="none" rtlCol="0">
            <a:spAutoFit/>
          </a:bodyPr>
          <a:lstStyle/>
          <a:p>
            <a:r>
              <a:rPr lang="en-US" sz="3200" kern="1400" dirty="0" smtClean="0">
                <a:latin typeface="Whitney Light"/>
                <a:cs typeface="Whitney Light"/>
              </a:rPr>
              <a:t>Learning Outcomes</a:t>
            </a:r>
            <a:endParaRPr lang="en-US" sz="3200" kern="1400" dirty="0">
              <a:latin typeface="Whitney Light"/>
              <a:cs typeface="Whitney Light"/>
            </a:endParaRPr>
          </a:p>
        </p:txBody>
      </p:sp>
      <p:sp>
        <p:nvSpPr>
          <p:cNvPr id="5" name="Text Placeholder 6"/>
          <p:cNvSpPr txBox="1">
            <a:spLocks/>
          </p:cNvSpPr>
          <p:nvPr/>
        </p:nvSpPr>
        <p:spPr>
          <a:xfrm>
            <a:off x="347661" y="949699"/>
            <a:ext cx="11082339" cy="459613"/>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Reconnecting with Intrinsic Motivations</a:t>
            </a:r>
            <a:endParaRPr lang="en-US" sz="2133" dirty="0"/>
          </a:p>
        </p:txBody>
      </p:sp>
      <p:sp>
        <p:nvSpPr>
          <p:cNvPr id="6" name="Content Placeholder 4"/>
          <p:cNvSpPr txBox="1">
            <a:spLocks/>
          </p:cNvSpPr>
          <p:nvPr/>
        </p:nvSpPr>
        <p:spPr>
          <a:xfrm>
            <a:off x="607521" y="1629546"/>
            <a:ext cx="6028806" cy="3441218"/>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Allowed me to reconnect with my motivations for pursuing career as a communications professional </a:t>
            </a:r>
          </a:p>
          <a:p>
            <a:pPr lvl="2">
              <a:spcBef>
                <a:spcPts val="1867"/>
              </a:spcBef>
            </a:pPr>
            <a:r>
              <a:rPr lang="en-US" sz="2000" dirty="0" smtClean="0">
                <a:solidFill>
                  <a:schemeClr val="tx1">
                    <a:lumMod val="75000"/>
                    <a:lumOff val="25000"/>
                  </a:schemeClr>
                </a:solidFill>
              </a:rPr>
              <a:t>Presented me with opportunity to take on exciting new tasks, pursue my interests, and reconnect with my intrinsic motivations </a:t>
            </a:r>
          </a:p>
          <a:p>
            <a:pPr lvl="2">
              <a:spcBef>
                <a:spcPts val="1867"/>
              </a:spcBef>
            </a:pPr>
            <a:r>
              <a:rPr lang="en-US" sz="2000" dirty="0" smtClean="0">
                <a:solidFill>
                  <a:schemeClr val="tx1">
                    <a:lumMod val="75000"/>
                    <a:lumOff val="25000"/>
                  </a:schemeClr>
                </a:solidFill>
              </a:rPr>
              <a:t>Enabled me to use my creative aptitudes to make an impact on my organization and the student population we serve</a:t>
            </a:r>
          </a:p>
        </p:txBody>
      </p:sp>
      <p:pic>
        <p:nvPicPr>
          <p:cNvPr id="5122" name="Picture 2" descr="Image result for happi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2420" y="1629546"/>
            <a:ext cx="4477580" cy="3024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78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44433" y="3757888"/>
            <a:ext cx="6966857" cy="769441"/>
          </a:xfrm>
          <a:prstGeom prst="rect">
            <a:avLst/>
          </a:prstGeom>
          <a:noFill/>
        </p:spPr>
        <p:txBody>
          <a:bodyPr wrap="square" rtlCol="0">
            <a:spAutoFit/>
          </a:bodyPr>
          <a:lstStyle/>
          <a:p>
            <a:pPr algn="ctr"/>
            <a:r>
              <a:rPr lang="en-US" sz="4400" dirty="0" smtClean="0">
                <a:latin typeface="Whitney Light" pitchFamily="50" charset="0"/>
              </a:rPr>
              <a:t>Any Questions?</a:t>
            </a:r>
            <a:endParaRPr lang="en-US" sz="4400" dirty="0">
              <a:latin typeface="Whitney Light" pitchFamily="50"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34393" b="38635"/>
          <a:stretch/>
        </p:blipFill>
        <p:spPr>
          <a:xfrm>
            <a:off x="1125052" y="1427356"/>
            <a:ext cx="9205620" cy="2482932"/>
          </a:xfrm>
          <a:prstGeom prst="rect">
            <a:avLst/>
          </a:prstGeom>
        </p:spPr>
      </p:pic>
    </p:spTree>
    <p:extLst>
      <p:ext uri="{BB962C8B-B14F-4D97-AF65-F5344CB8AC3E}">
        <p14:creationId xmlns:p14="http://schemas.microsoft.com/office/powerpoint/2010/main" val="2996473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29059" y="353319"/>
            <a:ext cx="11526967" cy="6166751"/>
          </a:xfrm>
          <a:prstGeom prst="rect">
            <a:avLst/>
          </a:prstGeom>
          <a:solidFill>
            <a:srgbClr val="B8D8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srgbClr val="006198"/>
              </a:solidFill>
              <a:latin typeface="Whitney Book"/>
            </a:endParaRPr>
          </a:p>
        </p:txBody>
      </p:sp>
      <p:sp>
        <p:nvSpPr>
          <p:cNvPr id="6" name="BainBulletsConfiguration" hidden="1"/>
          <p:cNvSpPr txBox="1"/>
          <p:nvPr/>
        </p:nvSpPr>
        <p:spPr>
          <a:xfrm>
            <a:off x="12702" y="12700"/>
            <a:ext cx="184731" cy="112788"/>
          </a:xfrm>
          <a:prstGeom prst="rect">
            <a:avLst/>
          </a:prstGeom>
          <a:ln>
            <a:noFill/>
          </a:ln>
        </p:spPr>
        <p:txBody>
          <a:bodyPr vert="horz" wrap="none" rtlCol="0">
            <a:spAutoFit/>
          </a:bodyPr>
          <a:lstStyle/>
          <a:p>
            <a:endParaRPr lang="en-US" sz="133" dirty="0" err="1">
              <a:solidFill>
                <a:srgbClr val="FFFFFF"/>
              </a:solidFill>
              <a:latin typeface="Whitney Light"/>
              <a:cs typeface="Whitney Light"/>
            </a:endParaRPr>
          </a:p>
        </p:txBody>
      </p:sp>
      <p:sp>
        <p:nvSpPr>
          <p:cNvPr id="26" name="Title 1"/>
          <p:cNvSpPr txBox="1">
            <a:spLocks/>
          </p:cNvSpPr>
          <p:nvPr/>
        </p:nvSpPr>
        <p:spPr>
          <a:xfrm>
            <a:off x="358140" y="353319"/>
            <a:ext cx="5398424" cy="5590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smtClean="0">
                <a:latin typeface="Whitney Light" pitchFamily="50" charset="0"/>
              </a:rPr>
              <a:t>References</a:t>
            </a:r>
            <a:endParaRPr lang="en-US" sz="3200" b="1" dirty="0">
              <a:latin typeface="Whitney Light" pitchFamily="50" charset="0"/>
            </a:endParaRPr>
          </a:p>
        </p:txBody>
      </p:sp>
      <p:sp>
        <p:nvSpPr>
          <p:cNvPr id="2" name="Rectangle 1"/>
          <p:cNvSpPr/>
          <p:nvPr/>
        </p:nvSpPr>
        <p:spPr>
          <a:xfrm>
            <a:off x="435379" y="1161732"/>
            <a:ext cx="10642369" cy="5529719"/>
          </a:xfrm>
          <a:prstGeom prst="rect">
            <a:avLst/>
          </a:prstGeom>
        </p:spPr>
        <p:txBody>
          <a:bodyPr wrap="square" numCol="1">
            <a:spAutoFit/>
          </a:bodyPr>
          <a:lstStyle/>
          <a:p>
            <a:pPr>
              <a:spcAft>
                <a:spcPts val="800"/>
              </a:spcAft>
            </a:pPr>
            <a:r>
              <a:rPr lang="en-US" sz="1200" i="1" dirty="0">
                <a:latin typeface="Whitney Light" pitchFamily="50" charset="0"/>
                <a:ea typeface="Calibri" panose="020F0502020204030204" pitchFamily="34" charset="0"/>
                <a:cs typeface="Times New Roman" panose="02020603050405020304" pitchFamily="18" charset="0"/>
              </a:rPr>
              <a:t>Internal &amp; Department Data Sources:</a:t>
            </a:r>
            <a:endParaRPr lang="en-US" sz="1200" dirty="0">
              <a:latin typeface="Whitney Light" pitchFamily="50" charset="0"/>
              <a:ea typeface="Calibri" panose="020F0502020204030204" pitchFamily="34" charset="0"/>
              <a:cs typeface="Times New Roman" panose="02020603050405020304" pitchFamily="18" charset="0"/>
            </a:endParaRP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UCLA Anderson Career Impact. (2018). Retrieved from</a:t>
            </a:r>
          </a:p>
          <a:p>
            <a:pPr>
              <a:spcAft>
                <a:spcPts val="800"/>
              </a:spcAft>
            </a:pPr>
            <a:r>
              <a:rPr lang="en-US" sz="1200" u="sng" dirty="0">
                <a:solidFill>
                  <a:srgbClr val="0563C1"/>
                </a:solidFill>
                <a:latin typeface="Whitney Light" pitchFamily="50" charset="0"/>
                <a:ea typeface="Calibri" panose="020F0502020204030204" pitchFamily="34" charset="0"/>
                <a:cs typeface="Times New Roman" panose="02020603050405020304" pitchFamily="18" charset="0"/>
                <a:hlinkClick r:id="rId2"/>
              </a:rPr>
              <a:t>https://www.anderson.ucla.edu/degrees/full-time-mba/career-impact/</a:t>
            </a:r>
            <a:r>
              <a:rPr lang="en-US" sz="1200" dirty="0">
                <a:latin typeface="Whitney Light" pitchFamily="50" charset="0"/>
                <a:ea typeface="Calibri" panose="020F0502020204030204" pitchFamily="34" charset="0"/>
                <a:cs typeface="Times New Roman" panose="02020603050405020304" pitchFamily="18" charset="0"/>
              </a:rPr>
              <a:t>. Web. 2 Sep 2018. </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UCLA Anderson FTMBA Class of 2017 and 2018 Employment Report. September</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2018. PDF.</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University of California, Los Angles, Anderson School of Management. 12 twenty</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reporting system (compilation of student reported job placement and compensation</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data) (2018). Retrieved from </a:t>
            </a:r>
            <a:r>
              <a:rPr lang="en-US" sz="1200" u="sng" dirty="0">
                <a:solidFill>
                  <a:srgbClr val="0563C1"/>
                </a:solidFill>
                <a:latin typeface="Whitney Light" pitchFamily="50" charset="0"/>
                <a:ea typeface="Calibri" panose="020F0502020204030204" pitchFamily="34" charset="0"/>
                <a:cs typeface="Times New Roman" panose="02020603050405020304" pitchFamily="18" charset="0"/>
                <a:hlinkClick r:id="rId3"/>
              </a:rPr>
              <a:t>https://anderson-</a:t>
            </a:r>
            <a:endParaRPr lang="en-US" sz="1200" dirty="0">
              <a:latin typeface="Whitney Light" pitchFamily="50" charset="0"/>
              <a:ea typeface="Calibri" panose="020F0502020204030204" pitchFamily="34" charset="0"/>
              <a:cs typeface="Times New Roman" panose="02020603050405020304" pitchFamily="18" charset="0"/>
            </a:endParaRPr>
          </a:p>
          <a:p>
            <a:pPr>
              <a:spcAft>
                <a:spcPts val="800"/>
              </a:spcAft>
            </a:pPr>
            <a:r>
              <a:rPr lang="en-US" sz="1200" u="sng" dirty="0">
                <a:solidFill>
                  <a:srgbClr val="0563C1"/>
                </a:solidFill>
                <a:latin typeface="Whitney Light" pitchFamily="50" charset="0"/>
                <a:ea typeface="Calibri" panose="020F0502020204030204" pitchFamily="34" charset="0"/>
                <a:cs typeface="Times New Roman" panose="02020603050405020304" pitchFamily="18" charset="0"/>
                <a:hlinkClick r:id="rId3"/>
              </a:rPr>
              <a:t>ucla.admin.12twenty.com/</a:t>
            </a:r>
            <a:r>
              <a:rPr lang="en-US" sz="1200" dirty="0">
                <a:latin typeface="Whitney Light" pitchFamily="50" charset="0"/>
                <a:ea typeface="Calibri" panose="020F0502020204030204" pitchFamily="34" charset="0"/>
                <a:cs typeface="Times New Roman" panose="02020603050405020304" pitchFamily="18" charset="0"/>
              </a:rPr>
              <a:t>. Web. 21 Oct 2018. </a:t>
            </a:r>
          </a:p>
          <a:p>
            <a:pPr>
              <a:spcAft>
                <a:spcPts val="800"/>
              </a:spcAft>
            </a:pPr>
            <a:r>
              <a:rPr lang="en-US" sz="1200" i="1" dirty="0">
                <a:latin typeface="Whitney Light" pitchFamily="50" charset="0"/>
                <a:ea typeface="Calibri" panose="020F0502020204030204" pitchFamily="34" charset="0"/>
                <a:cs typeface="Times New Roman" panose="02020603050405020304" pitchFamily="18" charset="0"/>
              </a:rPr>
              <a:t>Other Sources:</a:t>
            </a:r>
            <a:endParaRPr lang="en-US" sz="1200" dirty="0">
              <a:latin typeface="Whitney Light" pitchFamily="50" charset="0"/>
              <a:ea typeface="Calibri" panose="020F0502020204030204" pitchFamily="34" charset="0"/>
              <a:cs typeface="Times New Roman" panose="02020603050405020304" pitchFamily="18" charset="0"/>
            </a:endParaRP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Berger, A. A. (2012). Seeing is believing: An introduction to visual communication.</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New York: McGraw-Hill Education.</a:t>
            </a:r>
          </a:p>
          <a:p>
            <a:pPr>
              <a:spcAft>
                <a:spcPts val="800"/>
              </a:spcAft>
            </a:pPr>
            <a:r>
              <a:rPr lang="en-US" sz="1200" dirty="0" err="1">
                <a:latin typeface="Whitney Light" pitchFamily="50" charset="0"/>
                <a:ea typeface="Calibri" panose="020F0502020204030204" pitchFamily="34" charset="0"/>
                <a:cs typeface="Times New Roman" panose="02020603050405020304" pitchFamily="18" charset="0"/>
              </a:rPr>
              <a:t>Dinsmore</a:t>
            </a:r>
            <a:r>
              <a:rPr lang="en-US" sz="1200" dirty="0">
                <a:latin typeface="Whitney Light" pitchFamily="50" charset="0"/>
                <a:ea typeface="Calibri" panose="020F0502020204030204" pitchFamily="34" charset="0"/>
                <a:cs typeface="Times New Roman" panose="02020603050405020304" pitchFamily="18" charset="0"/>
              </a:rPr>
              <a:t>, P. C., &amp; </a:t>
            </a:r>
            <a:r>
              <a:rPr lang="en-US" sz="1200" dirty="0" err="1">
                <a:latin typeface="Whitney Light" pitchFamily="50" charset="0"/>
                <a:ea typeface="Calibri" panose="020F0502020204030204" pitchFamily="34" charset="0"/>
                <a:cs typeface="Times New Roman" panose="02020603050405020304" pitchFamily="18" charset="0"/>
              </a:rPr>
              <a:t>Cabanis</a:t>
            </a:r>
            <a:r>
              <a:rPr lang="en-US" sz="1200" dirty="0">
                <a:latin typeface="Whitney Light" pitchFamily="50" charset="0"/>
                <a:ea typeface="Calibri" panose="020F0502020204030204" pitchFamily="34" charset="0"/>
                <a:cs typeface="Times New Roman" panose="02020603050405020304" pitchFamily="18" charset="0"/>
              </a:rPr>
              <a:t>-Brewin, J. (2006). </a:t>
            </a:r>
            <a:r>
              <a:rPr lang="en-US" sz="1200" i="1" dirty="0">
                <a:latin typeface="Whitney Light" pitchFamily="50" charset="0"/>
                <a:ea typeface="Calibri" panose="020F0502020204030204" pitchFamily="34" charset="0"/>
                <a:cs typeface="Times New Roman" panose="02020603050405020304" pitchFamily="18" charset="0"/>
              </a:rPr>
              <a:t>The AMA handbook of project management</a:t>
            </a:r>
            <a:r>
              <a:rPr lang="en-US" sz="1200" dirty="0">
                <a:latin typeface="Whitney Light" pitchFamily="50" charset="0"/>
                <a:ea typeface="Calibri" panose="020F0502020204030204" pitchFamily="34" charset="0"/>
                <a:cs typeface="Times New Roman" panose="02020603050405020304" pitchFamily="18" charset="0"/>
              </a:rPr>
              <a:t>. New York: AMACOM. </a:t>
            </a:r>
          </a:p>
          <a:p>
            <a:pPr>
              <a:spcAft>
                <a:spcPts val="800"/>
              </a:spcAft>
            </a:pPr>
            <a:r>
              <a:rPr lang="en-US" sz="1200" dirty="0" err="1">
                <a:latin typeface="Whitney Light" pitchFamily="50" charset="0"/>
                <a:ea typeface="Calibri" panose="020F0502020204030204" pitchFamily="34" charset="0"/>
                <a:cs typeface="Times New Roman" panose="02020603050405020304" pitchFamily="18" charset="0"/>
              </a:rPr>
              <a:t>Kerzner</a:t>
            </a:r>
            <a:r>
              <a:rPr lang="en-US" sz="1200" dirty="0">
                <a:latin typeface="Whitney Light" pitchFamily="50" charset="0"/>
                <a:ea typeface="Calibri" panose="020F0502020204030204" pitchFamily="34" charset="0"/>
                <a:cs typeface="Times New Roman" panose="02020603050405020304" pitchFamily="18" charset="0"/>
              </a:rPr>
              <a:t>, H. (2017). Project Management - A Systems Approach to Planning, Scheduling, and Controlling (12th Edition). </a:t>
            </a:r>
            <a:r>
              <a:rPr lang="en-US" sz="1200" i="1" dirty="0">
                <a:latin typeface="Whitney Light" pitchFamily="50" charset="0"/>
                <a:ea typeface="Calibri" panose="020F0502020204030204" pitchFamily="34" charset="0"/>
                <a:cs typeface="Times New Roman" panose="02020603050405020304" pitchFamily="18" charset="0"/>
              </a:rPr>
              <a:t>John Wiley &amp; Sons.</a:t>
            </a:r>
            <a:r>
              <a:rPr lang="en-US" sz="1200" dirty="0">
                <a:latin typeface="Whitney Light" pitchFamily="50" charset="0"/>
                <a:ea typeface="Calibri" panose="020F0502020204030204" pitchFamily="34" charset="0"/>
                <a:cs typeface="Times New Roman" panose="02020603050405020304" pitchFamily="18" charset="0"/>
              </a:rPr>
              <a:t> Retrieved from </a:t>
            </a:r>
            <a:br>
              <a:rPr lang="en-US" sz="1200" dirty="0">
                <a:latin typeface="Whitney Light" pitchFamily="50" charset="0"/>
                <a:ea typeface="Calibri" panose="020F0502020204030204" pitchFamily="34" charset="0"/>
                <a:cs typeface="Times New Roman" panose="02020603050405020304" pitchFamily="18" charset="0"/>
              </a:rPr>
            </a:br>
            <a:r>
              <a:rPr lang="en-US" sz="1200" u="sng" dirty="0">
                <a:solidFill>
                  <a:srgbClr val="0563C1"/>
                </a:solidFill>
                <a:latin typeface="Whitney Light" pitchFamily="50" charset="0"/>
                <a:ea typeface="Calibri" panose="020F0502020204030204" pitchFamily="34" charset="0"/>
                <a:cs typeface="Times New Roman" panose="02020603050405020304" pitchFamily="18" charset="0"/>
                <a:hlinkClick r:id="rId4"/>
              </a:rPr>
              <a:t>https://app.knovel.com/hotlink/toc/id:kpPMASAPSC/project-management-systems/project-management-systems</a:t>
            </a:r>
            <a:r>
              <a:rPr lang="en-US" sz="1200" dirty="0">
                <a:latin typeface="Whitney Light" pitchFamily="50" charset="0"/>
                <a:ea typeface="Calibri" panose="020F0502020204030204" pitchFamily="34" charset="0"/>
                <a:cs typeface="Times New Roman" panose="02020603050405020304" pitchFamily="18" charset="0"/>
              </a:rPr>
              <a:t>. Web. 27 March 2019. </a:t>
            </a:r>
          </a:p>
          <a:p>
            <a:pPr>
              <a:spcAft>
                <a:spcPts val="800"/>
              </a:spcAft>
            </a:pPr>
            <a:r>
              <a:rPr lang="en-US" sz="1200" dirty="0" err="1">
                <a:latin typeface="Whitney Light" pitchFamily="50" charset="0"/>
                <a:ea typeface="Calibri" panose="020F0502020204030204" pitchFamily="34" charset="0"/>
                <a:cs typeface="Times New Roman" panose="02020603050405020304" pitchFamily="18" charset="0"/>
              </a:rPr>
              <a:t>Maciver</a:t>
            </a:r>
            <a:r>
              <a:rPr lang="en-US" sz="1200" dirty="0">
                <a:latin typeface="Whitney Light" pitchFamily="50" charset="0"/>
                <a:ea typeface="Calibri" panose="020F0502020204030204" pitchFamily="34" charset="0"/>
                <a:cs typeface="Times New Roman" panose="02020603050405020304" pitchFamily="18" charset="0"/>
              </a:rPr>
              <a:t>, L. (2011). Project Management Competence – Soft Skills &amp; Behavioral Competence Overview. Retrieved from </a:t>
            </a:r>
            <a:r>
              <a:rPr lang="en-US" sz="1200" u="sng" dirty="0">
                <a:solidFill>
                  <a:srgbClr val="0563C1"/>
                </a:solidFill>
                <a:latin typeface="Whitney Light" pitchFamily="50" charset="0"/>
                <a:ea typeface="Calibri" panose="020F0502020204030204" pitchFamily="34" charset="0"/>
                <a:cs typeface="Times New Roman" panose="02020603050405020304" pitchFamily="18" charset="0"/>
                <a:hlinkClick r:id="rId5"/>
              </a:rPr>
              <a:t>http://www.maciverprojectservices.co.uk/2011/project-manager-competence-soft-skills-behavioural-competencies-overview/</a:t>
            </a:r>
            <a:r>
              <a:rPr lang="en-US" sz="1200" dirty="0">
                <a:latin typeface="Whitney Light" pitchFamily="50" charset="0"/>
                <a:ea typeface="Calibri" panose="020F0502020204030204" pitchFamily="34" charset="0"/>
                <a:cs typeface="Times New Roman" panose="02020603050405020304" pitchFamily="18" charset="0"/>
              </a:rPr>
              <a:t>. Web 23 December 2018. </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Perrin, Richard. PMP Exam Prep Boot Camp. Denver: </a:t>
            </a:r>
            <a:r>
              <a:rPr lang="en-US" sz="1200" dirty="0" err="1">
                <a:latin typeface="Whitney Light" pitchFamily="50" charset="0"/>
                <a:ea typeface="Calibri" panose="020F0502020204030204" pitchFamily="34" charset="0"/>
                <a:cs typeface="Times New Roman" panose="02020603050405020304" pitchFamily="18" charset="0"/>
              </a:rPr>
              <a:t>EdWel</a:t>
            </a:r>
            <a:r>
              <a:rPr lang="en-US" sz="1200" dirty="0">
                <a:latin typeface="Whitney Light" pitchFamily="50" charset="0"/>
                <a:ea typeface="Calibri" panose="020F0502020204030204" pitchFamily="34" charset="0"/>
                <a:cs typeface="Times New Roman" panose="02020603050405020304" pitchFamily="18" charset="0"/>
              </a:rPr>
              <a:t> Programs, 2016. EdWel.co,. </a:t>
            </a:r>
            <a:r>
              <a:rPr lang="en-US" sz="1200" dirty="0" err="1">
                <a:latin typeface="Whitney Light" pitchFamily="50" charset="0"/>
                <a:ea typeface="Calibri" panose="020F0502020204030204" pitchFamily="34" charset="0"/>
                <a:cs typeface="Times New Roman" panose="02020603050405020304" pitchFamily="18" charset="0"/>
              </a:rPr>
              <a:t>EdWel</a:t>
            </a:r>
            <a:r>
              <a:rPr lang="en-US" sz="1200" dirty="0">
                <a:latin typeface="Whitney Light" pitchFamily="50" charset="0"/>
                <a:ea typeface="Calibri" panose="020F0502020204030204" pitchFamily="34" charset="0"/>
                <a:cs typeface="Times New Roman" panose="02020603050405020304" pitchFamily="18" charset="0"/>
              </a:rPr>
              <a:t> Programs. Web. 14 Oct. 2018.</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 </a:t>
            </a:r>
          </a:p>
          <a:p>
            <a:pPr>
              <a:spcAft>
                <a:spcPts val="800"/>
              </a:spcAft>
            </a:pPr>
            <a:r>
              <a:rPr lang="en-US" sz="1200" dirty="0">
                <a:latin typeface="Whitney Light" pitchFamily="50" charset="0"/>
                <a:ea typeface="Calibri" panose="020F0502020204030204" pitchFamily="34" charset="0"/>
                <a:cs typeface="Times New Roman" panose="02020603050405020304" pitchFamily="18" charset="0"/>
              </a:rPr>
              <a:t> </a:t>
            </a:r>
            <a:endParaRPr lang="en-US" sz="1200" dirty="0">
              <a:effectLst/>
              <a:latin typeface="Whitney Light" pitchFamily="50"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8520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0703" y="495795"/>
            <a:ext cx="4811486" cy="584775"/>
          </a:xfrm>
          <a:prstGeom prst="rect">
            <a:avLst/>
          </a:prstGeom>
          <a:noFill/>
        </p:spPr>
        <p:txBody>
          <a:bodyPr wrap="square" rtlCol="0">
            <a:spAutoFit/>
          </a:bodyPr>
          <a:lstStyle/>
          <a:p>
            <a:r>
              <a:rPr lang="en-US" sz="3200" dirty="0" smtClean="0">
                <a:latin typeface="Whitney Light" pitchFamily="50" charset="0"/>
              </a:rPr>
              <a:t>Intro &amp; Roadmap</a:t>
            </a:r>
            <a:endParaRPr lang="en-US" sz="3200" dirty="0">
              <a:latin typeface="Whitney Light" pitchFamily="50" charset="0"/>
            </a:endParaRPr>
          </a:p>
        </p:txBody>
      </p:sp>
      <p:sp>
        <p:nvSpPr>
          <p:cNvPr id="4" name="TextBox 3"/>
          <p:cNvSpPr txBox="1"/>
          <p:nvPr/>
        </p:nvSpPr>
        <p:spPr>
          <a:xfrm>
            <a:off x="7217230" y="5072743"/>
            <a:ext cx="4548942" cy="1231106"/>
          </a:xfrm>
          <a:prstGeom prst="rect">
            <a:avLst/>
          </a:prstGeom>
          <a:noFill/>
        </p:spPr>
        <p:txBody>
          <a:bodyPr wrap="square" rtlCol="0">
            <a:spAutoFit/>
          </a:bodyPr>
          <a:lstStyle/>
          <a:p>
            <a:pPr algn="ctr"/>
            <a:r>
              <a:rPr lang="en-US" sz="2000" dirty="0" smtClean="0">
                <a:latin typeface="Whitney Medium" pitchFamily="50" charset="0"/>
              </a:rPr>
              <a:t>Jessica Devereaux</a:t>
            </a:r>
          </a:p>
          <a:p>
            <a:pPr algn="ctr"/>
            <a:r>
              <a:rPr lang="en-US" dirty="0" smtClean="0">
                <a:latin typeface="Whitney Book" pitchFamily="50" charset="0"/>
              </a:rPr>
              <a:t>Communications Manager</a:t>
            </a:r>
          </a:p>
          <a:p>
            <a:pPr algn="ctr"/>
            <a:r>
              <a:rPr lang="en-US" dirty="0" smtClean="0">
                <a:latin typeface="Whitney Book" pitchFamily="50" charset="0"/>
              </a:rPr>
              <a:t>Parker Career Management Center </a:t>
            </a:r>
          </a:p>
          <a:p>
            <a:pPr algn="ctr"/>
            <a:r>
              <a:rPr lang="en-US" dirty="0" smtClean="0">
                <a:latin typeface="Whitney Book" pitchFamily="50" charset="0"/>
              </a:rPr>
              <a:t>@UCLA Anderson School of Management</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0039" t="3968" r="17562" b="7301"/>
          <a:stretch/>
        </p:blipFill>
        <p:spPr>
          <a:xfrm>
            <a:off x="7618714" y="1080570"/>
            <a:ext cx="3636124" cy="3871606"/>
          </a:xfrm>
          <a:prstGeom prst="ellipse">
            <a:avLst/>
          </a:prstGeom>
          <a:ln>
            <a:noFill/>
          </a:ln>
          <a:effectLst>
            <a:softEdge rad="0"/>
          </a:effectLst>
        </p:spPr>
      </p:pic>
      <p:sp>
        <p:nvSpPr>
          <p:cNvPr id="7" name="Rectangle 6"/>
          <p:cNvSpPr/>
          <p:nvPr/>
        </p:nvSpPr>
        <p:spPr>
          <a:xfrm>
            <a:off x="340703" y="1243871"/>
            <a:ext cx="6168310" cy="5278485"/>
          </a:xfrm>
          <a:prstGeom prst="rect">
            <a:avLst/>
          </a:prstGeom>
          <a:solidFill>
            <a:srgbClr val="D5E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6"/>
          <p:cNvSpPr txBox="1">
            <a:spLocks/>
          </p:cNvSpPr>
          <p:nvPr/>
        </p:nvSpPr>
        <p:spPr>
          <a:xfrm>
            <a:off x="341835" y="1243871"/>
            <a:ext cx="6167177"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What We’ll Cover:</a:t>
            </a:r>
            <a:endParaRPr lang="en-US" sz="2133" dirty="0"/>
          </a:p>
        </p:txBody>
      </p:sp>
      <p:sp>
        <p:nvSpPr>
          <p:cNvPr id="9" name="Content Placeholder 4"/>
          <p:cNvSpPr txBox="1">
            <a:spLocks/>
          </p:cNvSpPr>
          <p:nvPr/>
        </p:nvSpPr>
        <p:spPr>
          <a:xfrm>
            <a:off x="347253" y="1796791"/>
            <a:ext cx="5781404" cy="751115"/>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Project Overview (including target users and project objectives)</a:t>
            </a:r>
          </a:p>
        </p:txBody>
      </p:sp>
      <p:sp>
        <p:nvSpPr>
          <p:cNvPr id="10" name="Content Placeholder 4"/>
          <p:cNvSpPr txBox="1">
            <a:spLocks/>
          </p:cNvSpPr>
          <p:nvPr/>
        </p:nvSpPr>
        <p:spPr>
          <a:xfrm>
            <a:off x="340703" y="2547906"/>
            <a:ext cx="5781404" cy="358598"/>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Project Development Experiences</a:t>
            </a:r>
          </a:p>
        </p:txBody>
      </p:sp>
      <p:sp>
        <p:nvSpPr>
          <p:cNvPr id="11" name="Content Placeholder 4"/>
          <p:cNvSpPr txBox="1">
            <a:spLocks/>
          </p:cNvSpPr>
          <p:nvPr/>
        </p:nvSpPr>
        <p:spPr>
          <a:xfrm>
            <a:off x="336367" y="3007455"/>
            <a:ext cx="5781404" cy="358598"/>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Evaluation of Project Effectiveness</a:t>
            </a:r>
          </a:p>
        </p:txBody>
      </p:sp>
      <p:sp>
        <p:nvSpPr>
          <p:cNvPr id="12" name="Content Placeholder 4"/>
          <p:cNvSpPr txBox="1">
            <a:spLocks/>
          </p:cNvSpPr>
          <p:nvPr/>
        </p:nvSpPr>
        <p:spPr>
          <a:xfrm>
            <a:off x="336367" y="3451007"/>
            <a:ext cx="5781404" cy="358598"/>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Learning Outcomes</a:t>
            </a:r>
          </a:p>
        </p:txBody>
      </p:sp>
      <p:sp>
        <p:nvSpPr>
          <p:cNvPr id="13" name="Content Placeholder 4"/>
          <p:cNvSpPr txBox="1">
            <a:spLocks/>
          </p:cNvSpPr>
          <p:nvPr/>
        </p:nvSpPr>
        <p:spPr>
          <a:xfrm>
            <a:off x="347253" y="3883113"/>
            <a:ext cx="5781404" cy="358598"/>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Questions </a:t>
            </a:r>
          </a:p>
        </p:txBody>
      </p:sp>
    </p:spTree>
    <p:extLst>
      <p:ext uri="{BB962C8B-B14F-4D97-AF65-F5344CB8AC3E}">
        <p14:creationId xmlns:p14="http://schemas.microsoft.com/office/powerpoint/2010/main" val="2065373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47660" y="293419"/>
            <a:ext cx="3148362" cy="584775"/>
          </a:xfrm>
          <a:prstGeom prst="rect">
            <a:avLst/>
          </a:prstGeom>
          <a:noFill/>
        </p:spPr>
        <p:txBody>
          <a:bodyPr wrap="none" rtlCol="0">
            <a:spAutoFit/>
          </a:bodyPr>
          <a:lstStyle/>
          <a:p>
            <a:r>
              <a:rPr lang="en-US" sz="3200" kern="1400" dirty="0" smtClean="0">
                <a:latin typeface="Whitney Light"/>
                <a:cs typeface="Whitney Light"/>
              </a:rPr>
              <a:t>About the Project</a:t>
            </a:r>
            <a:endParaRPr lang="en-US" sz="3200" kern="1400" dirty="0">
              <a:latin typeface="Whitney Light"/>
              <a:cs typeface="Whitney Light"/>
            </a:endParaRPr>
          </a:p>
        </p:txBody>
      </p:sp>
      <p:sp>
        <p:nvSpPr>
          <p:cNvPr id="30" name="Title 1"/>
          <p:cNvSpPr txBox="1">
            <a:spLocks/>
          </p:cNvSpPr>
          <p:nvPr/>
        </p:nvSpPr>
        <p:spPr>
          <a:xfrm>
            <a:off x="657607" y="1663421"/>
            <a:ext cx="5553501" cy="1948185"/>
          </a:xfrm>
          <a:prstGeom prst="rect">
            <a:avLst/>
          </a:prstGeom>
        </p:spPr>
        <p:txBody>
          <a:bodyPr numCol="1"/>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smtClean="0">
                <a:latin typeface="Whitney Book" pitchFamily="50" charset="0"/>
              </a:rPr>
              <a:t>14 career </a:t>
            </a:r>
            <a:r>
              <a:rPr lang="en-US" sz="1800" dirty="0">
                <a:latin typeface="Whitney Book" pitchFamily="50" charset="0"/>
              </a:rPr>
              <a:t>exploration and preparation resources in the form of </a:t>
            </a:r>
            <a:r>
              <a:rPr lang="en-US" sz="1800" dirty="0" smtClean="0">
                <a:latin typeface="Whitney Book" pitchFamily="50" charset="0"/>
              </a:rPr>
              <a:t>industry segmented</a:t>
            </a:r>
            <a:r>
              <a:rPr lang="en-US" sz="1800" dirty="0">
                <a:latin typeface="Whitney Book" pitchFamily="50" charset="0"/>
              </a:rPr>
              <a:t>, downloadable e-books, </a:t>
            </a:r>
            <a:r>
              <a:rPr lang="en-US" sz="1800" dirty="0" smtClean="0">
                <a:latin typeface="Whitney Book" pitchFamily="50" charset="0"/>
              </a:rPr>
              <a:t>housed </a:t>
            </a:r>
            <a:r>
              <a:rPr lang="en-US" sz="1800" dirty="0">
                <a:latin typeface="Whitney Book" pitchFamily="50" charset="0"/>
              </a:rPr>
              <a:t>on an internal web portal</a:t>
            </a:r>
            <a:r>
              <a:rPr lang="en-US" sz="1800" dirty="0" smtClean="0">
                <a:latin typeface="Whitney Book" pitchFamily="50" charset="0"/>
              </a:rPr>
              <a:t>.</a:t>
            </a:r>
          </a:p>
          <a:p>
            <a:endParaRPr lang="en-US" sz="1800" dirty="0">
              <a:latin typeface="Whitney Book" pitchFamily="50" charset="0"/>
            </a:endParaRPr>
          </a:p>
          <a:p>
            <a:r>
              <a:rPr lang="en-US" sz="1800" dirty="0" smtClean="0">
                <a:latin typeface="Whitney Book" pitchFamily="50" charset="0"/>
              </a:rPr>
              <a:t>For the following industries: </a:t>
            </a:r>
          </a:p>
          <a:p>
            <a:pPr algn="ctr"/>
            <a:r>
              <a:rPr lang="en-US" sz="2000" dirty="0" smtClean="0"/>
              <a:t> </a:t>
            </a:r>
            <a:r>
              <a:rPr lang="en-US" sz="2000" b="1" dirty="0" smtClean="0">
                <a:latin typeface="Whitney Light" pitchFamily="50" charset="0"/>
              </a:rPr>
              <a:t> </a:t>
            </a:r>
            <a:endParaRPr lang="en-US" sz="2000" b="1" dirty="0">
              <a:latin typeface="Whitney Light" pitchFamily="50" charset="0"/>
            </a:endParaRPr>
          </a:p>
        </p:txBody>
      </p:sp>
      <p:sp>
        <p:nvSpPr>
          <p:cNvPr id="2" name="TextBox 1"/>
          <p:cNvSpPr txBox="1"/>
          <p:nvPr/>
        </p:nvSpPr>
        <p:spPr>
          <a:xfrm>
            <a:off x="657607" y="3422308"/>
            <a:ext cx="5553501" cy="2585323"/>
          </a:xfrm>
          <a:prstGeom prst="rect">
            <a:avLst/>
          </a:prstGeom>
          <a:noFill/>
        </p:spPr>
        <p:txBody>
          <a:bodyPr wrap="square" numCol="2" rtlCol="0">
            <a:spAutoFit/>
          </a:bodyPr>
          <a:lstStyle/>
          <a:p>
            <a:pPr marL="285750" indent="-285750">
              <a:buFont typeface="Arial" panose="020B0604020202020204" pitchFamily="34" charset="0"/>
              <a:buChar char="•"/>
            </a:pPr>
            <a:r>
              <a:rPr lang="en-US" dirty="0">
                <a:latin typeface="Whitney Book" pitchFamily="50" charset="0"/>
              </a:rPr>
              <a:t>Consulting </a:t>
            </a:r>
          </a:p>
          <a:p>
            <a:pPr marL="285750" indent="-285750">
              <a:buFont typeface="Arial" panose="020B0604020202020204" pitchFamily="34" charset="0"/>
              <a:buChar char="•"/>
            </a:pPr>
            <a:r>
              <a:rPr lang="en-US" dirty="0">
                <a:latin typeface="Whitney Book" pitchFamily="50" charset="0"/>
              </a:rPr>
              <a:t>Corporate Finance</a:t>
            </a:r>
          </a:p>
          <a:p>
            <a:pPr marL="285750" indent="-285750">
              <a:buFont typeface="Arial" panose="020B0604020202020204" pitchFamily="34" charset="0"/>
              <a:buChar char="•"/>
            </a:pPr>
            <a:r>
              <a:rPr lang="en-US" dirty="0">
                <a:latin typeface="Whitney Book" pitchFamily="50" charset="0"/>
              </a:rPr>
              <a:t>Energy</a:t>
            </a:r>
          </a:p>
          <a:p>
            <a:pPr marL="285750" indent="-285750">
              <a:buFont typeface="Arial" panose="020B0604020202020204" pitchFamily="34" charset="0"/>
              <a:buChar char="•"/>
            </a:pPr>
            <a:r>
              <a:rPr lang="en-US" dirty="0">
                <a:latin typeface="Whitney Book" pitchFamily="50" charset="0"/>
              </a:rPr>
              <a:t>Entertainment </a:t>
            </a:r>
          </a:p>
          <a:p>
            <a:pPr marL="285750" indent="-285750">
              <a:buFont typeface="Arial" panose="020B0604020202020204" pitchFamily="34" charset="0"/>
              <a:buChar char="•"/>
            </a:pPr>
            <a:r>
              <a:rPr lang="en-US" dirty="0">
                <a:latin typeface="Whitney Book" pitchFamily="50" charset="0"/>
              </a:rPr>
              <a:t>Healthcare</a:t>
            </a:r>
          </a:p>
          <a:p>
            <a:pPr marL="285750" indent="-285750">
              <a:buFont typeface="Arial" panose="020B0604020202020204" pitchFamily="34" charset="0"/>
              <a:buChar char="•"/>
            </a:pPr>
            <a:r>
              <a:rPr lang="en-US" dirty="0">
                <a:latin typeface="Whitney Book" pitchFamily="50" charset="0"/>
              </a:rPr>
              <a:t>HR/HCC</a:t>
            </a:r>
          </a:p>
          <a:p>
            <a:pPr marL="285750" indent="-285750">
              <a:buFont typeface="Arial" panose="020B0604020202020204" pitchFamily="34" charset="0"/>
              <a:buChar char="•"/>
            </a:pPr>
            <a:r>
              <a:rPr lang="en-US" dirty="0">
                <a:latin typeface="Whitney Book" pitchFamily="50" charset="0"/>
              </a:rPr>
              <a:t>Investment </a:t>
            </a:r>
            <a:r>
              <a:rPr lang="en-US" dirty="0" smtClean="0">
                <a:latin typeface="Whitney Book" pitchFamily="50" charset="0"/>
              </a:rPr>
              <a:t>Banking</a:t>
            </a:r>
          </a:p>
          <a:p>
            <a:pPr marL="285750" indent="-285750">
              <a:buFont typeface="Arial" panose="020B0604020202020204" pitchFamily="34" charset="0"/>
              <a:buChar char="•"/>
            </a:pPr>
            <a:endParaRPr lang="en-US" dirty="0">
              <a:latin typeface="Whitney Book" pitchFamily="50" charset="0"/>
            </a:endParaRPr>
          </a:p>
          <a:p>
            <a:pPr marL="285750" indent="-285750">
              <a:buFont typeface="Arial" panose="020B0604020202020204" pitchFamily="34" charset="0"/>
              <a:buChar char="•"/>
            </a:pPr>
            <a:endParaRPr lang="en-US" dirty="0" smtClean="0">
              <a:latin typeface="Whitney Book" pitchFamily="50" charset="0"/>
            </a:endParaRPr>
          </a:p>
          <a:p>
            <a:pPr marL="285750" indent="-285750">
              <a:buFont typeface="Arial" panose="020B0604020202020204" pitchFamily="34" charset="0"/>
              <a:buChar char="•"/>
            </a:pPr>
            <a:r>
              <a:rPr lang="en-US" dirty="0">
                <a:latin typeface="Whitney Book" pitchFamily="50" charset="0"/>
              </a:rPr>
              <a:t>Investment Management</a:t>
            </a:r>
          </a:p>
          <a:p>
            <a:pPr marL="285750" indent="-285750">
              <a:buFont typeface="Arial" panose="020B0604020202020204" pitchFamily="34" charset="0"/>
              <a:buChar char="•"/>
            </a:pPr>
            <a:r>
              <a:rPr lang="en-US" dirty="0">
                <a:latin typeface="Whitney Book" pitchFamily="50" charset="0"/>
              </a:rPr>
              <a:t>Marketing </a:t>
            </a:r>
          </a:p>
          <a:p>
            <a:pPr marL="285750" indent="-285750">
              <a:buFont typeface="Arial" panose="020B0604020202020204" pitchFamily="34" charset="0"/>
              <a:buChar char="•"/>
            </a:pPr>
            <a:r>
              <a:rPr lang="en-US" dirty="0">
                <a:latin typeface="Whitney Book" pitchFamily="50" charset="0"/>
              </a:rPr>
              <a:t>Operations</a:t>
            </a:r>
          </a:p>
          <a:p>
            <a:pPr marL="285750" indent="-285750">
              <a:buFont typeface="Arial" panose="020B0604020202020204" pitchFamily="34" charset="0"/>
              <a:buChar char="•"/>
            </a:pPr>
            <a:r>
              <a:rPr lang="en-US" dirty="0">
                <a:latin typeface="Whitney Book" pitchFamily="50" charset="0"/>
              </a:rPr>
              <a:t>Real Estate</a:t>
            </a:r>
          </a:p>
          <a:p>
            <a:pPr marL="285750" indent="-285750">
              <a:buFont typeface="Arial" panose="020B0604020202020204" pitchFamily="34" charset="0"/>
              <a:buChar char="•"/>
            </a:pPr>
            <a:r>
              <a:rPr lang="en-US" dirty="0">
                <a:latin typeface="Whitney Book" pitchFamily="50" charset="0"/>
              </a:rPr>
              <a:t>Retail </a:t>
            </a:r>
          </a:p>
          <a:p>
            <a:pPr marL="285750" indent="-285750">
              <a:buFont typeface="Arial" panose="020B0604020202020204" pitchFamily="34" charset="0"/>
              <a:buChar char="•"/>
            </a:pPr>
            <a:r>
              <a:rPr lang="en-US" dirty="0">
                <a:latin typeface="Whitney Book" pitchFamily="50" charset="0"/>
              </a:rPr>
              <a:t>Sports</a:t>
            </a:r>
          </a:p>
          <a:p>
            <a:pPr marL="285750" indent="-285750">
              <a:buFont typeface="Arial" panose="020B0604020202020204" pitchFamily="34" charset="0"/>
              <a:buChar char="•"/>
            </a:pPr>
            <a:r>
              <a:rPr lang="en-US" dirty="0">
                <a:latin typeface="Whitney Book" pitchFamily="50" charset="0"/>
              </a:rPr>
              <a:t>Tech</a:t>
            </a:r>
          </a:p>
          <a:p>
            <a:r>
              <a:rPr lang="en-US" dirty="0" smtClean="0"/>
              <a:t> </a:t>
            </a:r>
            <a:endParaRPr lang="en-US" dirty="0"/>
          </a:p>
        </p:txBody>
      </p:sp>
      <p:pic>
        <p:nvPicPr>
          <p:cNvPr id="7" name="Picture 6"/>
          <p:cNvPicPr/>
          <p:nvPr/>
        </p:nvPicPr>
        <p:blipFill rotWithShape="1">
          <a:blip r:embed="rId2"/>
          <a:srcRect l="10077" t="13060" r="31525"/>
          <a:stretch/>
        </p:blipFill>
        <p:spPr bwMode="auto">
          <a:xfrm>
            <a:off x="7962219" y="845536"/>
            <a:ext cx="3190875" cy="4103370"/>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a:srcRect l="10164" t="13260" r="31611"/>
          <a:stretch/>
        </p:blipFill>
        <p:spPr bwMode="auto">
          <a:xfrm>
            <a:off x="6607755" y="1589313"/>
            <a:ext cx="3434080" cy="4419600"/>
          </a:xfrm>
          <a:prstGeom prst="rect">
            <a:avLst/>
          </a:prstGeom>
          <a:ln>
            <a:noFill/>
          </a:ln>
          <a:extLst>
            <a:ext uri="{53640926-AAD7-44D8-BBD7-CCE9431645EC}">
              <a14:shadowObscured xmlns:a14="http://schemas.microsoft.com/office/drawing/2010/main"/>
            </a:ext>
          </a:extLst>
        </p:spPr>
      </p:pic>
      <p:sp>
        <p:nvSpPr>
          <p:cNvPr id="8" name="Text Placeholder 6"/>
          <p:cNvSpPr txBox="1">
            <a:spLocks/>
          </p:cNvSpPr>
          <p:nvPr/>
        </p:nvSpPr>
        <p:spPr>
          <a:xfrm>
            <a:off x="347661" y="862643"/>
            <a:ext cx="7614558"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Workplace Deliverable</a:t>
            </a:r>
            <a:endParaRPr lang="en-US" sz="2133" dirty="0"/>
          </a:p>
        </p:txBody>
      </p:sp>
    </p:spTree>
    <p:extLst>
      <p:ext uri="{BB962C8B-B14F-4D97-AF65-F5344CB8AC3E}">
        <p14:creationId xmlns:p14="http://schemas.microsoft.com/office/powerpoint/2010/main" val="342354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47660" y="293419"/>
            <a:ext cx="5787738" cy="584775"/>
          </a:xfrm>
          <a:prstGeom prst="rect">
            <a:avLst/>
          </a:prstGeom>
          <a:noFill/>
        </p:spPr>
        <p:txBody>
          <a:bodyPr wrap="none" rtlCol="0">
            <a:spAutoFit/>
          </a:bodyPr>
          <a:lstStyle/>
          <a:p>
            <a:r>
              <a:rPr lang="en-US" sz="3200" kern="1400" dirty="0" smtClean="0">
                <a:latin typeface="Whitney Light"/>
                <a:cs typeface="Whitney Light"/>
              </a:rPr>
              <a:t>About the Workplace Deliverable</a:t>
            </a:r>
            <a:endParaRPr lang="en-US" sz="3200" kern="1400" dirty="0">
              <a:latin typeface="Whitney Light"/>
              <a:cs typeface="Whitney Light"/>
            </a:endParaRPr>
          </a:p>
        </p:txBody>
      </p:sp>
      <p:grpSp>
        <p:nvGrpSpPr>
          <p:cNvPr id="6" name="Group 5"/>
          <p:cNvGrpSpPr/>
          <p:nvPr/>
        </p:nvGrpSpPr>
        <p:grpSpPr>
          <a:xfrm>
            <a:off x="1505683" y="1552065"/>
            <a:ext cx="3893128" cy="4732973"/>
            <a:chOff x="1505683" y="1552065"/>
            <a:chExt cx="3893128" cy="4732973"/>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439" r="38466" b="14286"/>
            <a:stretch/>
          </p:blipFill>
          <p:spPr>
            <a:xfrm>
              <a:off x="1505683" y="1552065"/>
              <a:ext cx="3553557" cy="3495303"/>
            </a:xfrm>
            <a:prstGeom prst="ellipse">
              <a:avLst/>
            </a:prstGeom>
            <a:ln>
              <a:noFill/>
            </a:ln>
            <a:effectLst>
              <a:softEdge rad="0"/>
            </a:effectLst>
          </p:spPr>
        </p:pic>
        <p:sp>
          <p:nvSpPr>
            <p:cNvPr id="4" name="TextBox 3"/>
            <p:cNvSpPr txBox="1"/>
            <p:nvPr/>
          </p:nvSpPr>
          <p:spPr>
            <a:xfrm>
              <a:off x="1505683" y="5361708"/>
              <a:ext cx="3893128" cy="923330"/>
            </a:xfrm>
            <a:prstGeom prst="rect">
              <a:avLst/>
            </a:prstGeom>
            <a:noFill/>
          </p:spPr>
          <p:txBody>
            <a:bodyPr wrap="square" rtlCol="0">
              <a:spAutoFit/>
            </a:bodyPr>
            <a:lstStyle/>
            <a:p>
              <a:pPr algn="ctr"/>
              <a:r>
                <a:rPr lang="en-US" dirty="0" smtClean="0">
                  <a:latin typeface="Whitney Book" pitchFamily="50" charset="0"/>
                </a:rPr>
                <a:t>Emily Cruse</a:t>
              </a:r>
            </a:p>
            <a:p>
              <a:pPr algn="ctr"/>
              <a:r>
                <a:rPr lang="en-US" dirty="0" smtClean="0">
                  <a:latin typeface="Whitney Book" pitchFamily="50" charset="0"/>
                </a:rPr>
                <a:t>Associate Director, </a:t>
              </a:r>
            </a:p>
            <a:p>
              <a:pPr algn="ctr"/>
              <a:r>
                <a:rPr lang="en-US" dirty="0" smtClean="0">
                  <a:latin typeface="Whitney Book" pitchFamily="50" charset="0"/>
                </a:rPr>
                <a:t>MBA Career Education </a:t>
              </a:r>
              <a:endParaRPr lang="en-US" dirty="0">
                <a:latin typeface="Whitney Book" pitchFamily="50" charset="0"/>
              </a:endParaRPr>
            </a:p>
          </p:txBody>
        </p:sp>
      </p:grpSp>
      <p:grpSp>
        <p:nvGrpSpPr>
          <p:cNvPr id="7" name="Group 6"/>
          <p:cNvGrpSpPr/>
          <p:nvPr/>
        </p:nvGrpSpPr>
        <p:grpSpPr>
          <a:xfrm>
            <a:off x="6012872" y="1306640"/>
            <a:ext cx="3851563" cy="4839899"/>
            <a:chOff x="6012872" y="1306640"/>
            <a:chExt cx="3851563" cy="4839899"/>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4466" t="4207" r="6413" b="5726"/>
            <a:stretch/>
          </p:blipFill>
          <p:spPr>
            <a:xfrm>
              <a:off x="6012872" y="1306640"/>
              <a:ext cx="3851563" cy="3740728"/>
            </a:xfrm>
            <a:prstGeom prst="ellipse">
              <a:avLst/>
            </a:prstGeom>
            <a:ln>
              <a:noFill/>
            </a:ln>
            <a:effectLst>
              <a:softEdge rad="0"/>
            </a:effectLst>
          </p:spPr>
        </p:pic>
        <p:sp>
          <p:nvSpPr>
            <p:cNvPr id="5" name="TextBox 4"/>
            <p:cNvSpPr txBox="1"/>
            <p:nvPr/>
          </p:nvSpPr>
          <p:spPr>
            <a:xfrm>
              <a:off x="6849093" y="5500208"/>
              <a:ext cx="2687782" cy="646331"/>
            </a:xfrm>
            <a:prstGeom prst="rect">
              <a:avLst/>
            </a:prstGeom>
            <a:noFill/>
          </p:spPr>
          <p:txBody>
            <a:bodyPr wrap="square" rtlCol="0">
              <a:spAutoFit/>
            </a:bodyPr>
            <a:lstStyle/>
            <a:p>
              <a:pPr algn="ctr"/>
              <a:r>
                <a:rPr lang="en-US" dirty="0" smtClean="0">
                  <a:latin typeface="Whitney Book" pitchFamily="50" charset="0"/>
                </a:rPr>
                <a:t>Regina Regazzi</a:t>
              </a:r>
            </a:p>
            <a:p>
              <a:pPr algn="ctr"/>
              <a:r>
                <a:rPr lang="en-US" dirty="0" smtClean="0">
                  <a:latin typeface="Whitney Book" pitchFamily="50" charset="0"/>
                </a:rPr>
                <a:t>Assistant Dean &amp; Director</a:t>
              </a:r>
            </a:p>
          </p:txBody>
        </p:sp>
      </p:grpSp>
      <p:sp>
        <p:nvSpPr>
          <p:cNvPr id="11" name="Text Placeholder 6"/>
          <p:cNvSpPr txBox="1">
            <a:spLocks/>
          </p:cNvSpPr>
          <p:nvPr/>
        </p:nvSpPr>
        <p:spPr>
          <a:xfrm>
            <a:off x="347661" y="862643"/>
            <a:ext cx="5787738"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Project Commissioners</a:t>
            </a:r>
            <a:endParaRPr lang="en-US" sz="2133" dirty="0"/>
          </a:p>
        </p:txBody>
      </p:sp>
    </p:spTree>
    <p:extLst>
      <p:ext uri="{BB962C8B-B14F-4D97-AF65-F5344CB8AC3E}">
        <p14:creationId xmlns:p14="http://schemas.microsoft.com/office/powerpoint/2010/main" val="2795177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49842" y="374101"/>
            <a:ext cx="11481940" cy="6145969"/>
          </a:xfrm>
          <a:prstGeom prst="rect">
            <a:avLst/>
          </a:prstGeom>
          <a:solidFill>
            <a:srgbClr val="B8D8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srgbClr val="006198"/>
              </a:solidFill>
              <a:latin typeface="Whitney Book"/>
            </a:endParaRPr>
          </a:p>
        </p:txBody>
      </p:sp>
      <p:sp>
        <p:nvSpPr>
          <p:cNvPr id="10" name="TextBox 9"/>
          <p:cNvSpPr txBox="1"/>
          <p:nvPr/>
        </p:nvSpPr>
        <p:spPr>
          <a:xfrm>
            <a:off x="347660" y="293419"/>
            <a:ext cx="5787738" cy="584775"/>
          </a:xfrm>
          <a:prstGeom prst="rect">
            <a:avLst/>
          </a:prstGeom>
          <a:noFill/>
        </p:spPr>
        <p:txBody>
          <a:bodyPr wrap="none" rtlCol="0">
            <a:spAutoFit/>
          </a:bodyPr>
          <a:lstStyle/>
          <a:p>
            <a:r>
              <a:rPr lang="en-US" sz="3200" kern="1400" dirty="0" smtClean="0">
                <a:latin typeface="Whitney Light"/>
                <a:cs typeface="Whitney Light"/>
              </a:rPr>
              <a:t>About the Workplace Deliverable</a:t>
            </a:r>
            <a:endParaRPr lang="en-US" sz="3200" kern="1400" dirty="0">
              <a:latin typeface="Whitney Light"/>
              <a:cs typeface="Whitney Light"/>
            </a:endParaRPr>
          </a:p>
        </p:txBody>
      </p:sp>
      <p:grpSp>
        <p:nvGrpSpPr>
          <p:cNvPr id="5" name="Group 4"/>
          <p:cNvGrpSpPr/>
          <p:nvPr/>
        </p:nvGrpSpPr>
        <p:grpSpPr>
          <a:xfrm>
            <a:off x="1548638" y="1891417"/>
            <a:ext cx="4012808" cy="3372242"/>
            <a:chOff x="1548638" y="1891417"/>
            <a:chExt cx="4012808" cy="3372242"/>
          </a:xfrm>
        </p:grpSpPr>
        <p:sp>
          <p:nvSpPr>
            <p:cNvPr id="2" name="TextBox 1"/>
            <p:cNvSpPr txBox="1"/>
            <p:nvPr/>
          </p:nvSpPr>
          <p:spPr>
            <a:xfrm>
              <a:off x="1695519" y="1891417"/>
              <a:ext cx="3865927" cy="646331"/>
            </a:xfrm>
            <a:prstGeom prst="rect">
              <a:avLst/>
            </a:prstGeom>
            <a:noFill/>
          </p:spPr>
          <p:txBody>
            <a:bodyPr wrap="square" rtlCol="0">
              <a:spAutoFit/>
            </a:bodyPr>
            <a:lstStyle/>
            <a:p>
              <a:r>
                <a:rPr lang="en-US" dirty="0" smtClean="0">
                  <a:latin typeface="Whitney Light" pitchFamily="50" charset="0"/>
                </a:rPr>
                <a:t>700 + current full-time MBA students</a:t>
              </a:r>
            </a:p>
            <a:p>
              <a:r>
                <a:rPr lang="en-US" dirty="0" smtClean="0">
                  <a:latin typeface="Whitney Light" pitchFamily="50" charset="0"/>
                </a:rPr>
                <a:t>360+ student intends</a:t>
              </a:r>
              <a:endParaRPr lang="en-US" dirty="0">
                <a:latin typeface="Whitney Light" pitchFamily="50"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8638" y="2618430"/>
              <a:ext cx="3964746" cy="2645229"/>
            </a:xfrm>
            <a:prstGeom prst="rect">
              <a:avLst/>
            </a:prstGeom>
          </p:spPr>
        </p:pic>
      </p:grpSp>
      <p:sp>
        <p:nvSpPr>
          <p:cNvPr id="8" name="Text Placeholder 6"/>
          <p:cNvSpPr txBox="1">
            <a:spLocks/>
          </p:cNvSpPr>
          <p:nvPr/>
        </p:nvSpPr>
        <p:spPr>
          <a:xfrm>
            <a:off x="347660" y="862643"/>
            <a:ext cx="11484121"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Target Users </a:t>
            </a:r>
            <a:endParaRPr lang="en-US" sz="2133" dirty="0"/>
          </a:p>
        </p:txBody>
      </p:sp>
      <p:grpSp>
        <p:nvGrpSpPr>
          <p:cNvPr id="7" name="Group 6"/>
          <p:cNvGrpSpPr/>
          <p:nvPr/>
        </p:nvGrpSpPr>
        <p:grpSpPr>
          <a:xfrm>
            <a:off x="5901098" y="1891416"/>
            <a:ext cx="4821382" cy="3428649"/>
            <a:chOff x="5901098" y="1891416"/>
            <a:chExt cx="4821382" cy="3428649"/>
          </a:xfrm>
        </p:grpSpPr>
        <p:sp>
          <p:nvSpPr>
            <p:cNvPr id="3" name="TextBox 2"/>
            <p:cNvSpPr txBox="1"/>
            <p:nvPr/>
          </p:nvSpPr>
          <p:spPr>
            <a:xfrm>
              <a:off x="5973349" y="1891416"/>
              <a:ext cx="4749131" cy="369332"/>
            </a:xfrm>
            <a:prstGeom prst="rect">
              <a:avLst/>
            </a:prstGeom>
            <a:noFill/>
          </p:spPr>
          <p:txBody>
            <a:bodyPr wrap="square" rtlCol="0">
              <a:spAutoFit/>
            </a:bodyPr>
            <a:lstStyle/>
            <a:p>
              <a:r>
                <a:rPr lang="en-US" dirty="0" smtClean="0">
                  <a:latin typeface="Whitney Light" pitchFamily="50" charset="0"/>
                </a:rPr>
                <a:t>Parker’s internal staff and career advising team</a:t>
              </a:r>
              <a:endParaRPr lang="en-US" dirty="0">
                <a:latin typeface="Whitney Light" pitchFamily="50"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3850" t="15099" r="5961" b="9095"/>
            <a:stretch/>
          </p:blipFill>
          <p:spPr>
            <a:xfrm>
              <a:off x="5901098" y="2618429"/>
              <a:ext cx="4821382" cy="2701636"/>
            </a:xfrm>
            <a:prstGeom prst="rect">
              <a:avLst/>
            </a:prstGeom>
          </p:spPr>
        </p:pic>
      </p:grpSp>
    </p:spTree>
    <p:extLst>
      <p:ext uri="{BB962C8B-B14F-4D97-AF65-F5344CB8AC3E}">
        <p14:creationId xmlns:p14="http://schemas.microsoft.com/office/powerpoint/2010/main" val="4019621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49842" y="374101"/>
            <a:ext cx="9085706" cy="6145969"/>
          </a:xfrm>
          <a:prstGeom prst="rect">
            <a:avLst/>
          </a:prstGeom>
          <a:solidFill>
            <a:srgbClr val="B8D8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srgbClr val="006198"/>
              </a:solidFill>
              <a:latin typeface="Whitney Book"/>
            </a:endParaRPr>
          </a:p>
        </p:txBody>
      </p:sp>
      <p:sp>
        <p:nvSpPr>
          <p:cNvPr id="10" name="TextBox 9"/>
          <p:cNvSpPr txBox="1"/>
          <p:nvPr/>
        </p:nvSpPr>
        <p:spPr>
          <a:xfrm>
            <a:off x="347660" y="293419"/>
            <a:ext cx="5787738" cy="584775"/>
          </a:xfrm>
          <a:prstGeom prst="rect">
            <a:avLst/>
          </a:prstGeom>
          <a:noFill/>
        </p:spPr>
        <p:txBody>
          <a:bodyPr wrap="none" rtlCol="0">
            <a:spAutoFit/>
          </a:bodyPr>
          <a:lstStyle/>
          <a:p>
            <a:r>
              <a:rPr lang="en-US" sz="3200" kern="1400" dirty="0" smtClean="0">
                <a:latin typeface="Whitney Light"/>
                <a:cs typeface="Whitney Light"/>
              </a:rPr>
              <a:t>About the Workplace Deliverable</a:t>
            </a:r>
            <a:endParaRPr lang="en-US" sz="3200" kern="1400" dirty="0">
              <a:latin typeface="Whitney Light"/>
              <a:cs typeface="Whitney Light"/>
            </a:endParaRPr>
          </a:p>
        </p:txBody>
      </p:sp>
      <p:sp>
        <p:nvSpPr>
          <p:cNvPr id="6" name="Text Placeholder 6"/>
          <p:cNvSpPr txBox="1">
            <a:spLocks/>
          </p:cNvSpPr>
          <p:nvPr/>
        </p:nvSpPr>
        <p:spPr>
          <a:xfrm>
            <a:off x="358138" y="1073310"/>
            <a:ext cx="9077409"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Project Objectives</a:t>
            </a:r>
            <a:endParaRPr lang="en-US" sz="2133" dirty="0"/>
          </a:p>
        </p:txBody>
      </p:sp>
      <p:sp>
        <p:nvSpPr>
          <p:cNvPr id="7" name="Content Placeholder 4"/>
          <p:cNvSpPr txBox="1">
            <a:spLocks/>
          </p:cNvSpPr>
          <p:nvPr/>
        </p:nvSpPr>
        <p:spPr>
          <a:xfrm>
            <a:off x="358139" y="1698818"/>
            <a:ext cx="7805058" cy="3998729"/>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Create tools that allow students to begin the process of career explorations before they arrive to campus at throughout the course of their MBAs</a:t>
            </a:r>
          </a:p>
          <a:p>
            <a:pPr lvl="2">
              <a:spcBef>
                <a:spcPts val="1867"/>
              </a:spcBef>
            </a:pPr>
            <a:r>
              <a:rPr lang="en-US" sz="2000" dirty="0" smtClean="0">
                <a:solidFill>
                  <a:schemeClr val="tx1">
                    <a:lumMod val="75000"/>
                    <a:lumOff val="25000"/>
                  </a:schemeClr>
                </a:solidFill>
              </a:rPr>
              <a:t>Ensure consistency of information, content inclusions, and visuals across all tools</a:t>
            </a:r>
          </a:p>
          <a:p>
            <a:pPr lvl="2">
              <a:spcBef>
                <a:spcPts val="1867"/>
              </a:spcBef>
            </a:pPr>
            <a:r>
              <a:rPr lang="en-US" sz="2000" dirty="0" smtClean="0">
                <a:solidFill>
                  <a:schemeClr val="tx1">
                    <a:lumMod val="75000"/>
                    <a:lumOff val="25000"/>
                  </a:schemeClr>
                </a:solidFill>
              </a:rPr>
              <a:t>Allow these tools to be conveniently accessed and navigated remotely </a:t>
            </a:r>
          </a:p>
          <a:p>
            <a:pPr lvl="2">
              <a:spcBef>
                <a:spcPts val="1867"/>
              </a:spcBef>
            </a:pPr>
            <a:r>
              <a:rPr lang="en-US" sz="2000" dirty="0" smtClean="0">
                <a:solidFill>
                  <a:schemeClr val="tx1">
                    <a:lumMod val="75000"/>
                    <a:lumOff val="25000"/>
                  </a:schemeClr>
                </a:solidFill>
              </a:rPr>
              <a:t>Respond to a communicated need and contribute to the overall strong satisfaction rating of Parker’s career development services</a:t>
            </a:r>
          </a:p>
        </p:txBody>
      </p:sp>
    </p:spTree>
    <p:extLst>
      <p:ext uri="{BB962C8B-B14F-4D97-AF65-F5344CB8AC3E}">
        <p14:creationId xmlns:p14="http://schemas.microsoft.com/office/powerpoint/2010/main" val="245286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47660" y="347849"/>
            <a:ext cx="2993127" cy="584775"/>
          </a:xfrm>
          <a:prstGeom prst="rect">
            <a:avLst/>
          </a:prstGeom>
          <a:noFill/>
        </p:spPr>
        <p:txBody>
          <a:bodyPr wrap="none" rtlCol="0">
            <a:spAutoFit/>
          </a:bodyPr>
          <a:lstStyle/>
          <a:p>
            <a:r>
              <a:rPr lang="en-US" sz="3200" kern="1400" dirty="0" smtClean="0">
                <a:latin typeface="Whitney Light"/>
                <a:cs typeface="Whitney Light"/>
              </a:rPr>
              <a:t>What Happened</a:t>
            </a:r>
            <a:endParaRPr lang="en-US" sz="3200" kern="1400" dirty="0">
              <a:latin typeface="Whitney Light"/>
              <a:cs typeface="Whitney Light"/>
            </a:endParaRPr>
          </a:p>
        </p:txBody>
      </p:sp>
      <p:sp>
        <p:nvSpPr>
          <p:cNvPr id="12" name="Content Placeholder 4"/>
          <p:cNvSpPr txBox="1">
            <a:spLocks/>
          </p:cNvSpPr>
          <p:nvPr/>
        </p:nvSpPr>
        <p:spPr>
          <a:xfrm>
            <a:off x="598928" y="1681525"/>
            <a:ext cx="5189304" cy="3236796"/>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Project Management</a:t>
            </a:r>
          </a:p>
          <a:p>
            <a:pPr lvl="2">
              <a:spcBef>
                <a:spcPts val="1867"/>
              </a:spcBef>
            </a:pPr>
            <a:r>
              <a:rPr lang="en-US" sz="2000" dirty="0" smtClean="0">
                <a:solidFill>
                  <a:schemeClr val="tx1">
                    <a:lumMod val="75000"/>
                    <a:lumOff val="25000"/>
                  </a:schemeClr>
                </a:solidFill>
              </a:rPr>
              <a:t>Principles of Visual Communications </a:t>
            </a:r>
          </a:p>
          <a:p>
            <a:pPr lvl="2">
              <a:spcBef>
                <a:spcPts val="1867"/>
              </a:spcBef>
            </a:pPr>
            <a:r>
              <a:rPr lang="en-US" sz="2000" dirty="0" smtClean="0">
                <a:solidFill>
                  <a:schemeClr val="tx1">
                    <a:lumMod val="75000"/>
                    <a:lumOff val="25000"/>
                  </a:schemeClr>
                </a:solidFill>
              </a:rPr>
              <a:t>Visualizing Data and Information </a:t>
            </a:r>
          </a:p>
          <a:p>
            <a:pPr lvl="2">
              <a:spcBef>
                <a:spcPts val="1867"/>
              </a:spcBef>
            </a:pPr>
            <a:r>
              <a:rPr lang="en-US" sz="2000" dirty="0" smtClean="0">
                <a:solidFill>
                  <a:schemeClr val="tx1">
                    <a:lumMod val="75000"/>
                    <a:lumOff val="25000"/>
                  </a:schemeClr>
                </a:solidFill>
              </a:rPr>
              <a:t>Technical Editing </a:t>
            </a:r>
          </a:p>
          <a:p>
            <a:pPr lvl="2">
              <a:spcBef>
                <a:spcPts val="1867"/>
              </a:spcBef>
            </a:pPr>
            <a:r>
              <a:rPr lang="en-US" sz="2000" dirty="0" smtClean="0">
                <a:solidFill>
                  <a:schemeClr val="tx1">
                    <a:lumMod val="75000"/>
                    <a:lumOff val="25000"/>
                  </a:schemeClr>
                </a:solidFill>
              </a:rPr>
              <a:t>Web User Experience</a:t>
            </a:r>
          </a:p>
        </p:txBody>
      </p:sp>
      <p:sp>
        <p:nvSpPr>
          <p:cNvPr id="13" name="Text Placeholder 6"/>
          <p:cNvSpPr txBox="1">
            <a:spLocks/>
          </p:cNvSpPr>
          <p:nvPr/>
        </p:nvSpPr>
        <p:spPr>
          <a:xfrm>
            <a:off x="347660" y="949731"/>
            <a:ext cx="11497975"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Applicable Studies</a:t>
            </a:r>
            <a:endParaRPr lang="en-US" sz="2133" dirty="0"/>
          </a:p>
        </p:txBody>
      </p:sp>
      <p:pic>
        <p:nvPicPr>
          <p:cNvPr id="4098" name="Picture 2" descr="Image result for stud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2993" y="1681525"/>
            <a:ext cx="6152642" cy="3236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65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nodeType="clickEffect">
                                  <p:stCondLst>
                                    <p:cond delay="0"/>
                                  </p:stCondLst>
                                  <p:childTnLst>
                                    <p:animClr clrSpc="hsl" dir="cw">
                                      <p:cBhvr override="childStyle">
                                        <p:cTn id="6" dur="500" fill="hold"/>
                                        <p:tgtEl>
                                          <p:spTgt spid="12">
                                            <p:txEl>
                                              <p:pRg st="0" end="0"/>
                                            </p:txEl>
                                          </p:spTgt>
                                        </p:tgtEl>
                                        <p:attrNameLst>
                                          <p:attrName>style.color</p:attrName>
                                        </p:attrNameLst>
                                      </p:cBhvr>
                                      <p:by>
                                        <p:hsl h="7200000" s="0" l="0"/>
                                      </p:by>
                                    </p:animClr>
                                    <p:animClr clrSpc="hsl" dir="cw">
                                      <p:cBhvr>
                                        <p:cTn id="7" dur="500" fill="hold"/>
                                        <p:tgtEl>
                                          <p:spTgt spid="12">
                                            <p:txEl>
                                              <p:pRg st="0" end="0"/>
                                            </p:txEl>
                                          </p:spTgt>
                                        </p:tgtEl>
                                        <p:attrNameLst>
                                          <p:attrName>fillcolor</p:attrName>
                                        </p:attrNameLst>
                                      </p:cBhvr>
                                      <p:by>
                                        <p:hsl h="7200000" s="0" l="0"/>
                                      </p:by>
                                    </p:animClr>
                                    <p:animClr clrSpc="hsl" dir="cw">
                                      <p:cBhvr>
                                        <p:cTn id="8" dur="500" fill="hold"/>
                                        <p:tgtEl>
                                          <p:spTgt spid="12">
                                            <p:txEl>
                                              <p:pRg st="0" end="0"/>
                                            </p:txEl>
                                          </p:spTgt>
                                        </p:tgtEl>
                                        <p:attrNameLst>
                                          <p:attrName>stroke.color</p:attrName>
                                        </p:attrNameLst>
                                      </p:cBhvr>
                                      <p:by>
                                        <p:hsl h="7200000" s="0" l="0"/>
                                      </p:by>
                                    </p:animClr>
                                    <p:set>
                                      <p:cBhvr>
                                        <p:cTn id="9" dur="500" fill="hold"/>
                                        <p:tgtEl>
                                          <p:spTgt spid="12">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1" presetClass="emph" presetSubtype="0" fill="hold" nodeType="clickEffect">
                                  <p:stCondLst>
                                    <p:cond delay="0"/>
                                  </p:stCondLst>
                                  <p:childTnLst>
                                    <p:animClr clrSpc="hsl" dir="cw">
                                      <p:cBhvr override="childStyle">
                                        <p:cTn id="13" dur="500" fill="hold"/>
                                        <p:tgtEl>
                                          <p:spTgt spid="12">
                                            <p:txEl>
                                              <p:pRg st="1" end="1"/>
                                            </p:txEl>
                                          </p:spTgt>
                                        </p:tgtEl>
                                        <p:attrNameLst>
                                          <p:attrName>style.color</p:attrName>
                                        </p:attrNameLst>
                                      </p:cBhvr>
                                      <p:by>
                                        <p:hsl h="7200000" s="0" l="0"/>
                                      </p:by>
                                    </p:animClr>
                                    <p:animClr clrSpc="hsl" dir="cw">
                                      <p:cBhvr>
                                        <p:cTn id="14" dur="500" fill="hold"/>
                                        <p:tgtEl>
                                          <p:spTgt spid="12">
                                            <p:txEl>
                                              <p:pRg st="1" end="1"/>
                                            </p:txEl>
                                          </p:spTgt>
                                        </p:tgtEl>
                                        <p:attrNameLst>
                                          <p:attrName>fillcolor</p:attrName>
                                        </p:attrNameLst>
                                      </p:cBhvr>
                                      <p:by>
                                        <p:hsl h="7200000" s="0" l="0"/>
                                      </p:by>
                                    </p:animClr>
                                    <p:animClr clrSpc="hsl" dir="cw">
                                      <p:cBhvr>
                                        <p:cTn id="15" dur="500" fill="hold"/>
                                        <p:tgtEl>
                                          <p:spTgt spid="12">
                                            <p:txEl>
                                              <p:pRg st="1" end="1"/>
                                            </p:txEl>
                                          </p:spTgt>
                                        </p:tgtEl>
                                        <p:attrNameLst>
                                          <p:attrName>stroke.color</p:attrName>
                                        </p:attrNameLst>
                                      </p:cBhvr>
                                      <p:by>
                                        <p:hsl h="7200000" s="0" l="0"/>
                                      </p:by>
                                    </p:animClr>
                                    <p:set>
                                      <p:cBhvr>
                                        <p:cTn id="16" dur="500" fill="hold"/>
                                        <p:tgtEl>
                                          <p:spTgt spid="12">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1" presetClass="emph" presetSubtype="0" fill="hold" nodeType="clickEffect">
                                  <p:stCondLst>
                                    <p:cond delay="0"/>
                                  </p:stCondLst>
                                  <p:childTnLst>
                                    <p:animClr clrSpc="hsl" dir="cw">
                                      <p:cBhvr override="childStyle">
                                        <p:cTn id="20" dur="500" fill="hold"/>
                                        <p:tgtEl>
                                          <p:spTgt spid="12">
                                            <p:txEl>
                                              <p:pRg st="2" end="2"/>
                                            </p:txEl>
                                          </p:spTgt>
                                        </p:tgtEl>
                                        <p:attrNameLst>
                                          <p:attrName>style.color</p:attrName>
                                        </p:attrNameLst>
                                      </p:cBhvr>
                                      <p:by>
                                        <p:hsl h="7200000" s="0" l="0"/>
                                      </p:by>
                                    </p:animClr>
                                    <p:animClr clrSpc="hsl" dir="cw">
                                      <p:cBhvr>
                                        <p:cTn id="21" dur="500" fill="hold"/>
                                        <p:tgtEl>
                                          <p:spTgt spid="12">
                                            <p:txEl>
                                              <p:pRg st="2" end="2"/>
                                            </p:txEl>
                                          </p:spTgt>
                                        </p:tgtEl>
                                        <p:attrNameLst>
                                          <p:attrName>fillcolor</p:attrName>
                                        </p:attrNameLst>
                                      </p:cBhvr>
                                      <p:by>
                                        <p:hsl h="7200000" s="0" l="0"/>
                                      </p:by>
                                    </p:animClr>
                                    <p:animClr clrSpc="hsl" dir="cw">
                                      <p:cBhvr>
                                        <p:cTn id="22" dur="500" fill="hold"/>
                                        <p:tgtEl>
                                          <p:spTgt spid="12">
                                            <p:txEl>
                                              <p:pRg st="2" end="2"/>
                                            </p:txEl>
                                          </p:spTgt>
                                        </p:tgtEl>
                                        <p:attrNameLst>
                                          <p:attrName>stroke.color</p:attrName>
                                        </p:attrNameLst>
                                      </p:cBhvr>
                                      <p:by>
                                        <p:hsl h="7200000" s="0" l="0"/>
                                      </p:by>
                                    </p:animClr>
                                    <p:set>
                                      <p:cBhvr>
                                        <p:cTn id="23" dur="500" fill="hold"/>
                                        <p:tgtEl>
                                          <p:spTgt spid="12">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1" presetClass="emph" presetSubtype="0" fill="hold" nodeType="clickEffect">
                                  <p:stCondLst>
                                    <p:cond delay="0"/>
                                  </p:stCondLst>
                                  <p:childTnLst>
                                    <p:animClr clrSpc="hsl" dir="cw">
                                      <p:cBhvr override="childStyle">
                                        <p:cTn id="27" dur="500" fill="hold"/>
                                        <p:tgtEl>
                                          <p:spTgt spid="12">
                                            <p:txEl>
                                              <p:pRg st="3" end="3"/>
                                            </p:txEl>
                                          </p:spTgt>
                                        </p:tgtEl>
                                        <p:attrNameLst>
                                          <p:attrName>style.color</p:attrName>
                                        </p:attrNameLst>
                                      </p:cBhvr>
                                      <p:by>
                                        <p:hsl h="7200000" s="0" l="0"/>
                                      </p:by>
                                    </p:animClr>
                                    <p:animClr clrSpc="hsl" dir="cw">
                                      <p:cBhvr>
                                        <p:cTn id="28" dur="500" fill="hold"/>
                                        <p:tgtEl>
                                          <p:spTgt spid="12">
                                            <p:txEl>
                                              <p:pRg st="3" end="3"/>
                                            </p:txEl>
                                          </p:spTgt>
                                        </p:tgtEl>
                                        <p:attrNameLst>
                                          <p:attrName>fillcolor</p:attrName>
                                        </p:attrNameLst>
                                      </p:cBhvr>
                                      <p:by>
                                        <p:hsl h="7200000" s="0" l="0"/>
                                      </p:by>
                                    </p:animClr>
                                    <p:animClr clrSpc="hsl" dir="cw">
                                      <p:cBhvr>
                                        <p:cTn id="29" dur="500" fill="hold"/>
                                        <p:tgtEl>
                                          <p:spTgt spid="12">
                                            <p:txEl>
                                              <p:pRg st="3" end="3"/>
                                            </p:txEl>
                                          </p:spTgt>
                                        </p:tgtEl>
                                        <p:attrNameLst>
                                          <p:attrName>stroke.color</p:attrName>
                                        </p:attrNameLst>
                                      </p:cBhvr>
                                      <p:by>
                                        <p:hsl h="7200000" s="0" l="0"/>
                                      </p:by>
                                    </p:animClr>
                                    <p:set>
                                      <p:cBhvr>
                                        <p:cTn id="30" dur="500" fill="hold"/>
                                        <p:tgtEl>
                                          <p:spTgt spid="12">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1" presetClass="emph" presetSubtype="0" fill="hold" nodeType="clickEffect">
                                  <p:stCondLst>
                                    <p:cond delay="0"/>
                                  </p:stCondLst>
                                  <p:childTnLst>
                                    <p:animClr clrSpc="hsl" dir="cw">
                                      <p:cBhvr override="childStyle">
                                        <p:cTn id="34" dur="500" fill="hold"/>
                                        <p:tgtEl>
                                          <p:spTgt spid="12">
                                            <p:txEl>
                                              <p:pRg st="4" end="4"/>
                                            </p:txEl>
                                          </p:spTgt>
                                        </p:tgtEl>
                                        <p:attrNameLst>
                                          <p:attrName>style.color</p:attrName>
                                        </p:attrNameLst>
                                      </p:cBhvr>
                                      <p:by>
                                        <p:hsl h="7200000" s="0" l="0"/>
                                      </p:by>
                                    </p:animClr>
                                    <p:animClr clrSpc="hsl" dir="cw">
                                      <p:cBhvr>
                                        <p:cTn id="35" dur="500" fill="hold"/>
                                        <p:tgtEl>
                                          <p:spTgt spid="12">
                                            <p:txEl>
                                              <p:pRg st="4" end="4"/>
                                            </p:txEl>
                                          </p:spTgt>
                                        </p:tgtEl>
                                        <p:attrNameLst>
                                          <p:attrName>fillcolor</p:attrName>
                                        </p:attrNameLst>
                                      </p:cBhvr>
                                      <p:by>
                                        <p:hsl h="7200000" s="0" l="0"/>
                                      </p:by>
                                    </p:animClr>
                                    <p:animClr clrSpc="hsl" dir="cw">
                                      <p:cBhvr>
                                        <p:cTn id="36" dur="500" fill="hold"/>
                                        <p:tgtEl>
                                          <p:spTgt spid="12">
                                            <p:txEl>
                                              <p:pRg st="4" end="4"/>
                                            </p:txEl>
                                          </p:spTgt>
                                        </p:tgtEl>
                                        <p:attrNameLst>
                                          <p:attrName>stroke.color</p:attrName>
                                        </p:attrNameLst>
                                      </p:cBhvr>
                                      <p:by>
                                        <p:hsl h="7200000" s="0" l="0"/>
                                      </p:by>
                                    </p:animClr>
                                    <p:set>
                                      <p:cBhvr>
                                        <p:cTn id="37" dur="500" fill="hold"/>
                                        <p:tgtEl>
                                          <p:spTgt spid="12">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p:cNvSpPr txBox="1">
            <a:spLocks/>
          </p:cNvSpPr>
          <p:nvPr/>
        </p:nvSpPr>
        <p:spPr>
          <a:xfrm>
            <a:off x="358138" y="1604270"/>
            <a:ext cx="4627519" cy="112327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200" b="1" dirty="0" smtClean="0">
                <a:latin typeface="Whitney Light" pitchFamily="50" charset="0"/>
              </a:rPr>
              <a:t>Brainstormed Project Ideas </a:t>
            </a:r>
          </a:p>
          <a:p>
            <a:r>
              <a:rPr lang="en-US" sz="2200" b="1" dirty="0" smtClean="0">
                <a:latin typeface="Whitney Light" pitchFamily="50" charset="0"/>
              </a:rPr>
              <a:t>Evaluated past department metrics</a:t>
            </a:r>
            <a:endParaRPr lang="en-US" sz="2200" b="1" dirty="0">
              <a:latin typeface="Whitney Light" pitchFamily="50" charset="0"/>
            </a:endParaRPr>
          </a:p>
        </p:txBody>
      </p:sp>
      <p:pic>
        <p:nvPicPr>
          <p:cNvPr id="1026" name="Picture 2" descr="Image result for brainstorm ideas"/>
          <p:cNvPicPr>
            <a:picLocks noChangeAspect="1" noChangeArrowheads="1"/>
          </p:cNvPicPr>
          <p:nvPr/>
        </p:nvPicPr>
        <p:blipFill rotWithShape="1">
          <a:blip r:embed="rId2">
            <a:extLst>
              <a:ext uri="{28A0092B-C50C-407E-A947-70E740481C1C}">
                <a14:useLocalDpi xmlns:a14="http://schemas.microsoft.com/office/drawing/2010/main" val="0"/>
              </a:ext>
            </a:extLst>
          </a:blip>
          <a:srcRect l="19877" r="21742"/>
          <a:stretch/>
        </p:blipFill>
        <p:spPr bwMode="auto">
          <a:xfrm>
            <a:off x="417816" y="2825518"/>
            <a:ext cx="3369698" cy="302063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141605" y="326687"/>
            <a:ext cx="3691166" cy="6182971"/>
          </a:xfrm>
          <a:prstGeom prst="rect">
            <a:avLst/>
          </a:prstGeom>
          <a:solidFill>
            <a:srgbClr val="D5E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4"/>
          <p:cNvSpPr txBox="1">
            <a:spLocks/>
          </p:cNvSpPr>
          <p:nvPr/>
        </p:nvSpPr>
        <p:spPr>
          <a:xfrm>
            <a:off x="8398645" y="2292114"/>
            <a:ext cx="3082918" cy="3236796"/>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Students wanted more opportunities for career exploration prior to arriving on campus</a:t>
            </a:r>
          </a:p>
          <a:p>
            <a:pPr lvl="2">
              <a:spcBef>
                <a:spcPts val="1867"/>
              </a:spcBef>
            </a:pPr>
            <a:r>
              <a:rPr lang="en-US" sz="2000" dirty="0" smtClean="0">
                <a:solidFill>
                  <a:schemeClr val="tx1">
                    <a:lumMod val="75000"/>
                    <a:lumOff val="25000"/>
                  </a:schemeClr>
                </a:solidFill>
              </a:rPr>
              <a:t>Convenient, centralized access to sample application materials, networking resources, and more</a:t>
            </a:r>
          </a:p>
        </p:txBody>
      </p:sp>
      <p:sp>
        <p:nvSpPr>
          <p:cNvPr id="12" name="Text Placeholder 6"/>
          <p:cNvSpPr txBox="1">
            <a:spLocks/>
          </p:cNvSpPr>
          <p:nvPr/>
        </p:nvSpPr>
        <p:spPr>
          <a:xfrm>
            <a:off x="8141605" y="1706359"/>
            <a:ext cx="3691166" cy="459549"/>
          </a:xfrm>
          <a:prstGeom prst="rect">
            <a:avLst/>
          </a:prstGeom>
          <a:solidFill>
            <a:srgbClr val="0096D1"/>
          </a:soli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Common Themes:</a:t>
            </a:r>
            <a:endParaRPr lang="en-US" sz="2133" dirty="0"/>
          </a:p>
        </p:txBody>
      </p:sp>
      <p:grpSp>
        <p:nvGrpSpPr>
          <p:cNvPr id="2" name="Group 1"/>
          <p:cNvGrpSpPr/>
          <p:nvPr/>
        </p:nvGrpSpPr>
        <p:grpSpPr>
          <a:xfrm>
            <a:off x="3984876" y="2422001"/>
            <a:ext cx="3995500" cy="3264738"/>
            <a:chOff x="4555369" y="2466286"/>
            <a:chExt cx="4153202" cy="3393597"/>
          </a:xfrm>
        </p:grpSpPr>
        <p:pic>
          <p:nvPicPr>
            <p:cNvPr id="5" name="Picture 4"/>
            <p:cNvPicPr/>
            <p:nvPr/>
          </p:nvPicPr>
          <p:blipFill rotWithShape="1">
            <a:blip r:embed="rId3"/>
            <a:srcRect l="19497" t="10717" r="10616"/>
            <a:stretch/>
          </p:blipFill>
          <p:spPr bwMode="auto">
            <a:xfrm>
              <a:off x="4555369" y="2466286"/>
              <a:ext cx="4153202" cy="3393597"/>
            </a:xfrm>
            <a:prstGeom prst="rect">
              <a:avLst/>
            </a:prstGeom>
            <a:ln>
              <a:noFill/>
            </a:ln>
            <a:extLst>
              <a:ext uri="{53640926-AAD7-44D8-BBD7-CCE9431645EC}">
                <a14:shadowObscured xmlns:a14="http://schemas.microsoft.com/office/drawing/2010/main"/>
              </a:ext>
            </a:extLst>
          </p:spPr>
        </p:pic>
        <p:pic>
          <p:nvPicPr>
            <p:cNvPr id="1028" name="Picture 4" descr="Image result for qualtric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3186" y="2749319"/>
              <a:ext cx="1715677" cy="953525"/>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 Placeholder 6"/>
          <p:cNvSpPr txBox="1">
            <a:spLocks/>
          </p:cNvSpPr>
          <p:nvPr/>
        </p:nvSpPr>
        <p:spPr>
          <a:xfrm>
            <a:off x="347661" y="949731"/>
            <a:ext cx="7793944"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Project Planning &amp; Stakeholder Identification</a:t>
            </a:r>
            <a:endParaRPr lang="en-US" sz="2133" dirty="0"/>
          </a:p>
        </p:txBody>
      </p:sp>
      <p:sp>
        <p:nvSpPr>
          <p:cNvPr id="14" name="TextBox 13"/>
          <p:cNvSpPr txBox="1"/>
          <p:nvPr/>
        </p:nvSpPr>
        <p:spPr>
          <a:xfrm>
            <a:off x="347660" y="347849"/>
            <a:ext cx="2993127" cy="584775"/>
          </a:xfrm>
          <a:prstGeom prst="rect">
            <a:avLst/>
          </a:prstGeom>
          <a:noFill/>
        </p:spPr>
        <p:txBody>
          <a:bodyPr wrap="none" rtlCol="0">
            <a:spAutoFit/>
          </a:bodyPr>
          <a:lstStyle/>
          <a:p>
            <a:r>
              <a:rPr lang="en-US" sz="3200" kern="1400" dirty="0" smtClean="0">
                <a:latin typeface="Whitney Light"/>
                <a:cs typeface="Whitney Light"/>
              </a:rPr>
              <a:t>What Happened</a:t>
            </a:r>
            <a:endParaRPr lang="en-US" sz="3200" kern="1400" dirty="0">
              <a:latin typeface="Whitney Light"/>
              <a:cs typeface="Whitney Light"/>
            </a:endParaRPr>
          </a:p>
        </p:txBody>
      </p:sp>
    </p:spTree>
    <p:extLst>
      <p:ext uri="{BB962C8B-B14F-4D97-AF65-F5344CB8AC3E}">
        <p14:creationId xmlns:p14="http://schemas.microsoft.com/office/powerpoint/2010/main" val="302395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scale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175" y="1403905"/>
            <a:ext cx="5243739" cy="49800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0039" t="3968" r="17562" b="7301"/>
          <a:stretch/>
        </p:blipFill>
        <p:spPr>
          <a:xfrm>
            <a:off x="1361933" y="2884714"/>
            <a:ext cx="1664906" cy="1772728"/>
          </a:xfrm>
          <a:prstGeom prst="ellipse">
            <a:avLst/>
          </a:prstGeom>
          <a:ln>
            <a:noFill/>
          </a:ln>
          <a:effectLst>
            <a:softEdge rad="0"/>
          </a:effec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4466" t="4207" r="6413" b="5726"/>
          <a:stretch/>
        </p:blipFill>
        <p:spPr>
          <a:xfrm>
            <a:off x="4474996" y="2797629"/>
            <a:ext cx="1914918" cy="1859813"/>
          </a:xfrm>
          <a:prstGeom prst="ellipse">
            <a:avLst/>
          </a:prstGeom>
          <a:ln>
            <a:noFill/>
          </a:ln>
          <a:effectLst>
            <a:softEdge rad="0"/>
          </a:effectLst>
        </p:spPr>
      </p:pic>
      <p:sp>
        <p:nvSpPr>
          <p:cNvPr id="8" name="Rectangle 7"/>
          <p:cNvSpPr/>
          <p:nvPr/>
        </p:nvSpPr>
        <p:spPr>
          <a:xfrm>
            <a:off x="8141605" y="326687"/>
            <a:ext cx="3691166" cy="6182971"/>
          </a:xfrm>
          <a:prstGeom prst="rect">
            <a:avLst/>
          </a:prstGeom>
          <a:solidFill>
            <a:srgbClr val="D5E8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4"/>
          <p:cNvSpPr txBox="1">
            <a:spLocks/>
          </p:cNvSpPr>
          <p:nvPr/>
        </p:nvSpPr>
        <p:spPr>
          <a:xfrm>
            <a:off x="8398645" y="2292114"/>
            <a:ext cx="3082918" cy="3236796"/>
          </a:xfrm>
          <a:prstGeom prst="rect">
            <a:avLst/>
          </a:prstGeom>
        </p:spPr>
        <p:txBody>
          <a:bodyPr/>
          <a:lstStyle>
            <a:lvl1pPr marL="0" indent="0" algn="l" defTabSz="457200" rtl="0" eaLnBrk="1" latinLnBrk="0" hangingPunct="1">
              <a:spcBef>
                <a:spcPts val="1800"/>
              </a:spcBef>
              <a:buFont typeface="Arial"/>
              <a:buNone/>
              <a:defRPr sz="1600" b="0" i="0" kern="1200" baseline="0">
                <a:solidFill>
                  <a:schemeClr val="bg1">
                    <a:lumMod val="75000"/>
                    <a:lumOff val="25000"/>
                  </a:schemeClr>
                </a:solidFill>
                <a:latin typeface="Whitney Light"/>
                <a:ea typeface="+mn-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baseline="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baseline="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baseline="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2">
              <a:spcBef>
                <a:spcPts val="1867"/>
              </a:spcBef>
            </a:pPr>
            <a:r>
              <a:rPr lang="en-US" sz="2000" dirty="0" smtClean="0">
                <a:solidFill>
                  <a:schemeClr val="tx1">
                    <a:lumMod val="75000"/>
                    <a:lumOff val="25000"/>
                  </a:schemeClr>
                </a:solidFill>
              </a:rPr>
              <a:t>Power is shared between the project manager and functional manager</a:t>
            </a:r>
          </a:p>
          <a:p>
            <a:pPr lvl="2">
              <a:spcBef>
                <a:spcPts val="1867"/>
              </a:spcBef>
            </a:pPr>
            <a:r>
              <a:rPr lang="en-US" sz="2000" dirty="0" smtClean="0">
                <a:solidFill>
                  <a:schemeClr val="tx1">
                    <a:lumMod val="75000"/>
                    <a:lumOff val="25000"/>
                  </a:schemeClr>
                </a:solidFill>
              </a:rPr>
              <a:t>Clear and consistent communication is ke</a:t>
            </a:r>
            <a:r>
              <a:rPr lang="en-US" sz="2000" dirty="0">
                <a:solidFill>
                  <a:schemeClr val="tx1">
                    <a:lumMod val="75000"/>
                    <a:lumOff val="25000"/>
                  </a:schemeClr>
                </a:solidFill>
              </a:rPr>
              <a:t>y</a:t>
            </a:r>
            <a:endParaRPr lang="en-US" sz="2000" dirty="0" smtClean="0">
              <a:solidFill>
                <a:schemeClr val="tx1">
                  <a:lumMod val="75000"/>
                  <a:lumOff val="25000"/>
                </a:schemeClr>
              </a:solidFill>
            </a:endParaRPr>
          </a:p>
        </p:txBody>
      </p:sp>
      <p:sp>
        <p:nvSpPr>
          <p:cNvPr id="11" name="Text Placeholder 6"/>
          <p:cNvSpPr txBox="1">
            <a:spLocks/>
          </p:cNvSpPr>
          <p:nvPr/>
        </p:nvSpPr>
        <p:spPr>
          <a:xfrm>
            <a:off x="8141605" y="1718418"/>
            <a:ext cx="3339958" cy="459549"/>
          </a:xfrm>
          <a:prstGeom prst="rect">
            <a:avLst/>
          </a:prstGeom>
          <a:solidFill>
            <a:srgbClr val="0096D1"/>
          </a:soli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Balanced Matrix Orgs:</a:t>
            </a:r>
            <a:endParaRPr lang="en-US" sz="2133" dirty="0"/>
          </a:p>
        </p:txBody>
      </p:sp>
      <p:sp>
        <p:nvSpPr>
          <p:cNvPr id="3" name="TextBox 2"/>
          <p:cNvSpPr txBox="1"/>
          <p:nvPr/>
        </p:nvSpPr>
        <p:spPr>
          <a:xfrm>
            <a:off x="1493171" y="4702628"/>
            <a:ext cx="1501010" cy="276999"/>
          </a:xfrm>
          <a:prstGeom prst="rect">
            <a:avLst/>
          </a:prstGeom>
          <a:noFill/>
        </p:spPr>
        <p:txBody>
          <a:bodyPr wrap="square" rtlCol="0">
            <a:spAutoFit/>
          </a:bodyPr>
          <a:lstStyle/>
          <a:p>
            <a:r>
              <a:rPr lang="en-US" sz="1200" dirty="0" smtClean="0">
                <a:solidFill>
                  <a:schemeClr val="bg1"/>
                </a:solidFill>
                <a:latin typeface="Whitney Book" pitchFamily="50" charset="0"/>
              </a:rPr>
              <a:t>Project Manager</a:t>
            </a:r>
            <a:endParaRPr lang="en-US" sz="1200" dirty="0">
              <a:solidFill>
                <a:schemeClr val="bg1"/>
              </a:solidFill>
              <a:latin typeface="Whitney Book" pitchFamily="50" charset="0"/>
            </a:endParaRPr>
          </a:p>
        </p:txBody>
      </p:sp>
      <p:sp>
        <p:nvSpPr>
          <p:cNvPr id="12" name="TextBox 11"/>
          <p:cNvSpPr txBox="1"/>
          <p:nvPr/>
        </p:nvSpPr>
        <p:spPr>
          <a:xfrm>
            <a:off x="4681950" y="4691741"/>
            <a:ext cx="1501010" cy="276999"/>
          </a:xfrm>
          <a:prstGeom prst="rect">
            <a:avLst/>
          </a:prstGeom>
          <a:noFill/>
        </p:spPr>
        <p:txBody>
          <a:bodyPr wrap="square" rtlCol="0">
            <a:spAutoFit/>
          </a:bodyPr>
          <a:lstStyle/>
          <a:p>
            <a:r>
              <a:rPr lang="en-US" sz="1200" dirty="0" smtClean="0">
                <a:solidFill>
                  <a:schemeClr val="bg1"/>
                </a:solidFill>
                <a:latin typeface="Whitney Book" pitchFamily="50" charset="0"/>
              </a:rPr>
              <a:t>Functional Manager</a:t>
            </a:r>
            <a:endParaRPr lang="en-US" sz="1200" dirty="0">
              <a:solidFill>
                <a:schemeClr val="bg1"/>
              </a:solidFill>
              <a:latin typeface="Whitney Book" pitchFamily="50" charset="0"/>
            </a:endParaRPr>
          </a:p>
        </p:txBody>
      </p:sp>
      <p:sp>
        <p:nvSpPr>
          <p:cNvPr id="13" name="Text Placeholder 6"/>
          <p:cNvSpPr txBox="1">
            <a:spLocks/>
          </p:cNvSpPr>
          <p:nvPr/>
        </p:nvSpPr>
        <p:spPr>
          <a:xfrm>
            <a:off x="347661" y="949731"/>
            <a:ext cx="6042253" cy="459549"/>
          </a:xfrm>
          <a:prstGeom prst="rect">
            <a:avLst/>
          </a:prstGeom>
          <a:gradFill flip="none" rotWithShape="1">
            <a:gsLst>
              <a:gs pos="23000">
                <a:srgbClr val="2CBEEB"/>
              </a:gs>
              <a:gs pos="100000">
                <a:srgbClr val="F1C403"/>
              </a:gs>
              <a:gs pos="0">
                <a:srgbClr val="0096D1">
                  <a:lumMod val="75000"/>
                </a:srgbClr>
              </a:gs>
            </a:gsLst>
            <a:lin ang="0" scaled="1"/>
            <a:tileRect/>
          </a:gradFill>
          <a:ln>
            <a:noFill/>
          </a:ln>
          <a:effectLst/>
        </p:spPr>
        <p:txBody>
          <a:bodyPr vert="horz" wrap="square" lIns="243840" tIns="97536" rIns="121920" bIns="97536" rtlCol="0" anchor="ctr">
            <a:spAutoFit/>
          </a:bodyPr>
          <a:lstStyle>
            <a:lvl1pPr marL="0" indent="0" algn="l" defTabSz="457200" rtl="0" eaLnBrk="1" latinLnBrk="0" hangingPunct="1">
              <a:spcBef>
                <a:spcPts val="1800"/>
              </a:spcBef>
              <a:buFont typeface="Arial"/>
              <a:buNone/>
              <a:defRPr kumimoji="0" lang="en-US" sz="2200" b="0" i="0" u="none" strike="noStrike" kern="1400" cap="none" spc="40" normalizeH="0" baseline="0" dirty="0">
                <a:ln>
                  <a:noFill/>
                </a:ln>
                <a:solidFill>
                  <a:srgbClr val="FFFFFF"/>
                </a:solidFill>
                <a:effectLst/>
                <a:uLnTx/>
                <a:uFillTx/>
                <a:latin typeface="Whitney Light"/>
                <a:ea typeface="+mj-ea"/>
                <a:cs typeface="Whitney Light"/>
              </a:defRPr>
            </a:lvl1pPr>
            <a:lvl2pPr marL="0" indent="0" algn="l" defTabSz="457200" rtl="0" eaLnBrk="1" latinLnBrk="0" hangingPunct="1">
              <a:spcBef>
                <a:spcPts val="1200"/>
              </a:spcBef>
              <a:buFont typeface="Arial"/>
              <a:buNone/>
              <a:defRPr lang="en-US" sz="1200" b="0" i="0" kern="1200" cap="all" spc="0" baseline="0" dirty="0" smtClean="0">
                <a:solidFill>
                  <a:schemeClr val="bg1">
                    <a:lumMod val="75000"/>
                    <a:lumOff val="25000"/>
                  </a:schemeClr>
                </a:solidFill>
                <a:latin typeface="Whitney Bold"/>
                <a:ea typeface="+mn-ea"/>
                <a:cs typeface="Whitney Bold"/>
              </a:defRPr>
            </a:lvl2pPr>
            <a:lvl3pPr marL="287338" indent="-228600" algn="l" defTabSz="457200" rtl="0" eaLnBrk="1" latinLnBrk="0" hangingPunct="1">
              <a:spcBef>
                <a:spcPts val="800"/>
              </a:spcBef>
              <a:buClr>
                <a:schemeClr val="accent4"/>
              </a:buClr>
              <a:buSzPct val="95000"/>
              <a:buFont typeface="Lucida Grande"/>
              <a:buChar char="►"/>
              <a:defRPr lang="en-US" sz="1600" b="0" i="0" kern="1200" spc="0" dirty="0" smtClean="0">
                <a:solidFill>
                  <a:schemeClr val="bg1">
                    <a:lumMod val="75000"/>
                    <a:lumOff val="25000"/>
                  </a:schemeClr>
                </a:solidFill>
                <a:latin typeface="Whitney Book"/>
                <a:ea typeface="+mn-ea"/>
                <a:cs typeface="Whitney Book"/>
              </a:defRPr>
            </a:lvl3pPr>
            <a:lvl4pPr marL="398463" indent="-111125" algn="l" defTabSz="457200" rtl="0" eaLnBrk="1" latinLnBrk="0" hangingPunct="1">
              <a:spcBef>
                <a:spcPct val="20000"/>
              </a:spcBef>
              <a:buClr>
                <a:schemeClr val="accent3"/>
              </a:buClr>
              <a:buFont typeface="Lucida Grande"/>
              <a:buChar char="›"/>
              <a:defRPr sz="1400" b="0" i="1" kern="1200">
                <a:solidFill>
                  <a:schemeClr val="bg1">
                    <a:lumMod val="75000"/>
                    <a:lumOff val="25000"/>
                  </a:schemeClr>
                </a:solidFill>
                <a:latin typeface="Whitney Light"/>
                <a:ea typeface="+mn-ea"/>
                <a:cs typeface="Whitney Light"/>
              </a:defRPr>
            </a:lvl4pPr>
            <a:lvl5pPr marL="515938" indent="-117475" algn="l" defTabSz="457200" rtl="0" eaLnBrk="1" latinLnBrk="0" hangingPunct="1">
              <a:spcBef>
                <a:spcPct val="20000"/>
              </a:spcBef>
              <a:buClr>
                <a:schemeClr val="accent3"/>
              </a:buClr>
              <a:buFont typeface="Lucida Grande"/>
              <a:buChar char="›"/>
              <a:defRPr lang="en-US" sz="1400" b="0" i="1" kern="1200" dirty="0">
                <a:solidFill>
                  <a:schemeClr val="bg1">
                    <a:lumMod val="75000"/>
                    <a:lumOff val="25000"/>
                  </a:schemeClr>
                </a:solidFill>
                <a:latin typeface="Whitney Light"/>
                <a:ea typeface="+mn-ea"/>
                <a:cs typeface="Whitney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spcBef>
                <a:spcPct val="0"/>
              </a:spcBef>
              <a:spcAft>
                <a:spcPts val="1600"/>
              </a:spcAft>
            </a:pPr>
            <a:r>
              <a:rPr lang="en-US" sz="2133" dirty="0" smtClean="0"/>
              <a:t>Considering Organizational Structure</a:t>
            </a:r>
            <a:endParaRPr lang="en-US" sz="2133" dirty="0"/>
          </a:p>
        </p:txBody>
      </p:sp>
      <p:sp>
        <p:nvSpPr>
          <p:cNvPr id="14" name="TextBox 13"/>
          <p:cNvSpPr txBox="1"/>
          <p:nvPr/>
        </p:nvSpPr>
        <p:spPr>
          <a:xfrm>
            <a:off x="347660" y="347849"/>
            <a:ext cx="2993127" cy="584775"/>
          </a:xfrm>
          <a:prstGeom prst="rect">
            <a:avLst/>
          </a:prstGeom>
          <a:noFill/>
        </p:spPr>
        <p:txBody>
          <a:bodyPr wrap="none" rtlCol="0">
            <a:spAutoFit/>
          </a:bodyPr>
          <a:lstStyle/>
          <a:p>
            <a:r>
              <a:rPr lang="en-US" sz="3200" kern="1400" dirty="0" smtClean="0">
                <a:latin typeface="Whitney Light"/>
                <a:cs typeface="Whitney Light"/>
              </a:rPr>
              <a:t>What Happened</a:t>
            </a:r>
            <a:endParaRPr lang="en-US" sz="3200" kern="1400" dirty="0">
              <a:latin typeface="Whitney Light"/>
              <a:cs typeface="Whitney Light"/>
            </a:endParaRPr>
          </a:p>
        </p:txBody>
      </p:sp>
    </p:spTree>
    <p:extLst>
      <p:ext uri="{BB962C8B-B14F-4D97-AF65-F5344CB8AC3E}">
        <p14:creationId xmlns:p14="http://schemas.microsoft.com/office/powerpoint/2010/main" val="2361347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1329</TotalTime>
  <Words>1019</Words>
  <Application>Microsoft Office PowerPoint</Application>
  <PresentationFormat>Widescreen</PresentationFormat>
  <Paragraphs>147</Paragraphs>
  <Slides>19</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Arial</vt:lpstr>
      <vt:lpstr>Calibri</vt:lpstr>
      <vt:lpstr>Calibri Light</vt:lpstr>
      <vt:lpstr>Lucida Grande</vt:lpstr>
      <vt:lpstr>Times New Roman</vt:lpstr>
      <vt:lpstr>Verdana</vt:lpstr>
      <vt:lpstr>Whitney Black</vt:lpstr>
      <vt:lpstr>Whitney Book</vt:lpstr>
      <vt:lpstr>Whitney Book Italic</vt:lpstr>
      <vt:lpstr>Whitney Light</vt:lpstr>
      <vt:lpstr>Whitney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FRANKIE SANDOVAL</dc:creator>
  <cp:lastModifiedBy>Devereaux, Jessica</cp:lastModifiedBy>
  <cp:revision>193</cp:revision>
  <dcterms:created xsi:type="dcterms:W3CDTF">2016-01-11T22:13:11Z</dcterms:created>
  <dcterms:modified xsi:type="dcterms:W3CDTF">2019-04-17T16:32:38Z</dcterms:modified>
</cp:coreProperties>
</file>