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3" r:id="rId1"/>
  </p:sldMasterIdLst>
  <p:notesMasterIdLst>
    <p:notesMasterId r:id="rId16"/>
  </p:notesMasterIdLst>
  <p:handoutMasterIdLst>
    <p:handoutMasterId r:id="rId17"/>
  </p:handoutMasterIdLst>
  <p:sldIdLst>
    <p:sldId id="256" r:id="rId2"/>
    <p:sldId id="257" r:id="rId3"/>
    <p:sldId id="258" r:id="rId4"/>
    <p:sldId id="261" r:id="rId5"/>
    <p:sldId id="262" r:id="rId6"/>
    <p:sldId id="263" r:id="rId7"/>
    <p:sldId id="266" r:id="rId8"/>
    <p:sldId id="268" r:id="rId9"/>
    <p:sldId id="269" r:id="rId10"/>
    <p:sldId id="270" r:id="rId11"/>
    <p:sldId id="267" r:id="rId12"/>
    <p:sldId id="275" r:id="rId13"/>
    <p:sldId id="271" r:id="rId14"/>
    <p:sldId id="27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1D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1" autoAdjust="0"/>
    <p:restoredTop sz="86442" autoAdjust="0"/>
  </p:normalViewPr>
  <p:slideViewPr>
    <p:cSldViewPr snapToGrid="0">
      <p:cViewPr>
        <p:scale>
          <a:sx n="55" d="100"/>
          <a:sy n="55" d="100"/>
        </p:scale>
        <p:origin x="819" y="774"/>
      </p:cViewPr>
      <p:guideLst/>
    </p:cSldViewPr>
  </p:slideViewPr>
  <p:outlineViewPr>
    <p:cViewPr>
      <p:scale>
        <a:sx n="33" d="100"/>
        <a:sy n="33" d="100"/>
      </p:scale>
      <p:origin x="0" y="-3744"/>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8" d="100"/>
          <a:sy n="78" d="100"/>
        </p:scale>
        <p:origin x="2772" y="3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FAE173-972D-4866-A093-BAC742FDB3A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AE5CC43-A8E8-42DB-87D9-1555113426AF}">
      <dgm:prSet custT="1"/>
      <dgm:spPr/>
      <dgm:t>
        <a:bodyPr/>
        <a:lstStyle/>
        <a:p>
          <a:pPr>
            <a:defRPr cap="all"/>
          </a:pPr>
          <a:r>
            <a:rPr lang="en-US" sz="1400" b="1" cap="none" dirty="0"/>
            <a:t>The Farm At South Mountain: Gather And Grow</a:t>
          </a:r>
        </a:p>
      </dgm:t>
    </dgm:pt>
    <dgm:pt modelId="{7FE0406A-00C6-419C-B666-34C8BD98D7E6}" type="parTrans" cxnId="{50601F0B-20CC-4946-9558-EC7C7A66BE7E}">
      <dgm:prSet/>
      <dgm:spPr/>
      <dgm:t>
        <a:bodyPr/>
        <a:lstStyle/>
        <a:p>
          <a:endParaRPr lang="en-US" sz="2400" b="1" dirty="0"/>
        </a:p>
      </dgm:t>
    </dgm:pt>
    <dgm:pt modelId="{6E765EEF-6806-4452-A3EB-DD1F0C500A8B}" type="sibTrans" cxnId="{50601F0B-20CC-4946-9558-EC7C7A66BE7E}">
      <dgm:prSet/>
      <dgm:spPr/>
      <dgm:t>
        <a:bodyPr/>
        <a:lstStyle/>
        <a:p>
          <a:endParaRPr lang="en-US" sz="2400" b="1" dirty="0"/>
        </a:p>
      </dgm:t>
    </dgm:pt>
    <dgm:pt modelId="{5917B1D1-8FA3-4A2F-BA6C-6A98784E21AE}">
      <dgm:prSet custT="1"/>
      <dgm:spPr/>
      <dgm:t>
        <a:bodyPr/>
        <a:lstStyle/>
        <a:p>
          <a:pPr>
            <a:defRPr cap="all"/>
          </a:pPr>
          <a:r>
            <a:rPr lang="en-US" sz="1400" b="1" cap="none" dirty="0"/>
            <a:t>Martin Luther King Jr. Elementary School </a:t>
          </a:r>
        </a:p>
      </dgm:t>
    </dgm:pt>
    <dgm:pt modelId="{E71C67A0-A27A-47A0-B366-FC0A4F17141D}" type="parTrans" cxnId="{49D63621-C4DB-45CC-BBC1-8ABE8842FC9B}">
      <dgm:prSet/>
      <dgm:spPr/>
      <dgm:t>
        <a:bodyPr/>
        <a:lstStyle/>
        <a:p>
          <a:endParaRPr lang="en-US" sz="2400" b="1" dirty="0"/>
        </a:p>
      </dgm:t>
    </dgm:pt>
    <dgm:pt modelId="{2147F56C-D897-4042-9C27-44A768871608}" type="sibTrans" cxnId="{49D63621-C4DB-45CC-BBC1-8ABE8842FC9B}">
      <dgm:prSet/>
      <dgm:spPr/>
      <dgm:t>
        <a:bodyPr/>
        <a:lstStyle/>
        <a:p>
          <a:endParaRPr lang="en-US" sz="2400" b="1" dirty="0"/>
        </a:p>
      </dgm:t>
    </dgm:pt>
    <dgm:pt modelId="{7E05C60F-CC43-4228-98FE-5A9A3BCDB50F}">
      <dgm:prSet custT="1"/>
      <dgm:spPr/>
      <dgm:t>
        <a:bodyPr/>
        <a:lstStyle/>
        <a:p>
          <a:pPr>
            <a:defRPr cap="all"/>
          </a:pPr>
          <a:r>
            <a:rPr lang="en-US" sz="1400" b="1" cap="none" dirty="0"/>
            <a:t>The Sustainability Teacher’s Academy </a:t>
          </a:r>
        </a:p>
      </dgm:t>
    </dgm:pt>
    <dgm:pt modelId="{12CB8A78-8528-4DC5-A764-7090D6ECB3DF}" type="parTrans" cxnId="{37DA9B24-D11D-4C5C-84D5-D34563FC61D5}">
      <dgm:prSet/>
      <dgm:spPr/>
      <dgm:t>
        <a:bodyPr/>
        <a:lstStyle/>
        <a:p>
          <a:endParaRPr lang="en-US" sz="2400" b="1" dirty="0"/>
        </a:p>
      </dgm:t>
    </dgm:pt>
    <dgm:pt modelId="{F46F068C-10F5-43B7-9676-E1C0BB78BF32}" type="sibTrans" cxnId="{37DA9B24-D11D-4C5C-84D5-D34563FC61D5}">
      <dgm:prSet/>
      <dgm:spPr/>
      <dgm:t>
        <a:bodyPr/>
        <a:lstStyle/>
        <a:p>
          <a:endParaRPr lang="en-US" sz="2400" b="1" dirty="0"/>
        </a:p>
      </dgm:t>
    </dgm:pt>
    <dgm:pt modelId="{B980D1D8-861C-4333-8709-81A169F78964}">
      <dgm:prSet custT="1"/>
      <dgm:spPr/>
      <dgm:t>
        <a:bodyPr/>
        <a:lstStyle/>
        <a:p>
          <a:pPr>
            <a:defRPr cap="all"/>
          </a:pPr>
          <a:r>
            <a:rPr lang="en-US" sz="1400" b="1" cap="none" dirty="0"/>
            <a:t>University Of Arizona Maricopa County Cooperative Extension</a:t>
          </a:r>
        </a:p>
      </dgm:t>
    </dgm:pt>
    <dgm:pt modelId="{7F42D09B-2E9C-4E30-915C-C0C9ED46CAA7}" type="parTrans" cxnId="{A544E8B3-EF4F-40D2-A839-0719067590B7}">
      <dgm:prSet/>
      <dgm:spPr/>
      <dgm:t>
        <a:bodyPr/>
        <a:lstStyle/>
        <a:p>
          <a:endParaRPr lang="en-US" sz="2400" b="1" dirty="0"/>
        </a:p>
      </dgm:t>
    </dgm:pt>
    <dgm:pt modelId="{C604E623-9A12-42E3-9F00-9A841973D1CC}" type="sibTrans" cxnId="{A544E8B3-EF4F-40D2-A839-0719067590B7}">
      <dgm:prSet/>
      <dgm:spPr/>
      <dgm:t>
        <a:bodyPr/>
        <a:lstStyle/>
        <a:p>
          <a:endParaRPr lang="en-US" sz="2400" b="1" dirty="0"/>
        </a:p>
      </dgm:t>
    </dgm:pt>
    <dgm:pt modelId="{71E8B068-01DD-4D7B-97DF-0057322501D7}">
      <dgm:prSet custT="1"/>
      <dgm:spPr/>
      <dgm:t>
        <a:bodyPr/>
        <a:lstStyle/>
        <a:p>
          <a:pPr>
            <a:defRPr cap="all"/>
          </a:pPr>
          <a:r>
            <a:rPr lang="en-US" sz="1400" b="1" cap="none" dirty="0"/>
            <a:t>Julie Ann Wrigley Global Institute Of Sustainability</a:t>
          </a:r>
        </a:p>
      </dgm:t>
    </dgm:pt>
    <dgm:pt modelId="{BC932D37-D59D-4C43-8D93-B2BF35715A0B}" type="parTrans" cxnId="{E4EF6392-B8DD-40A5-BA40-4DC1F2E9FAC8}">
      <dgm:prSet/>
      <dgm:spPr/>
      <dgm:t>
        <a:bodyPr/>
        <a:lstStyle/>
        <a:p>
          <a:endParaRPr lang="en-US" sz="2400" b="1" dirty="0"/>
        </a:p>
      </dgm:t>
    </dgm:pt>
    <dgm:pt modelId="{6EB0E1DC-D45D-496E-AFA0-8436A651042C}" type="sibTrans" cxnId="{E4EF6392-B8DD-40A5-BA40-4DC1F2E9FAC8}">
      <dgm:prSet/>
      <dgm:spPr/>
      <dgm:t>
        <a:bodyPr/>
        <a:lstStyle/>
        <a:p>
          <a:endParaRPr lang="en-US" sz="2400" b="1" dirty="0"/>
        </a:p>
      </dgm:t>
    </dgm:pt>
    <dgm:pt modelId="{F7F95EA5-BD03-4BBD-90BF-C0F5B59F1998}" type="pres">
      <dgm:prSet presAssocID="{0CFAE173-972D-4866-A093-BAC742FDB3AA}" presName="root" presStyleCnt="0">
        <dgm:presLayoutVars>
          <dgm:dir/>
          <dgm:resizeHandles val="exact"/>
        </dgm:presLayoutVars>
      </dgm:prSet>
      <dgm:spPr/>
    </dgm:pt>
    <dgm:pt modelId="{9C3DB430-B159-4EFF-9D67-FF1F6C978DF8}" type="pres">
      <dgm:prSet presAssocID="{BAE5CC43-A8E8-42DB-87D9-1555113426AF}" presName="compNode" presStyleCnt="0"/>
      <dgm:spPr/>
    </dgm:pt>
    <dgm:pt modelId="{FA5A6C7C-55A0-4892-9847-44EC0699CCC2}" type="pres">
      <dgm:prSet presAssocID="{BAE5CC43-A8E8-42DB-87D9-1555113426AF}" presName="iconBgRect" presStyleLbl="bgShp" presStyleIdx="0" presStyleCnt="5"/>
      <dgm:spPr/>
    </dgm:pt>
    <dgm:pt modelId="{47EF281E-CE6C-4439-B067-F3DA398FEEA3}" type="pres">
      <dgm:prSet presAssocID="{BAE5CC43-A8E8-42DB-87D9-1555113426A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cculent"/>
        </a:ext>
      </dgm:extLst>
    </dgm:pt>
    <dgm:pt modelId="{E120764B-EBD0-4F10-B80B-7E71C36119A4}" type="pres">
      <dgm:prSet presAssocID="{BAE5CC43-A8E8-42DB-87D9-1555113426AF}" presName="spaceRect" presStyleCnt="0"/>
      <dgm:spPr/>
    </dgm:pt>
    <dgm:pt modelId="{7FD7DC86-6101-4C49-8DEA-F822848B8907}" type="pres">
      <dgm:prSet presAssocID="{BAE5CC43-A8E8-42DB-87D9-1555113426AF}" presName="textRect" presStyleLbl="revTx" presStyleIdx="0" presStyleCnt="5">
        <dgm:presLayoutVars>
          <dgm:chMax val="1"/>
          <dgm:chPref val="1"/>
        </dgm:presLayoutVars>
      </dgm:prSet>
      <dgm:spPr/>
    </dgm:pt>
    <dgm:pt modelId="{C2DC9133-6597-4964-87DF-A4621E639A54}" type="pres">
      <dgm:prSet presAssocID="{6E765EEF-6806-4452-A3EB-DD1F0C500A8B}" presName="sibTrans" presStyleCnt="0"/>
      <dgm:spPr/>
    </dgm:pt>
    <dgm:pt modelId="{00DA1ED9-97C0-4B4A-9859-43E5385ACCB3}" type="pres">
      <dgm:prSet presAssocID="{5917B1D1-8FA3-4A2F-BA6C-6A98784E21AE}" presName="compNode" presStyleCnt="0"/>
      <dgm:spPr/>
    </dgm:pt>
    <dgm:pt modelId="{3B9B82EF-F8B0-4A36-9ADB-773302FE5B6A}" type="pres">
      <dgm:prSet presAssocID="{5917B1D1-8FA3-4A2F-BA6C-6A98784E21AE}" presName="iconBgRect" presStyleLbl="bgShp" presStyleIdx="1" presStyleCnt="5"/>
      <dgm:spPr/>
    </dgm:pt>
    <dgm:pt modelId="{62D44DB9-35EA-4D21-86EA-3EA248C581CA}" type="pres">
      <dgm:prSet presAssocID="{5917B1D1-8FA3-4A2F-BA6C-6A98784E21A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rown"/>
        </a:ext>
      </dgm:extLst>
    </dgm:pt>
    <dgm:pt modelId="{4A917B24-CDFE-45AB-9809-80D590D6B53E}" type="pres">
      <dgm:prSet presAssocID="{5917B1D1-8FA3-4A2F-BA6C-6A98784E21AE}" presName="spaceRect" presStyleCnt="0"/>
      <dgm:spPr/>
    </dgm:pt>
    <dgm:pt modelId="{2F949844-E533-4A65-AAE8-3A3ACD6F5A2E}" type="pres">
      <dgm:prSet presAssocID="{5917B1D1-8FA3-4A2F-BA6C-6A98784E21AE}" presName="textRect" presStyleLbl="revTx" presStyleIdx="1" presStyleCnt="5">
        <dgm:presLayoutVars>
          <dgm:chMax val="1"/>
          <dgm:chPref val="1"/>
        </dgm:presLayoutVars>
      </dgm:prSet>
      <dgm:spPr/>
    </dgm:pt>
    <dgm:pt modelId="{99EB9CED-2420-4739-B806-C0ED2BD46E0C}" type="pres">
      <dgm:prSet presAssocID="{2147F56C-D897-4042-9C27-44A768871608}" presName="sibTrans" presStyleCnt="0"/>
      <dgm:spPr/>
    </dgm:pt>
    <dgm:pt modelId="{9C27E8CE-0B32-4752-A905-CBEED46DF478}" type="pres">
      <dgm:prSet presAssocID="{7E05C60F-CC43-4228-98FE-5A9A3BCDB50F}" presName="compNode" presStyleCnt="0"/>
      <dgm:spPr/>
    </dgm:pt>
    <dgm:pt modelId="{C5D426B4-B9E4-4FBA-BC87-D23C7DA5549C}" type="pres">
      <dgm:prSet presAssocID="{7E05C60F-CC43-4228-98FE-5A9A3BCDB50F}" presName="iconBgRect" presStyleLbl="bgShp" presStyleIdx="2" presStyleCnt="5"/>
      <dgm:spPr/>
    </dgm:pt>
    <dgm:pt modelId="{2AC87557-341C-44EA-A92F-A329C15A35F1}" type="pres">
      <dgm:prSet presAssocID="{7E05C60F-CC43-4228-98FE-5A9A3BCDB50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32DC400A-4A38-4629-8F64-49AD57592142}" type="pres">
      <dgm:prSet presAssocID="{7E05C60F-CC43-4228-98FE-5A9A3BCDB50F}" presName="spaceRect" presStyleCnt="0"/>
      <dgm:spPr/>
    </dgm:pt>
    <dgm:pt modelId="{41939C26-2FC5-4B70-BF96-33EABC4FE1AE}" type="pres">
      <dgm:prSet presAssocID="{7E05C60F-CC43-4228-98FE-5A9A3BCDB50F}" presName="textRect" presStyleLbl="revTx" presStyleIdx="2" presStyleCnt="5">
        <dgm:presLayoutVars>
          <dgm:chMax val="1"/>
          <dgm:chPref val="1"/>
        </dgm:presLayoutVars>
      </dgm:prSet>
      <dgm:spPr/>
    </dgm:pt>
    <dgm:pt modelId="{47759193-E98E-4FF5-8596-01657A49B9D6}" type="pres">
      <dgm:prSet presAssocID="{F46F068C-10F5-43B7-9676-E1C0BB78BF32}" presName="sibTrans" presStyleCnt="0"/>
      <dgm:spPr/>
    </dgm:pt>
    <dgm:pt modelId="{AC68BB49-03C2-44CD-AA59-E0E1E5E9B3AA}" type="pres">
      <dgm:prSet presAssocID="{B980D1D8-861C-4333-8709-81A169F78964}" presName="compNode" presStyleCnt="0"/>
      <dgm:spPr/>
    </dgm:pt>
    <dgm:pt modelId="{4D1BF524-1D81-45E5-80D5-24BF492B9D00}" type="pres">
      <dgm:prSet presAssocID="{B980D1D8-861C-4333-8709-81A169F78964}" presName="iconBgRect" presStyleLbl="bgShp" presStyleIdx="3" presStyleCnt="5"/>
      <dgm:spPr/>
    </dgm:pt>
    <dgm:pt modelId="{92900889-1CA2-4E9D-A27F-2B7AAEED475F}" type="pres">
      <dgm:prSet presAssocID="{B980D1D8-861C-4333-8709-81A169F7896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hoolhouse"/>
        </a:ext>
      </dgm:extLst>
    </dgm:pt>
    <dgm:pt modelId="{35AE418F-46CB-42BE-808B-D3DDE4D6CDE5}" type="pres">
      <dgm:prSet presAssocID="{B980D1D8-861C-4333-8709-81A169F78964}" presName="spaceRect" presStyleCnt="0"/>
      <dgm:spPr/>
    </dgm:pt>
    <dgm:pt modelId="{EFF41478-BB09-4A1F-9AB3-9B19893EF500}" type="pres">
      <dgm:prSet presAssocID="{B980D1D8-861C-4333-8709-81A169F78964}" presName="textRect" presStyleLbl="revTx" presStyleIdx="3" presStyleCnt="5">
        <dgm:presLayoutVars>
          <dgm:chMax val="1"/>
          <dgm:chPref val="1"/>
        </dgm:presLayoutVars>
      </dgm:prSet>
      <dgm:spPr/>
    </dgm:pt>
    <dgm:pt modelId="{08E1F369-4C8B-46AC-BDF9-3991603CCCBD}" type="pres">
      <dgm:prSet presAssocID="{C604E623-9A12-42E3-9F00-9A841973D1CC}" presName="sibTrans" presStyleCnt="0"/>
      <dgm:spPr/>
    </dgm:pt>
    <dgm:pt modelId="{C98FE771-456A-4CC1-A06C-136FF8CE5509}" type="pres">
      <dgm:prSet presAssocID="{71E8B068-01DD-4D7B-97DF-0057322501D7}" presName="compNode" presStyleCnt="0"/>
      <dgm:spPr/>
    </dgm:pt>
    <dgm:pt modelId="{5D827907-64D8-4DD6-BDCC-8E53103BC5EB}" type="pres">
      <dgm:prSet presAssocID="{71E8B068-01DD-4D7B-97DF-0057322501D7}" presName="iconBgRect" presStyleLbl="bgShp" presStyleIdx="4" presStyleCnt="5"/>
      <dgm:spPr/>
    </dgm:pt>
    <dgm:pt modelId="{A3D8667A-56D7-4FC1-89A0-2B51EEB50667}" type="pres">
      <dgm:prSet presAssocID="{71E8B068-01DD-4D7B-97DF-0057322501D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arth Globe Americas"/>
        </a:ext>
      </dgm:extLst>
    </dgm:pt>
    <dgm:pt modelId="{04AED904-EBE9-47D4-95E0-FA843B11EFE1}" type="pres">
      <dgm:prSet presAssocID="{71E8B068-01DD-4D7B-97DF-0057322501D7}" presName="spaceRect" presStyleCnt="0"/>
      <dgm:spPr/>
    </dgm:pt>
    <dgm:pt modelId="{38B2FECB-4340-4E40-AE7B-765D8631B353}" type="pres">
      <dgm:prSet presAssocID="{71E8B068-01DD-4D7B-97DF-0057322501D7}" presName="textRect" presStyleLbl="revTx" presStyleIdx="4" presStyleCnt="5">
        <dgm:presLayoutVars>
          <dgm:chMax val="1"/>
          <dgm:chPref val="1"/>
        </dgm:presLayoutVars>
      </dgm:prSet>
      <dgm:spPr/>
    </dgm:pt>
  </dgm:ptLst>
  <dgm:cxnLst>
    <dgm:cxn modelId="{50601F0B-20CC-4946-9558-EC7C7A66BE7E}" srcId="{0CFAE173-972D-4866-A093-BAC742FDB3AA}" destId="{BAE5CC43-A8E8-42DB-87D9-1555113426AF}" srcOrd="0" destOrd="0" parTransId="{7FE0406A-00C6-419C-B666-34C8BD98D7E6}" sibTransId="{6E765EEF-6806-4452-A3EB-DD1F0C500A8B}"/>
    <dgm:cxn modelId="{49D63621-C4DB-45CC-BBC1-8ABE8842FC9B}" srcId="{0CFAE173-972D-4866-A093-BAC742FDB3AA}" destId="{5917B1D1-8FA3-4A2F-BA6C-6A98784E21AE}" srcOrd="1" destOrd="0" parTransId="{E71C67A0-A27A-47A0-B366-FC0A4F17141D}" sibTransId="{2147F56C-D897-4042-9C27-44A768871608}"/>
    <dgm:cxn modelId="{37DA9B24-D11D-4C5C-84D5-D34563FC61D5}" srcId="{0CFAE173-972D-4866-A093-BAC742FDB3AA}" destId="{7E05C60F-CC43-4228-98FE-5A9A3BCDB50F}" srcOrd="2" destOrd="0" parTransId="{12CB8A78-8528-4DC5-A764-7090D6ECB3DF}" sibTransId="{F46F068C-10F5-43B7-9676-E1C0BB78BF32}"/>
    <dgm:cxn modelId="{1A49F625-743B-44DB-A1B1-8F417836A43A}" type="presOf" srcId="{5917B1D1-8FA3-4A2F-BA6C-6A98784E21AE}" destId="{2F949844-E533-4A65-AAE8-3A3ACD6F5A2E}" srcOrd="0" destOrd="0" presId="urn:microsoft.com/office/officeart/2018/5/layout/IconCircleLabelList"/>
    <dgm:cxn modelId="{E62A3C3C-3A8C-452F-8472-0C521040711A}" type="presOf" srcId="{71E8B068-01DD-4D7B-97DF-0057322501D7}" destId="{38B2FECB-4340-4E40-AE7B-765D8631B353}" srcOrd="0" destOrd="0" presId="urn:microsoft.com/office/officeart/2018/5/layout/IconCircleLabelList"/>
    <dgm:cxn modelId="{2753FA5B-74F1-436C-B250-ABB65F6D1145}" type="presOf" srcId="{BAE5CC43-A8E8-42DB-87D9-1555113426AF}" destId="{7FD7DC86-6101-4C49-8DEA-F822848B8907}" srcOrd="0" destOrd="0" presId="urn:microsoft.com/office/officeart/2018/5/layout/IconCircleLabelList"/>
    <dgm:cxn modelId="{9517D063-EEBB-4997-A7E9-920A3F82883A}" type="presOf" srcId="{0CFAE173-972D-4866-A093-BAC742FDB3AA}" destId="{F7F95EA5-BD03-4BBD-90BF-C0F5B59F1998}" srcOrd="0" destOrd="0" presId="urn:microsoft.com/office/officeart/2018/5/layout/IconCircleLabelList"/>
    <dgm:cxn modelId="{7AA16C4C-BA1A-4747-B4CE-09A99C903BC6}" type="presOf" srcId="{B980D1D8-861C-4333-8709-81A169F78964}" destId="{EFF41478-BB09-4A1F-9AB3-9B19893EF500}" srcOrd="0" destOrd="0" presId="urn:microsoft.com/office/officeart/2018/5/layout/IconCircleLabelList"/>
    <dgm:cxn modelId="{1A5C7884-A686-48A8-A747-962452CD3E94}" type="presOf" srcId="{7E05C60F-CC43-4228-98FE-5A9A3BCDB50F}" destId="{41939C26-2FC5-4B70-BF96-33EABC4FE1AE}" srcOrd="0" destOrd="0" presId="urn:microsoft.com/office/officeart/2018/5/layout/IconCircleLabelList"/>
    <dgm:cxn modelId="{E4EF6392-B8DD-40A5-BA40-4DC1F2E9FAC8}" srcId="{0CFAE173-972D-4866-A093-BAC742FDB3AA}" destId="{71E8B068-01DD-4D7B-97DF-0057322501D7}" srcOrd="4" destOrd="0" parTransId="{BC932D37-D59D-4C43-8D93-B2BF35715A0B}" sibTransId="{6EB0E1DC-D45D-496E-AFA0-8436A651042C}"/>
    <dgm:cxn modelId="{A544E8B3-EF4F-40D2-A839-0719067590B7}" srcId="{0CFAE173-972D-4866-A093-BAC742FDB3AA}" destId="{B980D1D8-861C-4333-8709-81A169F78964}" srcOrd="3" destOrd="0" parTransId="{7F42D09B-2E9C-4E30-915C-C0C9ED46CAA7}" sibTransId="{C604E623-9A12-42E3-9F00-9A841973D1CC}"/>
    <dgm:cxn modelId="{00C056C0-38F2-437E-8A5C-5CD77E0791B0}" type="presParOf" srcId="{F7F95EA5-BD03-4BBD-90BF-C0F5B59F1998}" destId="{9C3DB430-B159-4EFF-9D67-FF1F6C978DF8}" srcOrd="0" destOrd="0" presId="urn:microsoft.com/office/officeart/2018/5/layout/IconCircleLabelList"/>
    <dgm:cxn modelId="{BA382DFC-9410-42BA-82DD-5FC65F87B0F5}" type="presParOf" srcId="{9C3DB430-B159-4EFF-9D67-FF1F6C978DF8}" destId="{FA5A6C7C-55A0-4892-9847-44EC0699CCC2}" srcOrd="0" destOrd="0" presId="urn:microsoft.com/office/officeart/2018/5/layout/IconCircleLabelList"/>
    <dgm:cxn modelId="{7BCBF7C0-96FC-4E1E-AA15-DB381477B245}" type="presParOf" srcId="{9C3DB430-B159-4EFF-9D67-FF1F6C978DF8}" destId="{47EF281E-CE6C-4439-B067-F3DA398FEEA3}" srcOrd="1" destOrd="0" presId="urn:microsoft.com/office/officeart/2018/5/layout/IconCircleLabelList"/>
    <dgm:cxn modelId="{83B15C9A-0278-4C36-B7A0-23C4926B7E5B}" type="presParOf" srcId="{9C3DB430-B159-4EFF-9D67-FF1F6C978DF8}" destId="{E120764B-EBD0-4F10-B80B-7E71C36119A4}" srcOrd="2" destOrd="0" presId="urn:microsoft.com/office/officeart/2018/5/layout/IconCircleLabelList"/>
    <dgm:cxn modelId="{7CF65B5D-7345-43FB-8D6A-DF785138C6DE}" type="presParOf" srcId="{9C3DB430-B159-4EFF-9D67-FF1F6C978DF8}" destId="{7FD7DC86-6101-4C49-8DEA-F822848B8907}" srcOrd="3" destOrd="0" presId="urn:microsoft.com/office/officeart/2018/5/layout/IconCircleLabelList"/>
    <dgm:cxn modelId="{345C5210-FEB2-4998-B2E9-55337F5AB03A}" type="presParOf" srcId="{F7F95EA5-BD03-4BBD-90BF-C0F5B59F1998}" destId="{C2DC9133-6597-4964-87DF-A4621E639A54}" srcOrd="1" destOrd="0" presId="urn:microsoft.com/office/officeart/2018/5/layout/IconCircleLabelList"/>
    <dgm:cxn modelId="{FE0697C0-267B-4BFD-9DB7-82F1C6BBCD72}" type="presParOf" srcId="{F7F95EA5-BD03-4BBD-90BF-C0F5B59F1998}" destId="{00DA1ED9-97C0-4B4A-9859-43E5385ACCB3}" srcOrd="2" destOrd="0" presId="urn:microsoft.com/office/officeart/2018/5/layout/IconCircleLabelList"/>
    <dgm:cxn modelId="{8988CC69-327A-42A8-9A17-BD82EFF7D3A7}" type="presParOf" srcId="{00DA1ED9-97C0-4B4A-9859-43E5385ACCB3}" destId="{3B9B82EF-F8B0-4A36-9ADB-773302FE5B6A}" srcOrd="0" destOrd="0" presId="urn:microsoft.com/office/officeart/2018/5/layout/IconCircleLabelList"/>
    <dgm:cxn modelId="{CD4FE5C2-92DE-4951-9162-58B6A6437F3F}" type="presParOf" srcId="{00DA1ED9-97C0-4B4A-9859-43E5385ACCB3}" destId="{62D44DB9-35EA-4D21-86EA-3EA248C581CA}" srcOrd="1" destOrd="0" presId="urn:microsoft.com/office/officeart/2018/5/layout/IconCircleLabelList"/>
    <dgm:cxn modelId="{5ADEAB21-3D2D-4F46-92EC-E7903211B8FD}" type="presParOf" srcId="{00DA1ED9-97C0-4B4A-9859-43E5385ACCB3}" destId="{4A917B24-CDFE-45AB-9809-80D590D6B53E}" srcOrd="2" destOrd="0" presId="urn:microsoft.com/office/officeart/2018/5/layout/IconCircleLabelList"/>
    <dgm:cxn modelId="{4D59DF34-2928-438B-A507-AA3BBB56D00D}" type="presParOf" srcId="{00DA1ED9-97C0-4B4A-9859-43E5385ACCB3}" destId="{2F949844-E533-4A65-AAE8-3A3ACD6F5A2E}" srcOrd="3" destOrd="0" presId="urn:microsoft.com/office/officeart/2018/5/layout/IconCircleLabelList"/>
    <dgm:cxn modelId="{EACB15A8-AA70-41B5-86CC-725645ACC2D6}" type="presParOf" srcId="{F7F95EA5-BD03-4BBD-90BF-C0F5B59F1998}" destId="{99EB9CED-2420-4739-B806-C0ED2BD46E0C}" srcOrd="3" destOrd="0" presId="urn:microsoft.com/office/officeart/2018/5/layout/IconCircleLabelList"/>
    <dgm:cxn modelId="{5994A4F8-BCA3-4F2F-939E-988D00F582B1}" type="presParOf" srcId="{F7F95EA5-BD03-4BBD-90BF-C0F5B59F1998}" destId="{9C27E8CE-0B32-4752-A905-CBEED46DF478}" srcOrd="4" destOrd="0" presId="urn:microsoft.com/office/officeart/2018/5/layout/IconCircleLabelList"/>
    <dgm:cxn modelId="{099F0F1A-F8DB-4BFA-89A9-EE202666FBCB}" type="presParOf" srcId="{9C27E8CE-0B32-4752-A905-CBEED46DF478}" destId="{C5D426B4-B9E4-4FBA-BC87-D23C7DA5549C}" srcOrd="0" destOrd="0" presId="urn:microsoft.com/office/officeart/2018/5/layout/IconCircleLabelList"/>
    <dgm:cxn modelId="{FE66DEF6-A331-4B86-AE9A-BA638CC04261}" type="presParOf" srcId="{9C27E8CE-0B32-4752-A905-CBEED46DF478}" destId="{2AC87557-341C-44EA-A92F-A329C15A35F1}" srcOrd="1" destOrd="0" presId="urn:microsoft.com/office/officeart/2018/5/layout/IconCircleLabelList"/>
    <dgm:cxn modelId="{94A27775-66E2-4051-8B17-48C0423EAAD1}" type="presParOf" srcId="{9C27E8CE-0B32-4752-A905-CBEED46DF478}" destId="{32DC400A-4A38-4629-8F64-49AD57592142}" srcOrd="2" destOrd="0" presId="urn:microsoft.com/office/officeart/2018/5/layout/IconCircleLabelList"/>
    <dgm:cxn modelId="{69715014-D3D6-419F-A446-998ED6470DFD}" type="presParOf" srcId="{9C27E8CE-0B32-4752-A905-CBEED46DF478}" destId="{41939C26-2FC5-4B70-BF96-33EABC4FE1AE}" srcOrd="3" destOrd="0" presId="urn:microsoft.com/office/officeart/2018/5/layout/IconCircleLabelList"/>
    <dgm:cxn modelId="{FDA483C0-B468-4E23-99C2-0DA372ACC02E}" type="presParOf" srcId="{F7F95EA5-BD03-4BBD-90BF-C0F5B59F1998}" destId="{47759193-E98E-4FF5-8596-01657A49B9D6}" srcOrd="5" destOrd="0" presId="urn:microsoft.com/office/officeart/2018/5/layout/IconCircleLabelList"/>
    <dgm:cxn modelId="{EC494CC5-5144-4B5C-8AA0-480E171C8C28}" type="presParOf" srcId="{F7F95EA5-BD03-4BBD-90BF-C0F5B59F1998}" destId="{AC68BB49-03C2-44CD-AA59-E0E1E5E9B3AA}" srcOrd="6" destOrd="0" presId="urn:microsoft.com/office/officeart/2018/5/layout/IconCircleLabelList"/>
    <dgm:cxn modelId="{75CCD75A-15D2-48E3-A566-3BD342A8BC6A}" type="presParOf" srcId="{AC68BB49-03C2-44CD-AA59-E0E1E5E9B3AA}" destId="{4D1BF524-1D81-45E5-80D5-24BF492B9D00}" srcOrd="0" destOrd="0" presId="urn:microsoft.com/office/officeart/2018/5/layout/IconCircleLabelList"/>
    <dgm:cxn modelId="{5F45BD52-B197-4180-89AE-6B1F37A83A93}" type="presParOf" srcId="{AC68BB49-03C2-44CD-AA59-E0E1E5E9B3AA}" destId="{92900889-1CA2-4E9D-A27F-2B7AAEED475F}" srcOrd="1" destOrd="0" presId="urn:microsoft.com/office/officeart/2018/5/layout/IconCircleLabelList"/>
    <dgm:cxn modelId="{BD004D65-C6CC-40FE-9AEB-DED1F16E8679}" type="presParOf" srcId="{AC68BB49-03C2-44CD-AA59-E0E1E5E9B3AA}" destId="{35AE418F-46CB-42BE-808B-D3DDE4D6CDE5}" srcOrd="2" destOrd="0" presId="urn:microsoft.com/office/officeart/2018/5/layout/IconCircleLabelList"/>
    <dgm:cxn modelId="{74AE894A-0DAC-41FB-AFFE-8B0703F9EB59}" type="presParOf" srcId="{AC68BB49-03C2-44CD-AA59-E0E1E5E9B3AA}" destId="{EFF41478-BB09-4A1F-9AB3-9B19893EF500}" srcOrd="3" destOrd="0" presId="urn:microsoft.com/office/officeart/2018/5/layout/IconCircleLabelList"/>
    <dgm:cxn modelId="{EFB2C56B-77A4-4BBE-805E-9C9D977E7064}" type="presParOf" srcId="{F7F95EA5-BD03-4BBD-90BF-C0F5B59F1998}" destId="{08E1F369-4C8B-46AC-BDF9-3991603CCCBD}" srcOrd="7" destOrd="0" presId="urn:microsoft.com/office/officeart/2018/5/layout/IconCircleLabelList"/>
    <dgm:cxn modelId="{F48D542E-B0DF-4DD4-86A2-18FED20BE0AF}" type="presParOf" srcId="{F7F95EA5-BD03-4BBD-90BF-C0F5B59F1998}" destId="{C98FE771-456A-4CC1-A06C-136FF8CE5509}" srcOrd="8" destOrd="0" presId="urn:microsoft.com/office/officeart/2018/5/layout/IconCircleLabelList"/>
    <dgm:cxn modelId="{E800E850-D627-43A6-9A90-7EDAEE06FB30}" type="presParOf" srcId="{C98FE771-456A-4CC1-A06C-136FF8CE5509}" destId="{5D827907-64D8-4DD6-BDCC-8E53103BC5EB}" srcOrd="0" destOrd="0" presId="urn:microsoft.com/office/officeart/2018/5/layout/IconCircleLabelList"/>
    <dgm:cxn modelId="{0DBBE6C0-321F-4CE2-8926-17ADCFD4C472}" type="presParOf" srcId="{C98FE771-456A-4CC1-A06C-136FF8CE5509}" destId="{A3D8667A-56D7-4FC1-89A0-2B51EEB50667}" srcOrd="1" destOrd="0" presId="urn:microsoft.com/office/officeart/2018/5/layout/IconCircleLabelList"/>
    <dgm:cxn modelId="{EE1A8449-4C10-4524-BC6B-EAA6F1DC2DA5}" type="presParOf" srcId="{C98FE771-456A-4CC1-A06C-136FF8CE5509}" destId="{04AED904-EBE9-47D4-95E0-FA843B11EFE1}" srcOrd="2" destOrd="0" presId="urn:microsoft.com/office/officeart/2018/5/layout/IconCircleLabelList"/>
    <dgm:cxn modelId="{AEE38684-9D16-4036-AF0C-50AEF9877BA0}" type="presParOf" srcId="{C98FE771-456A-4CC1-A06C-136FF8CE5509}" destId="{38B2FECB-4340-4E40-AE7B-765D8631B35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A6C7C-55A0-4892-9847-44EC0699CCC2}">
      <dsp:nvSpPr>
        <dsp:cNvPr id="0" name=""/>
        <dsp:cNvSpPr/>
      </dsp:nvSpPr>
      <dsp:spPr>
        <a:xfrm>
          <a:off x="333328" y="1153208"/>
          <a:ext cx="1037953" cy="10379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EF281E-CE6C-4439-B067-F3DA398FEEA3}">
      <dsp:nvSpPr>
        <dsp:cNvPr id="0" name=""/>
        <dsp:cNvSpPr/>
      </dsp:nvSpPr>
      <dsp:spPr>
        <a:xfrm>
          <a:off x="554531" y="1374412"/>
          <a:ext cx="595546" cy="5955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D7DC86-6101-4C49-8DEA-F822848B8907}">
      <dsp:nvSpPr>
        <dsp:cNvPr id="0" name=""/>
        <dsp:cNvSpPr/>
      </dsp:nvSpPr>
      <dsp:spPr>
        <a:xfrm>
          <a:off x="1523" y="2514458"/>
          <a:ext cx="1701562" cy="68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cap="none" dirty="0"/>
            <a:t>The Farm At South Mountain: Gather And Grow</a:t>
          </a:r>
        </a:p>
      </dsp:txBody>
      <dsp:txXfrm>
        <a:off x="1523" y="2514458"/>
        <a:ext cx="1701562" cy="680625"/>
      </dsp:txXfrm>
    </dsp:sp>
    <dsp:sp modelId="{3B9B82EF-F8B0-4A36-9ADB-773302FE5B6A}">
      <dsp:nvSpPr>
        <dsp:cNvPr id="0" name=""/>
        <dsp:cNvSpPr/>
      </dsp:nvSpPr>
      <dsp:spPr>
        <a:xfrm>
          <a:off x="2332663" y="1153208"/>
          <a:ext cx="1037953" cy="103795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D44DB9-35EA-4D21-86EA-3EA248C581CA}">
      <dsp:nvSpPr>
        <dsp:cNvPr id="0" name=""/>
        <dsp:cNvSpPr/>
      </dsp:nvSpPr>
      <dsp:spPr>
        <a:xfrm>
          <a:off x="2553867" y="1374412"/>
          <a:ext cx="595546" cy="5955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949844-E533-4A65-AAE8-3A3ACD6F5A2E}">
      <dsp:nvSpPr>
        <dsp:cNvPr id="0" name=""/>
        <dsp:cNvSpPr/>
      </dsp:nvSpPr>
      <dsp:spPr>
        <a:xfrm>
          <a:off x="2000859" y="2514458"/>
          <a:ext cx="1701562" cy="68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cap="none" dirty="0"/>
            <a:t>Martin Luther King Jr. Elementary School </a:t>
          </a:r>
        </a:p>
      </dsp:txBody>
      <dsp:txXfrm>
        <a:off x="2000859" y="2514458"/>
        <a:ext cx="1701562" cy="680625"/>
      </dsp:txXfrm>
    </dsp:sp>
    <dsp:sp modelId="{C5D426B4-B9E4-4FBA-BC87-D23C7DA5549C}">
      <dsp:nvSpPr>
        <dsp:cNvPr id="0" name=""/>
        <dsp:cNvSpPr/>
      </dsp:nvSpPr>
      <dsp:spPr>
        <a:xfrm>
          <a:off x="4331999" y="1153208"/>
          <a:ext cx="1037953" cy="103795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C87557-341C-44EA-A92F-A329C15A35F1}">
      <dsp:nvSpPr>
        <dsp:cNvPr id="0" name=""/>
        <dsp:cNvSpPr/>
      </dsp:nvSpPr>
      <dsp:spPr>
        <a:xfrm>
          <a:off x="4553203" y="1374412"/>
          <a:ext cx="595546" cy="5955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939C26-2FC5-4B70-BF96-33EABC4FE1AE}">
      <dsp:nvSpPr>
        <dsp:cNvPr id="0" name=""/>
        <dsp:cNvSpPr/>
      </dsp:nvSpPr>
      <dsp:spPr>
        <a:xfrm>
          <a:off x="4000195" y="2514458"/>
          <a:ext cx="1701562" cy="68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cap="none" dirty="0"/>
            <a:t>The Sustainability Teacher’s Academy </a:t>
          </a:r>
        </a:p>
      </dsp:txBody>
      <dsp:txXfrm>
        <a:off x="4000195" y="2514458"/>
        <a:ext cx="1701562" cy="680625"/>
      </dsp:txXfrm>
    </dsp:sp>
    <dsp:sp modelId="{4D1BF524-1D81-45E5-80D5-24BF492B9D00}">
      <dsp:nvSpPr>
        <dsp:cNvPr id="0" name=""/>
        <dsp:cNvSpPr/>
      </dsp:nvSpPr>
      <dsp:spPr>
        <a:xfrm>
          <a:off x="6331335" y="1153208"/>
          <a:ext cx="1037953" cy="103795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900889-1CA2-4E9D-A27F-2B7AAEED475F}">
      <dsp:nvSpPr>
        <dsp:cNvPr id="0" name=""/>
        <dsp:cNvSpPr/>
      </dsp:nvSpPr>
      <dsp:spPr>
        <a:xfrm>
          <a:off x="6552539" y="1374412"/>
          <a:ext cx="595546" cy="5955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F41478-BB09-4A1F-9AB3-9B19893EF500}">
      <dsp:nvSpPr>
        <dsp:cNvPr id="0" name=""/>
        <dsp:cNvSpPr/>
      </dsp:nvSpPr>
      <dsp:spPr>
        <a:xfrm>
          <a:off x="5999531" y="2514458"/>
          <a:ext cx="1701562" cy="68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cap="none" dirty="0"/>
            <a:t>University Of Arizona Maricopa County Cooperative Extension</a:t>
          </a:r>
        </a:p>
      </dsp:txBody>
      <dsp:txXfrm>
        <a:off x="5999531" y="2514458"/>
        <a:ext cx="1701562" cy="680625"/>
      </dsp:txXfrm>
    </dsp:sp>
    <dsp:sp modelId="{5D827907-64D8-4DD6-BDCC-8E53103BC5EB}">
      <dsp:nvSpPr>
        <dsp:cNvPr id="0" name=""/>
        <dsp:cNvSpPr/>
      </dsp:nvSpPr>
      <dsp:spPr>
        <a:xfrm>
          <a:off x="8330671" y="1153208"/>
          <a:ext cx="1037953" cy="103795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D8667A-56D7-4FC1-89A0-2B51EEB50667}">
      <dsp:nvSpPr>
        <dsp:cNvPr id="0" name=""/>
        <dsp:cNvSpPr/>
      </dsp:nvSpPr>
      <dsp:spPr>
        <a:xfrm>
          <a:off x="8551874" y="1374412"/>
          <a:ext cx="595546" cy="59554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B2FECB-4340-4E40-AE7B-765D8631B353}">
      <dsp:nvSpPr>
        <dsp:cNvPr id="0" name=""/>
        <dsp:cNvSpPr/>
      </dsp:nvSpPr>
      <dsp:spPr>
        <a:xfrm>
          <a:off x="7998867" y="2514458"/>
          <a:ext cx="1701562" cy="68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cap="none" dirty="0"/>
            <a:t>Julie Ann Wrigley Global Institute Of Sustainability</a:t>
          </a:r>
        </a:p>
      </dsp:txBody>
      <dsp:txXfrm>
        <a:off x="7998867" y="2514458"/>
        <a:ext cx="1701562" cy="68062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199580-34CC-48E0-978E-97B5B357EF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57D1081-BC40-4972-A1F3-3022A69000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7BC3E1-6350-4FBB-8D4A-5696ADF68565}" type="datetimeFigureOut">
              <a:rPr lang="en-US" smtClean="0"/>
              <a:t>4/25/2019</a:t>
            </a:fld>
            <a:endParaRPr lang="en-US" dirty="0"/>
          </a:p>
        </p:txBody>
      </p:sp>
      <p:sp>
        <p:nvSpPr>
          <p:cNvPr id="4" name="Footer Placeholder 3">
            <a:extLst>
              <a:ext uri="{FF2B5EF4-FFF2-40B4-BE49-F238E27FC236}">
                <a16:creationId xmlns:a16="http://schemas.microsoft.com/office/drawing/2014/main" id="{C81CD4BE-0A4B-4EAA-BC97-499882BD3A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3096C56-AB98-445A-8AD9-5E6E6CD58C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F73C5F-4471-41CA-BC5A-F29036D29EA8}" type="slidenum">
              <a:rPr lang="en-US" smtClean="0"/>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E192A8-23C6-498A-8EF9-B1BC0C26C24A}" type="datetimeFigureOut">
              <a:rPr lang="en-US" smtClean="0"/>
              <a:t>4/25/2019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E84169-16CB-48C3-9E47-1A14D79C72FF}" type="slidenum">
              <a:rPr lang="en-US" smtClean="0"/>
              <a:t>‹#›</a:t>
            </a:fld>
            <a:endParaRPr lang="en-US" dirty="0"/>
          </a:p>
        </p:txBody>
      </p:sp>
    </p:spTree>
    <p:extLst>
      <p:ext uri="{BB962C8B-B14F-4D97-AF65-F5344CB8AC3E}">
        <p14:creationId xmlns:p14="http://schemas.microsoft.com/office/powerpoint/2010/main" val="3689532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purpose of Cultivating Strategic Partnerships in Garden-Based Learning was to help the Farm at South Mountain initiate educational partnerships with non-profit organizations, university entities, and local elementary schools. </a:t>
            </a:r>
          </a:p>
          <a:p>
            <a:endParaRPr lang="en-US" dirty="0"/>
          </a:p>
        </p:txBody>
      </p:sp>
      <p:sp>
        <p:nvSpPr>
          <p:cNvPr id="4" name="Slide Number Placeholder 3"/>
          <p:cNvSpPr>
            <a:spLocks noGrp="1"/>
          </p:cNvSpPr>
          <p:nvPr>
            <p:ph type="sldNum" sz="quarter" idx="5"/>
          </p:nvPr>
        </p:nvSpPr>
        <p:spPr/>
        <p:txBody>
          <a:bodyPr/>
          <a:lstStyle/>
          <a:p>
            <a:fld id="{EEE84169-16CB-48C3-9E47-1A14D79C72FF}" type="slidenum">
              <a:rPr lang="en-US" smtClean="0"/>
              <a:t>1</a:t>
            </a:fld>
            <a:endParaRPr lang="en-US" dirty="0"/>
          </a:p>
        </p:txBody>
      </p:sp>
    </p:spTree>
    <p:extLst>
      <p:ext uri="{BB962C8B-B14F-4D97-AF65-F5344CB8AC3E}">
        <p14:creationId xmlns:p14="http://schemas.microsoft.com/office/powerpoint/2010/main" val="98225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Food Deserts are low income areas with low access and availability to healthy and affordable food options, and a high presence of fast food restaurants and convenience stores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in four children in Arizona struggle with food insecurity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Barriers to teachers and principals using gardens for educational instruction include time constraints, strict testing performance standards, lack of teacher interest, and lack of gardening experience or knowledge</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sustainability of school gardens is dependent upon its ability to retain physical and non-physical resources in the form of materials, committed people, instructional design, and funding sources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 the form of materials, committed people, instructional design, and funding sources </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EEE84169-16CB-48C3-9E47-1A14D79C72FF}" type="slidenum">
              <a:rPr lang="en-US" smtClean="0"/>
              <a:t>2</a:t>
            </a:fld>
            <a:endParaRPr lang="en-US" dirty="0"/>
          </a:p>
        </p:txBody>
      </p:sp>
    </p:spTree>
    <p:extLst>
      <p:ext uri="{BB962C8B-B14F-4D97-AF65-F5344CB8AC3E}">
        <p14:creationId xmlns:p14="http://schemas.microsoft.com/office/powerpoint/2010/main" val="2803512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primary clients in this project were the Farm at South Mountain and Martin Luther King Jr. Early Childhood Center. However, this project also entailed helping with the coordination and planning of a networking and workshop event on Arizona Gardens and Sustainability with the Sustainability Teacher’s Academy at the Farm at South Mountain.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Sustainability Teachers Academy is a platform for educators to gain the knowledge and resources necessary to implement the science of Sustainability within the K-12 classroom. The academy provides professional development workshops to teachers and is involved with several schools around the valley. The academy is currently researching how to integrate and support garden-based learning in schools within the Phoenix Metro Area.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work provided in this project helped the Farm establish and refine the scope of their new community outreach arm Gather and Grow.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educational outreach and urban agriculture services provided by Gather and Grow aims to show a modern approach to farming to create scalable food options for families who live in the adjacent food desert.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E84169-16CB-48C3-9E47-1A14D79C72FF}" type="slidenum">
              <a:rPr lang="en-US" smtClean="0"/>
              <a:t>3</a:t>
            </a:fld>
            <a:endParaRPr lang="en-US" dirty="0"/>
          </a:p>
        </p:txBody>
      </p:sp>
    </p:spTree>
    <p:extLst>
      <p:ext uri="{BB962C8B-B14F-4D97-AF65-F5344CB8AC3E}">
        <p14:creationId xmlns:p14="http://schemas.microsoft.com/office/powerpoint/2010/main" val="1033788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intervention points out that the client and the project identified were to provide experiential educational opportunities to help build the capacity of students, teachers and community members to engage in garden-based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desired outcomes from this project were to leverage the existing research and developments associated with educational gardens and urban farms in Phoenix as an asset for master gardeners and other professionals to collaborate and teach children and families concepts in sustainability and gardening through an applied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EEE84169-16CB-48C3-9E47-1A14D79C72FF}" type="slidenum">
              <a:rPr lang="en-US" smtClean="0"/>
              <a:t>4</a:t>
            </a:fld>
            <a:endParaRPr lang="en-US" dirty="0"/>
          </a:p>
        </p:txBody>
      </p:sp>
    </p:spTree>
    <p:extLst>
      <p:ext uri="{BB962C8B-B14F-4D97-AF65-F5344CB8AC3E}">
        <p14:creationId xmlns:p14="http://schemas.microsoft.com/office/powerpoint/2010/main" val="2839980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results of this project were derived from the garden integration score that was measured via the GREEN Tool matrix. The final integration score for Martin Luther King Jr. Early Childhood Center was based upon the summation of the domain scores in the matrix.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domains span from resources and support, the physical garden, student experience and school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method of asset-based community development was also employed as an intervention to create strategic partnerships that were focused on building the capacity for the community’s existing assets.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underserved communities, schools and institutions are invaluable assets that can be used to build alliances to create healthy school systems which turn reinforce the overall health of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educational materials used during the 5 week long in class instruction were provided by the Sustainability Teachers Academy’s working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1" dirty="0"/>
          </a:p>
        </p:txBody>
      </p:sp>
      <p:sp>
        <p:nvSpPr>
          <p:cNvPr id="4" name="Slide Number Placeholder 3"/>
          <p:cNvSpPr>
            <a:spLocks noGrp="1"/>
          </p:cNvSpPr>
          <p:nvPr>
            <p:ph type="sldNum" sz="quarter" idx="5"/>
          </p:nvPr>
        </p:nvSpPr>
        <p:spPr/>
        <p:txBody>
          <a:bodyPr/>
          <a:lstStyle/>
          <a:p>
            <a:fld id="{EEE84169-16CB-48C3-9E47-1A14D79C72FF}" type="slidenum">
              <a:rPr lang="en-US" smtClean="0"/>
              <a:t>5</a:t>
            </a:fld>
            <a:endParaRPr lang="en-US" dirty="0"/>
          </a:p>
        </p:txBody>
      </p:sp>
    </p:spTree>
    <p:extLst>
      <p:ext uri="{BB962C8B-B14F-4D97-AF65-F5344CB8AC3E}">
        <p14:creationId xmlns:p14="http://schemas.microsoft.com/office/powerpoint/2010/main" val="3507179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asset-based community development approach allowed for the strengths associated with MLK ECC and the Farm at South Mountain to be mapped and visualized according to their networks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Involving the Sustainability Teacher’s Academy in the event allowed for teachers to receive professional development credits for attendance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Audience for event: Teachers, Garden Specialists, Arizona Department of Education Farm to School specialists,  Childhood Nutrition Specialists, and organizations that support garden based learning such as Blue Watermelon at Slow Food Phoenix and the Sustainability Teachers Academy.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E84169-16CB-48C3-9E47-1A14D79C72FF}" type="slidenum">
              <a:rPr lang="en-US" smtClean="0"/>
              <a:t>6</a:t>
            </a:fld>
            <a:endParaRPr lang="en-US" dirty="0"/>
          </a:p>
        </p:txBody>
      </p:sp>
    </p:spTree>
    <p:extLst>
      <p:ext uri="{BB962C8B-B14F-4D97-AF65-F5344CB8AC3E}">
        <p14:creationId xmlns:p14="http://schemas.microsoft.com/office/powerpoint/2010/main" val="3714379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Planned and executed an AZ School Gardens and Sustainability workshop at the Farm at South Mountain</a:t>
            </a:r>
          </a:p>
          <a:p>
            <a:endParaRPr lang="en-US" dirty="0"/>
          </a:p>
          <a:p>
            <a:r>
              <a:rPr lang="en-US" dirty="0"/>
              <a:t>Learned  best practices from Tucson Unified school district </a:t>
            </a:r>
          </a:p>
        </p:txBody>
      </p:sp>
      <p:sp>
        <p:nvSpPr>
          <p:cNvPr id="4" name="Slide Number Placeholder 3"/>
          <p:cNvSpPr>
            <a:spLocks noGrp="1"/>
          </p:cNvSpPr>
          <p:nvPr>
            <p:ph type="sldNum" sz="quarter" idx="5"/>
          </p:nvPr>
        </p:nvSpPr>
        <p:spPr/>
        <p:txBody>
          <a:bodyPr/>
          <a:lstStyle/>
          <a:p>
            <a:fld id="{EEE84169-16CB-48C3-9E47-1A14D79C72FF}" type="slidenum">
              <a:rPr lang="en-US" smtClean="0"/>
              <a:t>7</a:t>
            </a:fld>
            <a:endParaRPr lang="en-US" dirty="0"/>
          </a:p>
        </p:txBody>
      </p:sp>
    </p:spTree>
    <p:extLst>
      <p:ext uri="{BB962C8B-B14F-4D97-AF65-F5344CB8AC3E}">
        <p14:creationId xmlns:p14="http://schemas.microsoft.com/office/powerpoint/2010/main" val="3950194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2200" dirty="0"/>
              <a:t>Partnerships with sustainability interns at local schools and the Sustainability Teacher’s Academy</a:t>
            </a:r>
          </a:p>
          <a:p>
            <a:pPr lvl="2"/>
            <a:endParaRPr lang="en-US" sz="2400" dirty="0"/>
          </a:p>
          <a:p>
            <a:pPr lvl="2"/>
            <a:r>
              <a:rPr lang="en-US" sz="2400" dirty="0"/>
              <a:t>Offering courses for students to study approaches to garden-based learning </a:t>
            </a:r>
            <a:endParaRPr lang="en-US" sz="2200" dirty="0"/>
          </a:p>
          <a:p>
            <a:endParaRPr lang="en-US" dirty="0"/>
          </a:p>
        </p:txBody>
      </p:sp>
      <p:sp>
        <p:nvSpPr>
          <p:cNvPr id="4" name="Slide Number Placeholder 3"/>
          <p:cNvSpPr>
            <a:spLocks noGrp="1"/>
          </p:cNvSpPr>
          <p:nvPr>
            <p:ph type="sldNum" sz="quarter" idx="5"/>
          </p:nvPr>
        </p:nvSpPr>
        <p:spPr/>
        <p:txBody>
          <a:bodyPr/>
          <a:lstStyle/>
          <a:p>
            <a:fld id="{EEE84169-16CB-48C3-9E47-1A14D79C72FF}" type="slidenum">
              <a:rPr lang="en-US" smtClean="0"/>
              <a:t>8</a:t>
            </a:fld>
            <a:endParaRPr lang="en-US" dirty="0"/>
          </a:p>
        </p:txBody>
      </p:sp>
    </p:spTree>
    <p:extLst>
      <p:ext uri="{BB962C8B-B14F-4D97-AF65-F5344CB8AC3E}">
        <p14:creationId xmlns:p14="http://schemas.microsoft.com/office/powerpoint/2010/main" val="1657362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6" name="Group 25"/>
          <p:cNvGrpSpPr/>
          <p:nvPr/>
        </p:nvGrpSpPr>
        <p:grpSpPr>
          <a:xfrm>
            <a:off x="-1" y="-2313"/>
            <a:ext cx="12192001" cy="6924496"/>
            <a:chOff x="-1" y="-2313"/>
            <a:chExt cx="12192001" cy="6924496"/>
          </a:xfrm>
        </p:grpSpPr>
        <p:sp>
          <p:nvSpPr>
            <p:cNvPr id="25" name="Freeform 13"/>
            <p:cNvSpPr>
              <a:spLocks noEditPoints="1"/>
            </p:cNvSpPr>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8" name="Freeform 9"/>
            <p:cNvSpPr>
              <a:spLocks noEditPoints="1"/>
            </p:cNvSpPr>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3" name="Freeform 5"/>
            <p:cNvSpPr>
              <a:spLocks noEditPoints="1"/>
            </p:cNvSpPr>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sp>
        <p:nvSpPr>
          <p:cNvPr id="4" name="Date Placeholder 3"/>
          <p:cNvSpPr>
            <a:spLocks noGrp="1"/>
          </p:cNvSpPr>
          <p:nvPr>
            <p:ph type="dt" sz="half" idx="10"/>
          </p:nvPr>
        </p:nvSpPr>
        <p:spPr>
          <a:xfrm>
            <a:off x="8973319" y="6442524"/>
            <a:ext cx="2743200" cy="365125"/>
          </a:xfrm>
        </p:spPr>
        <p:txBody>
          <a:bodyPr/>
          <a:lstStyle/>
          <a:p>
            <a:fld id="{B61BEF0D-F0BB-DE4B-95CE-6DB70DBA9567}" type="datetimeFigureOut">
              <a:rPr lang="en-US" smtClean="0"/>
              <a:pPr/>
              <a:t>4/25/2019</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D57F1E4F-1CFF-5643-939E-217C01CDF565}" type="slidenum">
              <a:rPr lang="en-US" smtClean="0"/>
              <a:pPr/>
              <a:t>‹#›</a:t>
            </a:fld>
            <a:endParaRPr lang="en-US" dirty="0"/>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58162669"/>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7111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61BEF0D-F0BB-DE4B-95CE-6DB70DBA9567}" type="datetimeFigureOut">
              <a:rPr lang="en-US" smtClean="0"/>
              <a:pPr/>
              <a:t>4/25/2019</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D57F1E4F-1CFF-5643-939E-217C01CDF565}" type="slidenum">
              <a:rPr lang="en-US" smtClean="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81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8CE473-1670-4D2F-9DE6-381F46F2A616}"/>
              </a:ext>
            </a:extLst>
          </p:cNvPr>
          <p:cNvSpPr/>
          <p:nvPr userDrawn="1"/>
        </p:nvSpPr>
        <p:spPr>
          <a:xfrm>
            <a:off x="1" y="2258170"/>
            <a:ext cx="12192000" cy="4599830"/>
          </a:xfrm>
          <a:prstGeom prst="rect">
            <a:avLst/>
          </a:prstGeom>
          <a:solidFill>
            <a:srgbClr val="8C1D4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34497" y="1015059"/>
            <a:ext cx="8897565" cy="1560716"/>
          </a:xfrm>
        </p:spPr>
        <p:txBody>
          <a:bodyPr/>
          <a:lstStyle/>
          <a:p>
            <a:r>
              <a:rPr lang="en-US" dirty="0"/>
              <a:t>Click to edit Master title style</a:t>
            </a:r>
          </a:p>
        </p:txBody>
      </p:sp>
      <p:sp>
        <p:nvSpPr>
          <p:cNvPr id="3" name="Content Placeholder 2"/>
          <p:cNvSpPr>
            <a:spLocks noGrp="1"/>
          </p:cNvSpPr>
          <p:nvPr>
            <p:ph idx="1"/>
          </p:nvPr>
        </p:nvSpPr>
        <p:spPr>
          <a:xfrm>
            <a:off x="1534498" y="2559425"/>
            <a:ext cx="10657502" cy="4158980"/>
          </a:xfrm>
        </p:spPr>
        <p:txBody>
          <a:bodyPr/>
          <a:lstStyle>
            <a:lvl1pPr marL="320040" indent="-320040">
              <a:buFont typeface="Wingdings" panose="05000000000000000000" pitchFamily="2" charset="2"/>
              <a:buChar char="§"/>
              <a:defRPr>
                <a:solidFill>
                  <a:schemeClr val="bg1"/>
                </a:solidFill>
              </a:defRPr>
            </a:lvl1pPr>
            <a:lvl2pPr marL="605790" indent="-285750">
              <a:buFont typeface="Wingdings" panose="05000000000000000000" pitchFamily="2" charset="2"/>
              <a:buChar char="§"/>
              <a:defRPr>
                <a:solidFill>
                  <a:schemeClr val="bg1"/>
                </a:solidFill>
              </a:defRPr>
            </a:lvl2pPr>
            <a:lvl3pPr marL="925830" indent="-285750">
              <a:buFont typeface="Wingdings" panose="05000000000000000000" pitchFamily="2" charset="2"/>
              <a:buChar char="§"/>
              <a:defRPr>
                <a:solidFill>
                  <a:schemeClr val="bg1"/>
                </a:solidFill>
              </a:defRPr>
            </a:lvl3pPr>
            <a:lvl4pPr marL="1280160" indent="-320040">
              <a:buFont typeface="Wingdings" panose="05000000000000000000" pitchFamily="2" charset="2"/>
              <a:buChar char="§"/>
              <a:defRPr>
                <a:solidFill>
                  <a:schemeClr val="bg1"/>
                </a:solidFill>
              </a:defRPr>
            </a:lvl4pPr>
            <a:lvl5pPr marL="1600200" indent="-320040">
              <a:buFont typeface="Wingdings" panose="05000000000000000000" pitchFamily="2" charset="2"/>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114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1" name="Freeform 5"/>
          <p:cNvSpPr>
            <a:spLocks noEditPoints="1"/>
          </p:cNvSpPr>
          <p:nvPr/>
        </p:nvSpPr>
        <p:spPr bwMode="auto">
          <a:xfrm>
            <a:off x="3175" y="0"/>
            <a:ext cx="12184063" cy="6911975"/>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61BEF0D-F0BB-DE4B-95CE-6DB70DBA9567}" type="datetimeFigureOut">
              <a:rPr lang="en-US" smtClean="0"/>
              <a:pPr/>
              <a:t>4/25/2019</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D57F1E4F-1CFF-5643-939E-217C01CDF565}" type="slidenum">
              <a:rPr lang="en-US" smtClean="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27181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lvl1pPr marL="320040" indent="-320040">
              <a:buFont typeface="Wingdings" panose="05000000000000000000" pitchFamily="2" charset="2"/>
              <a:buChar char="§"/>
              <a:defRPr/>
            </a:lvl1pPr>
            <a:lvl2pPr marL="640080" indent="-320040">
              <a:buFont typeface="Wingdings" panose="05000000000000000000" pitchFamily="2" charset="2"/>
              <a:buChar char="§"/>
              <a:defRPr/>
            </a:lvl2pPr>
            <a:lvl3pPr marL="960120" indent="-320040">
              <a:buFont typeface="Wingdings" panose="05000000000000000000" pitchFamily="2" charset="2"/>
              <a:buChar char="§"/>
              <a:defRPr/>
            </a:lvl3pPr>
            <a:lvl4pPr marL="1280160" indent="-320040">
              <a:buFont typeface="Wingdings" panose="05000000000000000000" pitchFamily="2" charset="2"/>
              <a:buChar char="§"/>
              <a:defRPr/>
            </a:lvl4pPr>
            <a:lvl5pPr marL="1600200" indent="-32004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543751" y="2438399"/>
            <a:ext cx="4160520" cy="3657601"/>
          </a:xfrm>
        </p:spPr>
        <p:txBody>
          <a:bodyPr/>
          <a:lstStyle>
            <a:lvl1pPr marL="320040" indent="-320040">
              <a:buFont typeface="Wingdings" panose="05000000000000000000" pitchFamily="2" charset="2"/>
              <a:buChar char="§"/>
              <a:defRPr/>
            </a:lvl1pPr>
            <a:lvl2pPr marL="640080" indent="-320040">
              <a:buFont typeface="Wingdings" panose="05000000000000000000" pitchFamily="2" charset="2"/>
              <a:buChar char="§"/>
              <a:defRPr/>
            </a:lvl2pPr>
            <a:lvl3pPr marL="960120" indent="-320040">
              <a:buFont typeface="Wingdings" panose="05000000000000000000" pitchFamily="2" charset="2"/>
              <a:buChar char="§"/>
              <a:defRPr/>
            </a:lvl3pPr>
            <a:lvl4pPr marL="1280160" indent="-320040">
              <a:buFont typeface="Wingdings" panose="05000000000000000000" pitchFamily="2" charset="2"/>
              <a:buChar char="§"/>
              <a:defRPr/>
            </a:lvl4pPr>
            <a:lvl5pPr marL="1600200" indent="-32004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4/25/2019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3701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0072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1706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6"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B61BEF0D-F0BB-DE4B-95CE-6DB70DBA9567}" type="datetimeFigureOut">
              <a:rPr lang="en-US" smtClean="0"/>
              <a:pPr/>
              <a:t>4/25/2019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8497633"/>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B98D0A-A0A5-4879-849E-3A065F3F7756}"/>
              </a:ext>
            </a:extLst>
          </p:cNvPr>
          <p:cNvSpPr/>
          <p:nvPr userDrawn="1"/>
        </p:nvSpPr>
        <p:spPr>
          <a:xfrm>
            <a:off x="5922474" y="2359572"/>
            <a:ext cx="6269526" cy="4424856"/>
          </a:xfrm>
          <a:prstGeom prst="rect">
            <a:avLst/>
          </a:prstGeom>
          <a:solidFill>
            <a:srgbClr val="8C1D4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5880538" y="596667"/>
            <a:ext cx="6311462" cy="1723130"/>
          </a:xfrm>
        </p:spPr>
        <p:txBody>
          <a:bodyPr anchor="b">
            <a:normAutofit/>
          </a:bodyPr>
          <a:lstStyle>
            <a:lvl1pPr>
              <a:lnSpc>
                <a:spcPct val="104000"/>
              </a:lnSpc>
              <a:defRPr sz="3400"/>
            </a:lvl1pPr>
          </a:lstStyle>
          <a:p>
            <a:r>
              <a:rPr lang="en-US" dirty="0"/>
              <a:t>Click to edit Master title style</a:t>
            </a:r>
          </a:p>
        </p:txBody>
      </p:sp>
      <p:sp>
        <p:nvSpPr>
          <p:cNvPr id="3" name="Content Placeholder 2"/>
          <p:cNvSpPr>
            <a:spLocks noGrp="1"/>
          </p:cNvSpPr>
          <p:nvPr>
            <p:ph idx="1"/>
          </p:nvPr>
        </p:nvSpPr>
        <p:spPr>
          <a:xfrm>
            <a:off x="487730" y="593834"/>
            <a:ext cx="5392808" cy="550216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922474" y="2319796"/>
            <a:ext cx="6269526" cy="4538203"/>
          </a:xfrm>
        </p:spPr>
        <p:txBody>
          <a:bodyPr/>
          <a:lstStyle>
            <a:lvl1pPr marL="0" indent="0">
              <a:spcBef>
                <a:spcPts val="14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61BEF0D-F0BB-DE4B-95CE-6DB70DBA9567}" type="datetimeFigureOut">
              <a:rPr lang="en-US" smtClean="0"/>
              <a:pPr/>
              <a:t>4/25/2019</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Tree>
    <p:extLst>
      <p:ext uri="{BB962C8B-B14F-4D97-AF65-F5344CB8AC3E}">
        <p14:creationId xmlns:p14="http://schemas.microsoft.com/office/powerpoint/2010/main" val="1828719521"/>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32E624-3B91-4702-8487-E182DEAF0677}"/>
              </a:ext>
            </a:extLst>
          </p:cNvPr>
          <p:cNvSpPr/>
          <p:nvPr userDrawn="1"/>
        </p:nvSpPr>
        <p:spPr>
          <a:xfrm>
            <a:off x="5922539" y="1745087"/>
            <a:ext cx="6383810" cy="5112913"/>
          </a:xfrm>
          <a:prstGeom prst="rect">
            <a:avLst/>
          </a:prstGeom>
          <a:solidFill>
            <a:srgbClr val="8C1D4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5892273" y="13419"/>
            <a:ext cx="6284594" cy="1628669"/>
          </a:xfrm>
        </p:spPr>
        <p:txBody>
          <a:bodyPr anchor="b">
            <a:noAutofit/>
          </a:bodyPr>
          <a:lstStyle>
            <a:lvl1pPr>
              <a:lnSpc>
                <a:spcPct val="104000"/>
              </a:lnSpc>
              <a:defRPr sz="3400"/>
            </a:lvl1pPr>
          </a:lstStyle>
          <a:p>
            <a:r>
              <a:rPr lang="en-US" dirty="0"/>
              <a:t>Click to edit Master title style</a:t>
            </a:r>
          </a:p>
        </p:txBody>
      </p:sp>
      <p:sp>
        <p:nvSpPr>
          <p:cNvPr id="3" name="Picture Placeholder 2"/>
          <p:cNvSpPr>
            <a:spLocks noGrp="1" noChangeAspect="1"/>
          </p:cNvSpPr>
          <p:nvPr>
            <p:ph type="pic" idx="1"/>
          </p:nvPr>
        </p:nvSpPr>
        <p:spPr>
          <a:xfrm>
            <a:off x="15133" y="13419"/>
            <a:ext cx="5892273" cy="681595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922539" y="1745087"/>
            <a:ext cx="6383810" cy="5084289"/>
          </a:xfrm>
        </p:spPr>
        <p:txBody>
          <a:bodyPr/>
          <a:lstStyle>
            <a:lvl1pPr marL="0" indent="0">
              <a:spcBef>
                <a:spcPts val="14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61BEF0D-F0BB-DE4B-95CE-6DB70DBA9567}" type="datetimeFigureOut">
              <a:rPr lang="en-US" smtClean="0"/>
              <a:pPr/>
              <a:t>4/25/2019</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Tree>
    <p:extLst>
      <p:ext uri="{BB962C8B-B14F-4D97-AF65-F5344CB8AC3E}">
        <p14:creationId xmlns:p14="http://schemas.microsoft.com/office/powerpoint/2010/main" val="955884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61BEF0D-F0BB-DE4B-95CE-6DB70DBA9567}" type="datetimeFigureOut">
              <a:rPr lang="en-US" smtClean="0"/>
              <a:pPr/>
              <a:t>4/25/2019</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r>
              <a:rPr lang="en-US" dirty="0"/>
              <a:t>Ingraining and Sustaining Learning Gardens – Matthew Waldman </a:t>
            </a:r>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D57F1E4F-1CFF-5643-939E-217C01CDF565}" type="slidenum">
              <a:rPr lang="en-US" smtClean="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Tree>
    <p:extLst>
      <p:ext uri="{BB962C8B-B14F-4D97-AF65-F5344CB8AC3E}">
        <p14:creationId xmlns:p14="http://schemas.microsoft.com/office/powerpoint/2010/main" val="36508999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367BD45-5C76-476A-855B-1C7FFB02A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29CDFFA5-F053-41F8-912F-D52C078C7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35" name="Freeform 13">
              <a:extLst>
                <a:ext uri="{FF2B5EF4-FFF2-40B4-BE49-F238E27FC236}">
                  <a16:creationId xmlns:a16="http://schemas.microsoft.com/office/drawing/2014/main" id="{D72C0D2C-13C5-4141-A0D6-D6F09878DD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alpha val="60000"/>
              </a:schemeClr>
            </a:solidFill>
            <a:ln>
              <a:noFill/>
            </a:ln>
          </p:spPr>
        </p:sp>
        <p:sp>
          <p:nvSpPr>
            <p:cNvPr id="36" name="Freeform 9">
              <a:extLst>
                <a:ext uri="{FF2B5EF4-FFF2-40B4-BE49-F238E27FC236}">
                  <a16:creationId xmlns:a16="http://schemas.microsoft.com/office/drawing/2014/main" id="{E953A653-6571-4339-83C6-E523A705B9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alpha val="60000"/>
              </a:schemeClr>
            </a:solidFill>
            <a:ln>
              <a:noFill/>
            </a:ln>
          </p:spPr>
        </p:sp>
        <p:sp>
          <p:nvSpPr>
            <p:cNvPr id="37" name="Freeform 5">
              <a:extLst>
                <a:ext uri="{FF2B5EF4-FFF2-40B4-BE49-F238E27FC236}">
                  <a16:creationId xmlns:a16="http://schemas.microsoft.com/office/drawing/2014/main" id="{4F1D55CD-E892-424B-8B9A-EB6D68D326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alpha val="60000"/>
              </a:schemeClr>
            </a:solidFill>
            <a:ln>
              <a:noFill/>
            </a:ln>
          </p:spPr>
        </p:sp>
      </p:grpSp>
      <p:sp>
        <p:nvSpPr>
          <p:cNvPr id="39" name="Rectangle 38">
            <a:extLst>
              <a:ext uri="{FF2B5EF4-FFF2-40B4-BE49-F238E27FC236}">
                <a16:creationId xmlns:a16="http://schemas.microsoft.com/office/drawing/2014/main" id="{29468A42-B212-43F1-9CBB-17115583B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7">
            <a:extLst>
              <a:ext uri="{FF2B5EF4-FFF2-40B4-BE49-F238E27FC236}">
                <a16:creationId xmlns:a16="http://schemas.microsoft.com/office/drawing/2014/main" id="{969EAC14-5A9F-419A-845C-5DC072A15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67784" y="467784"/>
            <a:ext cx="11260976" cy="5922963"/>
          </a:xfrm>
          <a:prstGeom prst="roundRect">
            <a:avLst>
              <a:gd name="adj" fmla="val 522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arge farm field&#10;&#10;Description automatically generated">
            <a:extLst>
              <a:ext uri="{FF2B5EF4-FFF2-40B4-BE49-F238E27FC236}">
                <a16:creationId xmlns:a16="http://schemas.microsoft.com/office/drawing/2014/main" id="{1C11112A-68D1-45C8-97D8-8FC9F927F729}"/>
              </a:ext>
            </a:extLst>
          </p:cNvPr>
          <p:cNvPicPr>
            <a:picLocks noChangeAspect="1"/>
          </p:cNvPicPr>
          <p:nvPr/>
        </p:nvPicPr>
        <p:blipFill rotWithShape="1">
          <a:blip r:embed="rId3"/>
          <a:srcRect t="18545" r="2" b="47883"/>
          <a:stretch/>
        </p:blipFill>
        <p:spPr>
          <a:xfrm>
            <a:off x="5337548" y="674127"/>
            <a:ext cx="6189620" cy="2761488"/>
          </a:xfrm>
          <a:prstGeom prst="rect">
            <a:avLst/>
          </a:prstGeom>
        </p:spPr>
      </p:pic>
      <p:pic>
        <p:nvPicPr>
          <p:cNvPr id="5" name="Picture 4">
            <a:extLst>
              <a:ext uri="{FF2B5EF4-FFF2-40B4-BE49-F238E27FC236}">
                <a16:creationId xmlns:a16="http://schemas.microsoft.com/office/drawing/2014/main" id="{1A4B407D-2B63-4E8B-88BF-D25B2CF63552}"/>
              </a:ext>
            </a:extLst>
          </p:cNvPr>
          <p:cNvPicPr>
            <a:picLocks noChangeAspect="1"/>
          </p:cNvPicPr>
          <p:nvPr/>
        </p:nvPicPr>
        <p:blipFill rotWithShape="1">
          <a:blip r:embed="rId4"/>
          <a:srcRect t="15653" b="24860"/>
          <a:stretch/>
        </p:blipFill>
        <p:spPr>
          <a:xfrm>
            <a:off x="5337548" y="3435615"/>
            <a:ext cx="6189620" cy="2761488"/>
          </a:xfrm>
          <a:prstGeom prst="rect">
            <a:avLst/>
          </a:prstGeom>
        </p:spPr>
      </p:pic>
      <p:sp>
        <p:nvSpPr>
          <p:cNvPr id="43" name="Freeform 18">
            <a:extLst>
              <a:ext uri="{FF2B5EF4-FFF2-40B4-BE49-F238E27FC236}">
                <a16:creationId xmlns:a16="http://schemas.microsoft.com/office/drawing/2014/main" id="{4727833A-BA36-4482-93F9-4B4BFB6EB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Rounded Rectangle 8">
            <a:extLst>
              <a:ext uri="{FF2B5EF4-FFF2-40B4-BE49-F238E27FC236}">
                <a16:creationId xmlns:a16="http://schemas.microsoft.com/office/drawing/2014/main" id="{F5535B6D-8E13-429D-85AF-D6C8D5D02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853903-961E-447E-BC03-B9803A203316}"/>
              </a:ext>
            </a:extLst>
          </p:cNvPr>
          <p:cNvSpPr>
            <a:spLocks noGrp="1"/>
          </p:cNvSpPr>
          <p:nvPr>
            <p:ph type="ctrTitle"/>
          </p:nvPr>
        </p:nvSpPr>
        <p:spPr>
          <a:xfrm>
            <a:off x="1068236" y="1023867"/>
            <a:ext cx="3793678" cy="3349641"/>
          </a:xfrm>
        </p:spPr>
        <p:txBody>
          <a:bodyPr>
            <a:normAutofit/>
          </a:bodyPr>
          <a:lstStyle/>
          <a:p>
            <a:r>
              <a:rPr lang="en-US" dirty="0"/>
              <a:t>Cultivating Strategic Partnerships in Garden Based Learning </a:t>
            </a:r>
          </a:p>
        </p:txBody>
      </p:sp>
      <p:sp>
        <p:nvSpPr>
          <p:cNvPr id="3" name="Subtitle 2">
            <a:extLst>
              <a:ext uri="{FF2B5EF4-FFF2-40B4-BE49-F238E27FC236}">
                <a16:creationId xmlns:a16="http://schemas.microsoft.com/office/drawing/2014/main" id="{C7F7896A-ACA4-4761-A742-8A6DC8180B0F}"/>
              </a:ext>
            </a:extLst>
          </p:cNvPr>
          <p:cNvSpPr>
            <a:spLocks noGrp="1"/>
          </p:cNvSpPr>
          <p:nvPr>
            <p:ph type="subTitle" idx="1"/>
          </p:nvPr>
        </p:nvSpPr>
        <p:spPr>
          <a:xfrm>
            <a:off x="1068236" y="4945377"/>
            <a:ext cx="3793678" cy="1037760"/>
          </a:xfrm>
        </p:spPr>
        <p:txBody>
          <a:bodyPr>
            <a:normAutofit/>
          </a:bodyPr>
          <a:lstStyle/>
          <a:p>
            <a:r>
              <a:rPr lang="en-US" b="1"/>
              <a:t>Matthew Waldman </a:t>
            </a:r>
          </a:p>
          <a:p>
            <a:r>
              <a:rPr lang="en-US" b="1"/>
              <a:t>Maters of Sustainability Solutions </a:t>
            </a:r>
            <a:endParaRPr lang="en-US" b="1" dirty="0"/>
          </a:p>
        </p:txBody>
      </p:sp>
      <p:cxnSp>
        <p:nvCxnSpPr>
          <p:cNvPr id="47" name="Straight Connector 46">
            <a:extLst>
              <a:ext uri="{FF2B5EF4-FFF2-40B4-BE49-F238E27FC236}">
                <a16:creationId xmlns:a16="http://schemas.microsoft.com/office/drawing/2014/main" id="{1630C924-F488-4897-B41A-628FDBFDFF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1100"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97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1E5A-7490-4FCB-A98B-890F7D2BD687}"/>
              </a:ext>
            </a:extLst>
          </p:cNvPr>
          <p:cNvSpPr>
            <a:spLocks noGrp="1"/>
          </p:cNvSpPr>
          <p:nvPr>
            <p:ph type="title"/>
          </p:nvPr>
        </p:nvSpPr>
        <p:spPr>
          <a:xfrm>
            <a:off x="2884582" y="1439986"/>
            <a:ext cx="8897565" cy="1560716"/>
          </a:xfrm>
        </p:spPr>
        <p:txBody>
          <a:bodyPr/>
          <a:lstStyle/>
          <a:p>
            <a:r>
              <a:rPr lang="en-US" dirty="0"/>
              <a:t>Additional Projects </a:t>
            </a:r>
          </a:p>
        </p:txBody>
      </p:sp>
      <p:sp>
        <p:nvSpPr>
          <p:cNvPr id="3" name="Content Placeholder 2">
            <a:extLst>
              <a:ext uri="{FF2B5EF4-FFF2-40B4-BE49-F238E27FC236}">
                <a16:creationId xmlns:a16="http://schemas.microsoft.com/office/drawing/2014/main" id="{FB70318B-13BB-4761-ACD4-0D428A867019}"/>
              </a:ext>
            </a:extLst>
          </p:cNvPr>
          <p:cNvSpPr>
            <a:spLocks noGrp="1"/>
          </p:cNvSpPr>
          <p:nvPr>
            <p:ph idx="1"/>
          </p:nvPr>
        </p:nvSpPr>
        <p:spPr>
          <a:xfrm>
            <a:off x="2942216" y="2334409"/>
            <a:ext cx="9249784" cy="4383996"/>
          </a:xfrm>
        </p:spPr>
        <p:txBody>
          <a:bodyPr>
            <a:normAutofit lnSpcReduction="10000"/>
          </a:bodyPr>
          <a:lstStyle/>
          <a:p>
            <a:r>
              <a:rPr lang="en-US" sz="2400" dirty="0"/>
              <a:t>Assessment of the GREEN Tool after the garden at MLK ECC has finished its current developments</a:t>
            </a:r>
          </a:p>
          <a:p>
            <a:r>
              <a:rPr lang="en-US" sz="2400" dirty="0"/>
              <a:t>Finding inclusive ways to engage the community and neighborhood more in the school garden (rented or volunteer plots) </a:t>
            </a:r>
          </a:p>
          <a:p>
            <a:r>
              <a:rPr lang="en-US" sz="2400" dirty="0"/>
              <a:t>Developing a network within the School of Sustainability, the </a:t>
            </a:r>
            <a:r>
              <a:rPr lang="en-US" sz="2400" dirty="0" err="1"/>
              <a:t>Sweete</a:t>
            </a:r>
            <a:r>
              <a:rPr lang="en-US" sz="2400" dirty="0"/>
              <a:t> Center for Sustainability Food Systems and other schools at Arizona State University to help build the capacity of teachers and students interested in garden-based education</a:t>
            </a:r>
          </a:p>
          <a:p>
            <a:r>
              <a:rPr lang="en-US" sz="2400" dirty="0"/>
              <a:t>Developing a framework for schools interested in curriculum development for garden based learning </a:t>
            </a:r>
          </a:p>
        </p:txBody>
      </p:sp>
    </p:spTree>
    <p:extLst>
      <p:ext uri="{BB962C8B-B14F-4D97-AF65-F5344CB8AC3E}">
        <p14:creationId xmlns:p14="http://schemas.microsoft.com/office/powerpoint/2010/main" val="63795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D8068-BDC3-4FC4-A89B-166BCA83FF54}"/>
              </a:ext>
            </a:extLst>
          </p:cNvPr>
          <p:cNvSpPr>
            <a:spLocks noGrp="1"/>
          </p:cNvSpPr>
          <p:nvPr>
            <p:ph type="title"/>
          </p:nvPr>
        </p:nvSpPr>
        <p:spPr>
          <a:xfrm>
            <a:off x="3656860" y="594769"/>
            <a:ext cx="8897565" cy="1560716"/>
          </a:xfrm>
        </p:spPr>
        <p:txBody>
          <a:bodyPr/>
          <a:lstStyle/>
          <a:p>
            <a:r>
              <a:rPr lang="en-US" dirty="0"/>
              <a:t>Questions? </a:t>
            </a:r>
          </a:p>
        </p:txBody>
      </p:sp>
      <p:pic>
        <p:nvPicPr>
          <p:cNvPr id="4" name="Picture 3" descr="A group of people sitting at a table&#10;&#10;Description automatically generated">
            <a:extLst>
              <a:ext uri="{FF2B5EF4-FFF2-40B4-BE49-F238E27FC236}">
                <a16:creationId xmlns:a16="http://schemas.microsoft.com/office/drawing/2014/main" id="{97B07CC5-62EA-46BB-AD67-FC6958A02E0C}"/>
              </a:ext>
            </a:extLst>
          </p:cNvPr>
          <p:cNvPicPr>
            <a:picLocks noChangeAspect="1"/>
          </p:cNvPicPr>
          <p:nvPr/>
        </p:nvPicPr>
        <p:blipFill>
          <a:blip r:embed="rId2"/>
          <a:stretch>
            <a:fillRect/>
          </a:stretch>
        </p:blipFill>
        <p:spPr>
          <a:xfrm>
            <a:off x="1455737" y="1652033"/>
            <a:ext cx="10123814" cy="5325607"/>
          </a:xfrm>
          <a:prstGeom prst="rect">
            <a:avLst/>
          </a:prstGeom>
        </p:spPr>
      </p:pic>
    </p:spTree>
    <p:extLst>
      <p:ext uri="{BB962C8B-B14F-4D97-AF65-F5344CB8AC3E}">
        <p14:creationId xmlns:p14="http://schemas.microsoft.com/office/powerpoint/2010/main" val="426298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A5A2578-348D-4E0F-91F6-AF8FB6A267CD}"/>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984771" y="92279"/>
            <a:ext cx="8274341" cy="6765721"/>
          </a:xfrm>
          <a:prstGeom prst="rect">
            <a:avLst/>
          </a:prstGeom>
          <a:noFill/>
        </p:spPr>
      </p:pic>
      <p:sp>
        <p:nvSpPr>
          <p:cNvPr id="19" name="Rectangle 18">
            <a:extLst>
              <a:ext uri="{FF2B5EF4-FFF2-40B4-BE49-F238E27FC236}">
                <a16:creationId xmlns:a16="http://schemas.microsoft.com/office/drawing/2014/main" id="{B443DFFA-F736-4D1E-9649-3A2AED386C2A}"/>
              </a:ext>
            </a:extLst>
          </p:cNvPr>
          <p:cNvSpPr/>
          <p:nvPr/>
        </p:nvSpPr>
        <p:spPr>
          <a:xfrm>
            <a:off x="1415281" y="92279"/>
            <a:ext cx="2426877" cy="1015663"/>
          </a:xfrm>
          <a:prstGeom prst="rect">
            <a:avLst/>
          </a:prstGeom>
        </p:spPr>
        <p:txBody>
          <a:bodyPr wrap="square">
            <a:spAutoFit/>
          </a:bodyPr>
          <a:lstStyle/>
          <a:p>
            <a:r>
              <a:rPr lang="en-US" sz="2000" dirty="0"/>
              <a:t>Appendix A: GREEN Tool  Matrix for MLK ECC</a:t>
            </a:r>
          </a:p>
        </p:txBody>
      </p:sp>
    </p:spTree>
    <p:extLst>
      <p:ext uri="{BB962C8B-B14F-4D97-AF65-F5344CB8AC3E}">
        <p14:creationId xmlns:p14="http://schemas.microsoft.com/office/powerpoint/2010/main" val="2758635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3F0185-002A-469D-9875-2ACFBA631022}"/>
              </a:ext>
            </a:extLst>
          </p:cNvPr>
          <p:cNvSpPr>
            <a:spLocks noGrp="1"/>
          </p:cNvSpPr>
          <p:nvPr>
            <p:ph type="title"/>
          </p:nvPr>
        </p:nvSpPr>
        <p:spPr>
          <a:xfrm>
            <a:off x="2806706" y="568344"/>
            <a:ext cx="9157767" cy="1608185"/>
          </a:xfrm>
        </p:spPr>
        <p:txBody>
          <a:bodyPr>
            <a:normAutofit fontScale="90000"/>
          </a:bodyPr>
          <a:lstStyle/>
          <a:p>
            <a:r>
              <a:rPr lang="en-US" dirty="0"/>
              <a:t>Appendix B: Asset Based Community Development Map for MLK ECC</a:t>
            </a:r>
          </a:p>
        </p:txBody>
      </p:sp>
      <p:pic>
        <p:nvPicPr>
          <p:cNvPr id="7" name="Picture 6" descr="A picture containing text, map&#10;&#10;Description automatically generated">
            <a:extLst>
              <a:ext uri="{FF2B5EF4-FFF2-40B4-BE49-F238E27FC236}">
                <a16:creationId xmlns:a16="http://schemas.microsoft.com/office/drawing/2014/main" id="{B6341AED-A1A8-43FB-94A5-A7ECC006FCE3}"/>
              </a:ext>
            </a:extLst>
          </p:cNvPr>
          <p:cNvPicPr>
            <a:picLocks noChangeAspect="1"/>
          </p:cNvPicPr>
          <p:nvPr/>
        </p:nvPicPr>
        <p:blipFill>
          <a:blip r:embed="rId2"/>
          <a:stretch>
            <a:fillRect/>
          </a:stretch>
        </p:blipFill>
        <p:spPr>
          <a:xfrm>
            <a:off x="2554444" y="1943435"/>
            <a:ext cx="9355437" cy="4914565"/>
          </a:xfrm>
          <a:prstGeom prst="rect">
            <a:avLst/>
          </a:prstGeom>
        </p:spPr>
      </p:pic>
    </p:spTree>
    <p:extLst>
      <p:ext uri="{BB962C8B-B14F-4D97-AF65-F5344CB8AC3E}">
        <p14:creationId xmlns:p14="http://schemas.microsoft.com/office/powerpoint/2010/main" val="3409970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4B69-D305-4B20-86FF-55140279D060}"/>
              </a:ext>
            </a:extLst>
          </p:cNvPr>
          <p:cNvSpPr>
            <a:spLocks noGrp="1"/>
          </p:cNvSpPr>
          <p:nvPr>
            <p:ph type="title"/>
          </p:nvPr>
        </p:nvSpPr>
        <p:spPr>
          <a:xfrm>
            <a:off x="2845343" y="362283"/>
            <a:ext cx="8897565" cy="1560716"/>
          </a:xfrm>
        </p:spPr>
        <p:txBody>
          <a:bodyPr>
            <a:noAutofit/>
          </a:bodyPr>
          <a:lstStyle/>
          <a:p>
            <a:r>
              <a:rPr lang="en-US" sz="3600" dirty="0"/>
              <a:t>Appendix C: Asset Based Community Development Map the Farm at South Mountain </a:t>
            </a:r>
          </a:p>
        </p:txBody>
      </p:sp>
      <p:pic>
        <p:nvPicPr>
          <p:cNvPr id="5" name="Picture 4" descr="A picture containing text, map&#10;&#10;Description automatically generated">
            <a:extLst>
              <a:ext uri="{FF2B5EF4-FFF2-40B4-BE49-F238E27FC236}">
                <a16:creationId xmlns:a16="http://schemas.microsoft.com/office/drawing/2014/main" id="{A455FF2E-D0FB-4C0B-B354-72336CAFC620}"/>
              </a:ext>
            </a:extLst>
          </p:cNvPr>
          <p:cNvPicPr>
            <a:picLocks noChangeAspect="1"/>
          </p:cNvPicPr>
          <p:nvPr/>
        </p:nvPicPr>
        <p:blipFill>
          <a:blip r:embed="rId2"/>
          <a:stretch>
            <a:fillRect/>
          </a:stretch>
        </p:blipFill>
        <p:spPr>
          <a:xfrm>
            <a:off x="2282393" y="2034862"/>
            <a:ext cx="9773842" cy="5176748"/>
          </a:xfrm>
          <a:prstGeom prst="rect">
            <a:avLst/>
          </a:prstGeom>
        </p:spPr>
      </p:pic>
    </p:spTree>
    <p:extLst>
      <p:ext uri="{BB962C8B-B14F-4D97-AF65-F5344CB8AC3E}">
        <p14:creationId xmlns:p14="http://schemas.microsoft.com/office/powerpoint/2010/main" val="2241392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08CEDC-7935-48EA-9FBC-6C9D8123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924AC9-FCAC-453B-8CBD-E25E2D5A8EA5}"/>
              </a:ext>
            </a:extLst>
          </p:cNvPr>
          <p:cNvSpPr>
            <a:spLocks noGrp="1"/>
          </p:cNvSpPr>
          <p:nvPr>
            <p:ph type="title"/>
          </p:nvPr>
        </p:nvSpPr>
        <p:spPr>
          <a:xfrm>
            <a:off x="7852528" y="568345"/>
            <a:ext cx="3851743" cy="1560716"/>
          </a:xfrm>
        </p:spPr>
        <p:txBody>
          <a:bodyPr>
            <a:normAutofit/>
          </a:bodyPr>
          <a:lstStyle/>
          <a:p>
            <a:r>
              <a:rPr lang="en-US" dirty="0"/>
              <a:t>Problem Description</a:t>
            </a:r>
          </a:p>
        </p:txBody>
      </p:sp>
      <p:pic>
        <p:nvPicPr>
          <p:cNvPr id="5" name="Picture 4" descr="A close up of a map&#10;&#10;Description automatically generated">
            <a:extLst>
              <a:ext uri="{FF2B5EF4-FFF2-40B4-BE49-F238E27FC236}">
                <a16:creationId xmlns:a16="http://schemas.microsoft.com/office/drawing/2014/main" id="{9EB13AD4-AD49-4BCA-840E-B1E73126F130}"/>
              </a:ext>
            </a:extLst>
          </p:cNvPr>
          <p:cNvPicPr>
            <a:picLocks noChangeAspect="1"/>
          </p:cNvPicPr>
          <p:nvPr/>
        </p:nvPicPr>
        <p:blipFill>
          <a:blip r:embed="rId3"/>
          <a:stretch>
            <a:fillRect/>
          </a:stretch>
        </p:blipFill>
        <p:spPr>
          <a:xfrm>
            <a:off x="633999" y="646073"/>
            <a:ext cx="6898017" cy="5328718"/>
          </a:xfrm>
          <a:prstGeom prst="rect">
            <a:avLst/>
          </a:prstGeom>
        </p:spPr>
      </p:pic>
      <p:cxnSp>
        <p:nvCxnSpPr>
          <p:cNvPr id="12" name="Straight Connector 11">
            <a:extLst>
              <a:ext uri="{FF2B5EF4-FFF2-40B4-BE49-F238E27FC236}">
                <a16:creationId xmlns:a16="http://schemas.microsoft.com/office/drawing/2014/main" id="{61186B74-983F-4656-9AFF-5211535C33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528" y="2176009"/>
            <a:ext cx="38517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63BE31-8E0B-4562-ADE9-6676DB89FB52}"/>
              </a:ext>
            </a:extLst>
          </p:cNvPr>
          <p:cNvSpPr>
            <a:spLocks noGrp="1"/>
          </p:cNvSpPr>
          <p:nvPr>
            <p:ph idx="1"/>
          </p:nvPr>
        </p:nvSpPr>
        <p:spPr>
          <a:xfrm>
            <a:off x="7852528" y="2438399"/>
            <a:ext cx="3851743" cy="3661955"/>
          </a:xfrm>
        </p:spPr>
        <p:txBody>
          <a:bodyPr>
            <a:normAutofit/>
          </a:bodyPr>
          <a:lstStyle/>
          <a:p>
            <a:pPr>
              <a:lnSpc>
                <a:spcPct val="101000"/>
              </a:lnSpc>
            </a:pPr>
            <a:r>
              <a:rPr lang="en-US" sz="1800" dirty="0">
                <a:solidFill>
                  <a:schemeClr val="tx1"/>
                </a:solidFill>
              </a:rPr>
              <a:t>Food insecurity and food deserts in South Mountain Village </a:t>
            </a:r>
          </a:p>
          <a:p>
            <a:pPr>
              <a:lnSpc>
                <a:spcPct val="101000"/>
              </a:lnSpc>
            </a:pPr>
            <a:r>
              <a:rPr lang="en-US" sz="1800" dirty="0">
                <a:solidFill>
                  <a:schemeClr val="tx1"/>
                </a:solidFill>
              </a:rPr>
              <a:t>The typical lifespan of school and community gardens is approx. 2-3 years </a:t>
            </a:r>
          </a:p>
          <a:p>
            <a:pPr>
              <a:lnSpc>
                <a:spcPct val="101000"/>
              </a:lnSpc>
            </a:pPr>
            <a:r>
              <a:rPr lang="en-US" dirty="0">
                <a:solidFill>
                  <a:schemeClr val="tx1"/>
                </a:solidFill>
              </a:rPr>
              <a:t>The sustainability of school gardens is dependent upon its ability to retain physical and non-physical resources</a:t>
            </a:r>
            <a:endParaRPr lang="en-US" sz="1800" dirty="0">
              <a:solidFill>
                <a:schemeClr val="tx1"/>
              </a:solidFill>
            </a:endParaRPr>
          </a:p>
          <a:p>
            <a:pPr marL="0" indent="0">
              <a:lnSpc>
                <a:spcPct val="101000"/>
              </a:lnSpc>
              <a:buNone/>
            </a:pPr>
            <a:endParaRPr lang="en-US" sz="1700" dirty="0">
              <a:solidFill>
                <a:schemeClr val="tx1"/>
              </a:solidFill>
            </a:endParaRPr>
          </a:p>
        </p:txBody>
      </p:sp>
    </p:spTree>
    <p:extLst>
      <p:ext uri="{BB962C8B-B14F-4D97-AF65-F5344CB8AC3E}">
        <p14:creationId xmlns:p14="http://schemas.microsoft.com/office/powerpoint/2010/main" val="2427366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51FB86-BD69-4677-AFED-7CD68A643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DBB094-10DA-45F7-90A9-CCE5339D77F0}"/>
              </a:ext>
            </a:extLst>
          </p:cNvPr>
          <p:cNvSpPr>
            <a:spLocks noGrp="1"/>
          </p:cNvSpPr>
          <p:nvPr>
            <p:ph type="title"/>
          </p:nvPr>
        </p:nvSpPr>
        <p:spPr>
          <a:xfrm>
            <a:off x="1715952" y="1395651"/>
            <a:ext cx="9701953" cy="1560716"/>
          </a:xfrm>
        </p:spPr>
        <p:txBody>
          <a:bodyPr>
            <a:normAutofit/>
          </a:bodyPr>
          <a:lstStyle/>
          <a:p>
            <a:r>
              <a:rPr lang="en-US" dirty="0"/>
              <a:t>Project Stakeholders and Clients </a:t>
            </a:r>
          </a:p>
        </p:txBody>
      </p:sp>
      <p:cxnSp>
        <p:nvCxnSpPr>
          <p:cNvPr id="12" name="Straight Connector 11">
            <a:extLst>
              <a:ext uri="{FF2B5EF4-FFF2-40B4-BE49-F238E27FC236}">
                <a16:creationId xmlns:a16="http://schemas.microsoft.com/office/drawing/2014/main" id="{C4672997-27C6-4949-8EB4-FFBC54AC0E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46580" y="2176009"/>
            <a:ext cx="970195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2">
            <a:extLst>
              <a:ext uri="{FF2B5EF4-FFF2-40B4-BE49-F238E27FC236}">
                <a16:creationId xmlns:a16="http://schemas.microsoft.com/office/drawing/2014/main" id="{247B7E0A-9D9B-4564-A3A3-392F84B9D080}"/>
              </a:ext>
            </a:extLst>
          </p:cNvPr>
          <p:cNvGraphicFramePr>
            <a:graphicFrameLocks noGrp="1"/>
          </p:cNvGraphicFramePr>
          <p:nvPr>
            <p:ph idx="1"/>
            <p:extLst>
              <p:ext uri="{D42A27DB-BD31-4B8C-83A1-F6EECF244321}">
                <p14:modId xmlns:p14="http://schemas.microsoft.com/office/powerpoint/2010/main" val="1986862876"/>
              </p:ext>
            </p:extLst>
          </p:nvPr>
        </p:nvGraphicFramePr>
        <p:xfrm>
          <a:off x="1846580" y="2438399"/>
          <a:ext cx="9701953" cy="4348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2112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4A93-F7C7-4F1F-AA6F-A8EB2E698D8B}"/>
              </a:ext>
            </a:extLst>
          </p:cNvPr>
          <p:cNvSpPr>
            <a:spLocks noGrp="1"/>
          </p:cNvSpPr>
          <p:nvPr>
            <p:ph type="title"/>
          </p:nvPr>
        </p:nvSpPr>
        <p:spPr>
          <a:xfrm>
            <a:off x="2790554" y="1470147"/>
            <a:ext cx="8897565" cy="1560716"/>
          </a:xfrm>
        </p:spPr>
        <p:txBody>
          <a:bodyPr>
            <a:normAutofit/>
          </a:bodyPr>
          <a:lstStyle/>
          <a:p>
            <a:r>
              <a:rPr lang="en-US" dirty="0"/>
              <a:t>Project Description </a:t>
            </a:r>
          </a:p>
        </p:txBody>
      </p:sp>
      <p:sp>
        <p:nvSpPr>
          <p:cNvPr id="36" name="Content Placeholder 2">
            <a:extLst>
              <a:ext uri="{FF2B5EF4-FFF2-40B4-BE49-F238E27FC236}">
                <a16:creationId xmlns:a16="http://schemas.microsoft.com/office/drawing/2014/main" id="{DA85026C-759C-4466-B5FC-50939ECF35D6}"/>
              </a:ext>
            </a:extLst>
          </p:cNvPr>
          <p:cNvSpPr>
            <a:spLocks noGrp="1"/>
          </p:cNvSpPr>
          <p:nvPr>
            <p:ph idx="1"/>
          </p:nvPr>
        </p:nvSpPr>
        <p:spPr>
          <a:xfrm>
            <a:off x="3509554" y="2290354"/>
            <a:ext cx="8178564" cy="4435665"/>
          </a:xfrm>
        </p:spPr>
        <p:txBody>
          <a:bodyPr>
            <a:normAutofit lnSpcReduction="10000"/>
          </a:bodyPr>
          <a:lstStyle/>
          <a:p>
            <a:pPr marL="0" indent="0">
              <a:buNone/>
            </a:pPr>
            <a:endParaRPr lang="en-US" sz="2400" dirty="0"/>
          </a:p>
          <a:p>
            <a:r>
              <a:rPr lang="en-US" sz="2800" dirty="0"/>
              <a:t>Mission: to work with the Sustainability Teachers Academy and the Farm at South Mountain to create a school garden network at ASU for schools in Maricopa County</a:t>
            </a:r>
          </a:p>
          <a:p>
            <a:r>
              <a:rPr lang="en-US" sz="2800" dirty="0"/>
              <a:t>Vision: to leverage South Mountain Village’s and Maricopa County's agricultural resources  as an asset to enable garden-based education for teaching interdisciplinary topics</a:t>
            </a:r>
          </a:p>
        </p:txBody>
      </p:sp>
    </p:spTree>
    <p:extLst>
      <p:ext uri="{BB962C8B-B14F-4D97-AF65-F5344CB8AC3E}">
        <p14:creationId xmlns:p14="http://schemas.microsoft.com/office/powerpoint/2010/main" val="4070857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B3580-40DD-4CA0-A015-5A3124DECECD}"/>
              </a:ext>
            </a:extLst>
          </p:cNvPr>
          <p:cNvSpPr>
            <a:spLocks noGrp="1"/>
          </p:cNvSpPr>
          <p:nvPr>
            <p:ph type="title"/>
          </p:nvPr>
        </p:nvSpPr>
        <p:spPr>
          <a:xfrm>
            <a:off x="2884413" y="1490170"/>
            <a:ext cx="8897565" cy="1560716"/>
          </a:xfrm>
        </p:spPr>
        <p:txBody>
          <a:bodyPr/>
          <a:lstStyle/>
          <a:p>
            <a:r>
              <a:rPr lang="en-US" dirty="0"/>
              <a:t>Methods </a:t>
            </a:r>
          </a:p>
        </p:txBody>
      </p:sp>
      <p:sp>
        <p:nvSpPr>
          <p:cNvPr id="3" name="Content Placeholder 2">
            <a:extLst>
              <a:ext uri="{FF2B5EF4-FFF2-40B4-BE49-F238E27FC236}">
                <a16:creationId xmlns:a16="http://schemas.microsoft.com/office/drawing/2014/main" id="{BA1C6D8C-C13E-425A-BBB9-7F444451AD4E}"/>
              </a:ext>
            </a:extLst>
          </p:cNvPr>
          <p:cNvSpPr>
            <a:spLocks noGrp="1"/>
          </p:cNvSpPr>
          <p:nvPr>
            <p:ph idx="1"/>
          </p:nvPr>
        </p:nvSpPr>
        <p:spPr>
          <a:xfrm>
            <a:off x="2755940" y="1540045"/>
            <a:ext cx="9436060" cy="5270849"/>
          </a:xfrm>
        </p:spPr>
        <p:txBody>
          <a:bodyPr>
            <a:normAutofit/>
          </a:bodyPr>
          <a:lstStyle/>
          <a:p>
            <a:endParaRPr lang="en-US" sz="600" dirty="0"/>
          </a:p>
          <a:p>
            <a:pPr marL="0" indent="0">
              <a:buNone/>
            </a:pPr>
            <a:endParaRPr lang="en-US" sz="2400" dirty="0"/>
          </a:p>
          <a:p>
            <a:r>
              <a:rPr lang="en-US" sz="2400" dirty="0"/>
              <a:t>The Garden Resources Environmental Nexus tool and score card was used to measure MLK ECC’s garden integration status through there relationship to these domains </a:t>
            </a:r>
          </a:p>
          <a:p>
            <a:endParaRPr lang="en-US" sz="1050" dirty="0"/>
          </a:p>
          <a:p>
            <a:pPr marL="0" indent="0">
              <a:buNone/>
            </a:pPr>
            <a:endParaRPr lang="en-US" sz="400" dirty="0"/>
          </a:p>
        </p:txBody>
      </p:sp>
      <p:graphicFrame>
        <p:nvGraphicFramePr>
          <p:cNvPr id="4" name="Table 3">
            <a:extLst>
              <a:ext uri="{FF2B5EF4-FFF2-40B4-BE49-F238E27FC236}">
                <a16:creationId xmlns:a16="http://schemas.microsoft.com/office/drawing/2014/main" id="{38D4B64B-D3CA-40E5-970D-C710ABBF3383}"/>
              </a:ext>
            </a:extLst>
          </p:cNvPr>
          <p:cNvGraphicFramePr>
            <a:graphicFrameLocks noGrp="1"/>
          </p:cNvGraphicFramePr>
          <p:nvPr>
            <p:extLst>
              <p:ext uri="{D42A27DB-BD31-4B8C-83A1-F6EECF244321}">
                <p14:modId xmlns:p14="http://schemas.microsoft.com/office/powerpoint/2010/main" val="1215194595"/>
              </p:ext>
            </p:extLst>
          </p:nvPr>
        </p:nvGraphicFramePr>
        <p:xfrm>
          <a:off x="2994165" y="3609901"/>
          <a:ext cx="8379229" cy="3248099"/>
        </p:xfrm>
        <a:graphic>
          <a:graphicData uri="http://schemas.openxmlformats.org/drawingml/2006/table">
            <a:tbl>
              <a:tblPr firstRow="1" firstCol="1" bandRow="1">
                <a:tableStyleId>{5C22544A-7EE6-4342-B048-85BDC9FD1C3A}</a:tableStyleId>
              </a:tblPr>
              <a:tblGrid>
                <a:gridCol w="2898861">
                  <a:extLst>
                    <a:ext uri="{9D8B030D-6E8A-4147-A177-3AD203B41FA5}">
                      <a16:colId xmlns:a16="http://schemas.microsoft.com/office/drawing/2014/main" val="3625608769"/>
                    </a:ext>
                  </a:extLst>
                </a:gridCol>
                <a:gridCol w="2686847">
                  <a:extLst>
                    <a:ext uri="{9D8B030D-6E8A-4147-A177-3AD203B41FA5}">
                      <a16:colId xmlns:a16="http://schemas.microsoft.com/office/drawing/2014/main" val="726924006"/>
                    </a:ext>
                  </a:extLst>
                </a:gridCol>
                <a:gridCol w="2793521">
                  <a:extLst>
                    <a:ext uri="{9D8B030D-6E8A-4147-A177-3AD203B41FA5}">
                      <a16:colId xmlns:a16="http://schemas.microsoft.com/office/drawing/2014/main" val="3817829956"/>
                    </a:ext>
                  </a:extLst>
                </a:gridCol>
              </a:tblGrid>
              <a:tr h="368609">
                <a:tc>
                  <a:txBody>
                    <a:bodyPr/>
                    <a:lstStyle/>
                    <a:p>
                      <a:pPr marL="0" marR="0">
                        <a:lnSpc>
                          <a:spcPct val="115000"/>
                        </a:lnSpc>
                        <a:spcBef>
                          <a:spcPts val="0"/>
                        </a:spcBef>
                        <a:spcAft>
                          <a:spcPts val="0"/>
                        </a:spcAft>
                      </a:pPr>
                      <a:r>
                        <a:rPr lang="en-US" sz="1800">
                          <a:effectLst/>
                        </a:rPr>
                        <a:t>Garden logistics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Student experience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School Culture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4607692"/>
                  </a:ext>
                </a:extLst>
              </a:tr>
              <a:tr h="2879490">
                <a:tc>
                  <a:txBody>
                    <a:bodyPr/>
                    <a:lstStyle/>
                    <a:p>
                      <a:pPr marL="0" marR="0">
                        <a:lnSpc>
                          <a:spcPct val="115000"/>
                        </a:lnSpc>
                        <a:spcBef>
                          <a:spcPts val="0"/>
                        </a:spcBef>
                        <a:spcAft>
                          <a:spcPts val="0"/>
                        </a:spcAft>
                      </a:pPr>
                      <a:r>
                        <a:rPr lang="en-US" sz="1800" dirty="0">
                          <a:effectLst/>
                        </a:rPr>
                        <a:t>Components</a:t>
                      </a:r>
                    </a:p>
                    <a:p>
                      <a:pPr marL="342900" marR="0" lvl="0" indent="-342900">
                        <a:spcBef>
                          <a:spcPts val="0"/>
                        </a:spcBef>
                        <a:spcAft>
                          <a:spcPts val="0"/>
                        </a:spcAft>
                        <a:buFont typeface="Symbol" panose="05050102010706020507" pitchFamily="18" charset="2"/>
                        <a:buChar char=""/>
                      </a:pPr>
                      <a:r>
                        <a:rPr lang="en-US" sz="1600" dirty="0">
                          <a:effectLst/>
                        </a:rPr>
                        <a:t>Garden care and upkeep</a:t>
                      </a:r>
                    </a:p>
                    <a:p>
                      <a:pPr marL="342900" marR="0" lvl="0" indent="-342900">
                        <a:spcBef>
                          <a:spcPts val="0"/>
                        </a:spcBef>
                        <a:spcAft>
                          <a:spcPts val="0"/>
                        </a:spcAft>
                        <a:buFont typeface="Symbol" panose="05050102010706020507" pitchFamily="18" charset="2"/>
                        <a:buChar char=""/>
                      </a:pPr>
                      <a:r>
                        <a:rPr lang="en-US" sz="1600" dirty="0">
                          <a:effectLst/>
                        </a:rPr>
                        <a:t>Planning and establishing the physical space </a:t>
                      </a:r>
                    </a:p>
                    <a:p>
                      <a:pPr marL="342900" marR="0" lvl="0" indent="-342900">
                        <a:spcBef>
                          <a:spcPts val="0"/>
                        </a:spcBef>
                        <a:spcAft>
                          <a:spcPts val="0"/>
                        </a:spcAft>
                        <a:buFont typeface="Symbol" panose="05050102010706020507" pitchFamily="18" charset="2"/>
                        <a:buChar char=""/>
                      </a:pPr>
                      <a:r>
                        <a:rPr lang="en-US" sz="1600" dirty="0">
                          <a:effectLst/>
                        </a:rPr>
                        <a:t>Characteristics of the physical space</a:t>
                      </a:r>
                    </a:p>
                    <a:p>
                      <a:pPr marL="342900" marR="0" lvl="0" indent="-342900">
                        <a:spcBef>
                          <a:spcPts val="0"/>
                        </a:spcBef>
                        <a:spcAft>
                          <a:spcPts val="0"/>
                        </a:spcAft>
                        <a:buFont typeface="Symbol" panose="05050102010706020507" pitchFamily="18" charset="2"/>
                        <a:buChar char=""/>
                      </a:pPr>
                      <a:r>
                        <a:rPr lang="en-US" sz="1600" dirty="0">
                          <a:effectLst/>
                        </a:rPr>
                        <a:t>Crop vitality and diversity</a:t>
                      </a:r>
                    </a:p>
                    <a:p>
                      <a:pPr marL="342900" marR="0" lvl="0" indent="-342900">
                        <a:spcBef>
                          <a:spcPts val="0"/>
                        </a:spcBef>
                        <a:spcAft>
                          <a:spcPts val="0"/>
                        </a:spcAft>
                        <a:buFont typeface="Symbol" panose="05050102010706020507" pitchFamily="18" charset="2"/>
                        <a:buChar char=""/>
                      </a:pPr>
                      <a:r>
                        <a:rPr lang="en-US" sz="1600" dirty="0">
                          <a:effectLst/>
                        </a:rPr>
                        <a:t>Budgeting and funding </a:t>
                      </a:r>
                    </a:p>
                    <a:p>
                      <a:pPr marL="342900" marR="0" lvl="0" indent="-342900">
                        <a:spcBef>
                          <a:spcPts val="0"/>
                        </a:spcBef>
                        <a:spcAft>
                          <a:spcPts val="0"/>
                        </a:spcAft>
                        <a:buFont typeface="Symbol" panose="05050102010706020507" pitchFamily="18" charset="2"/>
                        <a:buChar char=""/>
                      </a:pPr>
                      <a:r>
                        <a:rPr lang="en-US" sz="1600" dirty="0">
                          <a:effectLst/>
                        </a:rPr>
                        <a:t>Networks and outside organizations</a:t>
                      </a:r>
                      <a:endParaRPr lang="en-US"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Components</a:t>
                      </a:r>
                    </a:p>
                    <a:p>
                      <a:pPr marL="342900" marR="0" lvl="0" indent="-342900">
                        <a:spcBef>
                          <a:spcPts val="0"/>
                        </a:spcBef>
                        <a:spcAft>
                          <a:spcPts val="0"/>
                        </a:spcAft>
                        <a:buFont typeface="Symbol" panose="05050102010706020507" pitchFamily="18" charset="2"/>
                        <a:buChar char=""/>
                      </a:pPr>
                      <a:r>
                        <a:rPr lang="en-US" sz="1600" dirty="0">
                          <a:effectLst/>
                        </a:rPr>
                        <a:t>Connection with curriculum</a:t>
                      </a:r>
                    </a:p>
                    <a:p>
                      <a:pPr marL="342900" marR="0" lvl="0" indent="-342900">
                        <a:spcBef>
                          <a:spcPts val="0"/>
                        </a:spcBef>
                        <a:spcAft>
                          <a:spcPts val="0"/>
                        </a:spcAft>
                        <a:buFont typeface="Symbol" panose="05050102010706020507" pitchFamily="18" charset="2"/>
                        <a:buChar char=""/>
                      </a:pPr>
                      <a:r>
                        <a:rPr lang="en-US" sz="1600" dirty="0">
                          <a:effectLst/>
                        </a:rPr>
                        <a:t>Time spent in the garden</a:t>
                      </a:r>
                    </a:p>
                    <a:p>
                      <a:pPr marL="342900" marR="0" lvl="0" indent="-342900">
                        <a:spcBef>
                          <a:spcPts val="0"/>
                        </a:spcBef>
                        <a:spcAft>
                          <a:spcPts val="0"/>
                        </a:spcAft>
                        <a:buFont typeface="Symbol" panose="05050102010706020507" pitchFamily="18" charset="2"/>
                        <a:buChar char=""/>
                      </a:pPr>
                      <a:r>
                        <a:rPr lang="en-US" sz="1600" dirty="0">
                          <a:effectLst/>
                        </a:rPr>
                        <a:t>Activities </a:t>
                      </a:r>
                    </a:p>
                    <a:p>
                      <a:pPr marL="342900" marR="0" lvl="0" indent="-342900">
                        <a:spcBef>
                          <a:spcPts val="0"/>
                        </a:spcBef>
                        <a:spcAft>
                          <a:spcPts val="0"/>
                        </a:spcAft>
                        <a:buFont typeface="Symbol" panose="05050102010706020507" pitchFamily="18" charset="2"/>
                        <a:buChar char=""/>
                      </a:pPr>
                      <a:r>
                        <a:rPr lang="en-US" sz="1600" dirty="0">
                          <a:effectLst/>
                        </a:rPr>
                        <a:t>Engagement</a:t>
                      </a:r>
                    </a:p>
                    <a:p>
                      <a:pPr marL="342900" marR="0" lvl="0" indent="-342900">
                        <a:spcBef>
                          <a:spcPts val="0"/>
                        </a:spcBef>
                        <a:spcAft>
                          <a:spcPts val="0"/>
                        </a:spcAft>
                        <a:buFont typeface="Symbol" panose="05050102010706020507" pitchFamily="18" charset="2"/>
                        <a:buChar char=""/>
                      </a:pPr>
                      <a:r>
                        <a:rPr lang="en-US" sz="1600" dirty="0">
                          <a:effectLst/>
                        </a:rPr>
                        <a:t>Tasting opportunities</a:t>
                      </a:r>
                    </a:p>
                    <a:p>
                      <a:pPr marL="342900" marR="0" lvl="0" indent="-342900">
                        <a:spcBef>
                          <a:spcPts val="0"/>
                        </a:spcBef>
                        <a:spcAft>
                          <a:spcPts val="0"/>
                        </a:spcAft>
                        <a:buFont typeface="Symbol" panose="05050102010706020507" pitchFamily="18" charset="2"/>
                        <a:buChar char=""/>
                      </a:pPr>
                      <a:r>
                        <a:rPr lang="en-US" sz="1600" dirty="0">
                          <a:effectLst/>
                        </a:rPr>
                        <a:t>Additional learning opportunities </a:t>
                      </a:r>
                      <a:endParaRPr lang="en-US"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Components </a:t>
                      </a:r>
                    </a:p>
                    <a:p>
                      <a:pPr marL="342900" marR="0" lvl="0" indent="-342900">
                        <a:spcBef>
                          <a:spcPts val="0"/>
                        </a:spcBef>
                        <a:spcAft>
                          <a:spcPts val="0"/>
                        </a:spcAft>
                        <a:buFont typeface="Symbol" panose="05050102010706020507" pitchFamily="18" charset="2"/>
                        <a:buChar char=""/>
                      </a:pPr>
                      <a:r>
                        <a:rPr lang="en-US" sz="1600" dirty="0">
                          <a:effectLst/>
                        </a:rPr>
                        <a:t>Administrative support </a:t>
                      </a:r>
                    </a:p>
                    <a:p>
                      <a:pPr marL="342900" marR="0" lvl="0" indent="-342900">
                        <a:spcBef>
                          <a:spcPts val="0"/>
                        </a:spcBef>
                        <a:spcAft>
                          <a:spcPts val="0"/>
                        </a:spcAft>
                        <a:buFont typeface="Symbol" panose="05050102010706020507" pitchFamily="18" charset="2"/>
                        <a:buChar char=""/>
                      </a:pPr>
                      <a:r>
                        <a:rPr lang="en-US" sz="1600" dirty="0">
                          <a:effectLst/>
                        </a:rPr>
                        <a:t>Organizational staff structure</a:t>
                      </a:r>
                    </a:p>
                    <a:p>
                      <a:pPr marL="342900" marR="0" lvl="0" indent="-342900">
                        <a:spcBef>
                          <a:spcPts val="0"/>
                        </a:spcBef>
                        <a:spcAft>
                          <a:spcPts val="0"/>
                        </a:spcAft>
                        <a:buFont typeface="Symbol" panose="05050102010706020507" pitchFamily="18" charset="2"/>
                        <a:buChar char=""/>
                      </a:pPr>
                      <a:r>
                        <a:rPr lang="en-US" sz="1600" dirty="0">
                          <a:effectLst/>
                        </a:rPr>
                        <a:t>Volunteer and parent involvement </a:t>
                      </a:r>
                    </a:p>
                    <a:p>
                      <a:pPr marL="342900" marR="0" lvl="0" indent="-342900">
                        <a:spcBef>
                          <a:spcPts val="0"/>
                        </a:spcBef>
                        <a:spcAft>
                          <a:spcPts val="0"/>
                        </a:spcAft>
                        <a:buFont typeface="Symbol" panose="05050102010706020507" pitchFamily="18" charset="2"/>
                        <a:buChar char=""/>
                      </a:pPr>
                      <a:r>
                        <a:rPr lang="en-US" sz="1600" dirty="0">
                          <a:effectLst/>
                        </a:rPr>
                        <a:t>Social events and activities </a:t>
                      </a:r>
                    </a:p>
                    <a:p>
                      <a:pPr marL="342900" marR="0" lvl="0" indent="-342900">
                        <a:spcBef>
                          <a:spcPts val="0"/>
                        </a:spcBef>
                        <a:spcAft>
                          <a:spcPts val="0"/>
                        </a:spcAft>
                        <a:buFont typeface="Symbol" panose="05050102010706020507" pitchFamily="18" charset="2"/>
                        <a:buChar char=""/>
                      </a:pPr>
                      <a:r>
                        <a:rPr lang="en-US" sz="1600" dirty="0">
                          <a:effectLst/>
                        </a:rPr>
                        <a:t>Food environment and policies </a:t>
                      </a:r>
                    </a:p>
                    <a:p>
                      <a:pPr marL="342900" marR="0" lvl="0" indent="-342900">
                        <a:spcBef>
                          <a:spcPts val="0"/>
                        </a:spcBef>
                        <a:spcAft>
                          <a:spcPts val="0"/>
                        </a:spcAft>
                        <a:buFont typeface="Symbol" panose="05050102010706020507" pitchFamily="18" charset="2"/>
                        <a:buChar char=""/>
                      </a:pPr>
                      <a:r>
                        <a:rPr lang="en-US" sz="1600" dirty="0">
                          <a:effectLst/>
                        </a:rPr>
                        <a:t>Evaluation and feedback</a:t>
                      </a:r>
                      <a:endParaRPr lang="en-US"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830858"/>
                  </a:ext>
                </a:extLst>
              </a:tr>
            </a:tbl>
          </a:graphicData>
        </a:graphic>
      </p:graphicFrame>
    </p:spTree>
    <p:extLst>
      <p:ext uri="{BB962C8B-B14F-4D97-AF65-F5344CB8AC3E}">
        <p14:creationId xmlns:p14="http://schemas.microsoft.com/office/powerpoint/2010/main" val="2576711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39AAA9-0568-45DD-801C-F1D376E3A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6A40E-5101-468F-A2E7-0E7A02D8D3DC}"/>
              </a:ext>
            </a:extLst>
          </p:cNvPr>
          <p:cNvSpPr>
            <a:spLocks noGrp="1"/>
          </p:cNvSpPr>
          <p:nvPr>
            <p:ph type="title"/>
          </p:nvPr>
        </p:nvSpPr>
        <p:spPr>
          <a:xfrm>
            <a:off x="3924300" y="568345"/>
            <a:ext cx="7779971" cy="1560716"/>
          </a:xfrm>
        </p:spPr>
        <p:txBody>
          <a:bodyPr>
            <a:normAutofit/>
          </a:bodyPr>
          <a:lstStyle/>
          <a:p>
            <a:r>
              <a:rPr lang="en-US" dirty="0"/>
              <a:t>Methods II		</a:t>
            </a:r>
          </a:p>
        </p:txBody>
      </p:sp>
      <p:cxnSp>
        <p:nvCxnSpPr>
          <p:cNvPr id="14" name="Straight Connector 13">
            <a:extLst>
              <a:ext uri="{FF2B5EF4-FFF2-40B4-BE49-F238E27FC236}">
                <a16:creationId xmlns:a16="http://schemas.microsoft.com/office/drawing/2014/main" id="{0E5C172C-AFC3-49AD-820B-4A6E5A8D9B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24300" y="2176009"/>
            <a:ext cx="777997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5D19CA5-5B0F-4173-BA29-307D6A2853E9}"/>
              </a:ext>
            </a:extLst>
          </p:cNvPr>
          <p:cNvSpPr>
            <a:spLocks noGrp="1"/>
          </p:cNvSpPr>
          <p:nvPr>
            <p:ph idx="1"/>
          </p:nvPr>
        </p:nvSpPr>
        <p:spPr>
          <a:xfrm>
            <a:off x="3924301" y="2438400"/>
            <a:ext cx="7779970" cy="3651504"/>
          </a:xfrm>
        </p:spPr>
        <p:txBody>
          <a:bodyPr>
            <a:normAutofit lnSpcReduction="10000"/>
          </a:bodyPr>
          <a:lstStyle/>
          <a:p>
            <a:r>
              <a:rPr lang="en-US" sz="2400" dirty="0">
                <a:solidFill>
                  <a:schemeClr val="tx1"/>
                </a:solidFill>
              </a:rPr>
              <a:t>Co-hosted a 2 day networking workshop (March 11-12) with the Sustainability Teachers Academy at the Farm at South Mountain </a:t>
            </a:r>
          </a:p>
          <a:p>
            <a:r>
              <a:rPr lang="en-US" sz="2400" dirty="0">
                <a:solidFill>
                  <a:schemeClr val="tx1"/>
                </a:solidFill>
              </a:rPr>
              <a:t>Tours of schools and educational gardens in Maricopa County and Tucson </a:t>
            </a:r>
          </a:p>
          <a:p>
            <a:r>
              <a:rPr lang="en-US" sz="2400" dirty="0">
                <a:solidFill>
                  <a:schemeClr val="tx1"/>
                </a:solidFill>
              </a:rPr>
              <a:t>Teaching garden-based learning at Martin Luther King Early Childhood Center</a:t>
            </a:r>
          </a:p>
          <a:p>
            <a:r>
              <a:rPr lang="en-US" sz="2400" dirty="0">
                <a:solidFill>
                  <a:schemeClr val="tx1"/>
                </a:solidFill>
              </a:rPr>
              <a:t>Asset-based community development map  </a:t>
            </a:r>
          </a:p>
        </p:txBody>
      </p:sp>
      <p:pic>
        <p:nvPicPr>
          <p:cNvPr id="7" name="Picture 6" descr="A picture containing building, person, outdoor, tree&#10;&#10;Description automatically generated">
            <a:extLst>
              <a:ext uri="{FF2B5EF4-FFF2-40B4-BE49-F238E27FC236}">
                <a16:creationId xmlns:a16="http://schemas.microsoft.com/office/drawing/2014/main" id="{FEBCC91F-CAF7-43F1-8DB7-5A96A552BB01}"/>
              </a:ext>
            </a:extLst>
          </p:cNvPr>
          <p:cNvPicPr>
            <a:picLocks noChangeAspect="1"/>
          </p:cNvPicPr>
          <p:nvPr/>
        </p:nvPicPr>
        <p:blipFill rotWithShape="1">
          <a:blip r:embed="rId3"/>
          <a:srcRect l="2133" r="22628"/>
          <a:stretch/>
        </p:blipFill>
        <p:spPr>
          <a:xfrm rot="5400000">
            <a:off x="6609" y="8656"/>
            <a:ext cx="3435409" cy="3424512"/>
          </a:xfrm>
          <a:prstGeom prst="rect">
            <a:avLst/>
          </a:prstGeom>
        </p:spPr>
      </p:pic>
      <p:pic>
        <p:nvPicPr>
          <p:cNvPr id="5" name="Picture 4">
            <a:extLst>
              <a:ext uri="{FF2B5EF4-FFF2-40B4-BE49-F238E27FC236}">
                <a16:creationId xmlns:a16="http://schemas.microsoft.com/office/drawing/2014/main" id="{D5D12EA9-7B5D-442F-9E5B-9B3382DF691E}"/>
              </a:ext>
            </a:extLst>
          </p:cNvPr>
          <p:cNvPicPr>
            <a:picLocks noChangeAspect="1"/>
          </p:cNvPicPr>
          <p:nvPr/>
        </p:nvPicPr>
        <p:blipFill>
          <a:blip r:embed="rId4"/>
          <a:stretch>
            <a:fillRect/>
          </a:stretch>
        </p:blipFill>
        <p:spPr>
          <a:xfrm>
            <a:off x="23509" y="3425794"/>
            <a:ext cx="3424492" cy="3429000"/>
          </a:xfrm>
          <a:prstGeom prst="rect">
            <a:avLst/>
          </a:prstGeom>
        </p:spPr>
      </p:pic>
    </p:spTree>
    <p:extLst>
      <p:ext uri="{BB962C8B-B14F-4D97-AF65-F5344CB8AC3E}">
        <p14:creationId xmlns:p14="http://schemas.microsoft.com/office/powerpoint/2010/main" val="2995736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0110-74F8-46C1-BD53-0BC15F837513}"/>
              </a:ext>
            </a:extLst>
          </p:cNvPr>
          <p:cNvSpPr>
            <a:spLocks noGrp="1"/>
          </p:cNvSpPr>
          <p:nvPr>
            <p:ph type="title"/>
          </p:nvPr>
        </p:nvSpPr>
        <p:spPr>
          <a:xfrm>
            <a:off x="-1025130" y="1509916"/>
            <a:ext cx="10010643" cy="1560716"/>
          </a:xfrm>
        </p:spPr>
        <p:txBody>
          <a:bodyPr/>
          <a:lstStyle/>
          <a:p>
            <a:pPr algn="ctr"/>
            <a:r>
              <a:rPr lang="en-US" dirty="0"/>
              <a:t>Results </a:t>
            </a:r>
          </a:p>
        </p:txBody>
      </p:sp>
      <p:sp>
        <p:nvSpPr>
          <p:cNvPr id="3" name="Content Placeholder 2">
            <a:extLst>
              <a:ext uri="{FF2B5EF4-FFF2-40B4-BE49-F238E27FC236}">
                <a16:creationId xmlns:a16="http://schemas.microsoft.com/office/drawing/2014/main" id="{C2707D32-10BE-411A-BA19-8ECED9487D44}"/>
              </a:ext>
            </a:extLst>
          </p:cNvPr>
          <p:cNvSpPr>
            <a:spLocks noGrp="1"/>
          </p:cNvSpPr>
          <p:nvPr>
            <p:ph idx="1"/>
          </p:nvPr>
        </p:nvSpPr>
        <p:spPr>
          <a:xfrm>
            <a:off x="3331029" y="2290274"/>
            <a:ext cx="8860972" cy="4567726"/>
          </a:xfrm>
        </p:spPr>
        <p:txBody>
          <a:bodyPr>
            <a:noAutofit/>
          </a:bodyPr>
          <a:lstStyle/>
          <a:p>
            <a:r>
              <a:rPr lang="en-US" sz="2400" dirty="0"/>
              <a:t>Secured partnerships with the Farm at South Mountain, the Sustainability Teachers’ Academy, U of A Agricultural Extension, and Blue Watermelon Project by Slow Foods Phoenix</a:t>
            </a:r>
          </a:p>
          <a:p>
            <a:r>
              <a:rPr lang="en-US" sz="2400" dirty="0"/>
              <a:t>50 participants attended the workshop at the Farm with teachers and stakeholders in garden-based learning from across the valley </a:t>
            </a:r>
          </a:p>
          <a:p>
            <a:r>
              <a:rPr lang="en-US" sz="2400" dirty="0"/>
              <a:t>Garden tours reignited stakeholder engagement </a:t>
            </a:r>
          </a:p>
          <a:p>
            <a:r>
              <a:rPr lang="en-US" sz="2400" dirty="0"/>
              <a:t>The garden at Martin Luther King Early Childhood Center received a moderate garden integration status via the Green Tool</a:t>
            </a:r>
          </a:p>
        </p:txBody>
      </p:sp>
    </p:spTree>
    <p:extLst>
      <p:ext uri="{BB962C8B-B14F-4D97-AF65-F5344CB8AC3E}">
        <p14:creationId xmlns:p14="http://schemas.microsoft.com/office/powerpoint/2010/main" val="2174609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BEE4-49F0-4CD1-A746-54E2DF8EE14E}"/>
              </a:ext>
            </a:extLst>
          </p:cNvPr>
          <p:cNvSpPr>
            <a:spLocks noGrp="1"/>
          </p:cNvSpPr>
          <p:nvPr>
            <p:ph type="title"/>
          </p:nvPr>
        </p:nvSpPr>
        <p:spPr>
          <a:xfrm>
            <a:off x="2879971" y="1435248"/>
            <a:ext cx="8897565" cy="1560716"/>
          </a:xfrm>
        </p:spPr>
        <p:txBody>
          <a:bodyPr/>
          <a:lstStyle/>
          <a:p>
            <a:r>
              <a:rPr lang="en-US" dirty="0"/>
              <a:t>Recommendations </a:t>
            </a:r>
          </a:p>
        </p:txBody>
      </p:sp>
      <p:sp>
        <p:nvSpPr>
          <p:cNvPr id="3" name="Content Placeholder 2">
            <a:extLst>
              <a:ext uri="{FF2B5EF4-FFF2-40B4-BE49-F238E27FC236}">
                <a16:creationId xmlns:a16="http://schemas.microsoft.com/office/drawing/2014/main" id="{7C4024FF-D97B-412D-B118-C1731D2DE794}"/>
              </a:ext>
            </a:extLst>
          </p:cNvPr>
          <p:cNvSpPr>
            <a:spLocks noGrp="1"/>
          </p:cNvSpPr>
          <p:nvPr>
            <p:ph idx="1"/>
          </p:nvPr>
        </p:nvSpPr>
        <p:spPr>
          <a:xfrm>
            <a:off x="3461657" y="2338251"/>
            <a:ext cx="8730342" cy="4380154"/>
          </a:xfrm>
        </p:spPr>
        <p:txBody>
          <a:bodyPr>
            <a:normAutofit/>
          </a:bodyPr>
          <a:lstStyle/>
          <a:p>
            <a:pPr marL="0" indent="0">
              <a:buNone/>
            </a:pPr>
            <a:r>
              <a:rPr lang="en-US" sz="2800" dirty="0"/>
              <a:t>For ASU</a:t>
            </a:r>
          </a:p>
          <a:p>
            <a:r>
              <a:rPr lang="en-US" sz="2600" dirty="0"/>
              <a:t>Creating a professional development and internship network similar to U of A’s  focused on garden based leaning</a:t>
            </a:r>
          </a:p>
          <a:p>
            <a:pPr marL="0" indent="0">
              <a:buNone/>
            </a:pPr>
            <a:r>
              <a:rPr lang="en-US" sz="2600" dirty="0"/>
              <a:t>For the Farm at South Mountain</a:t>
            </a:r>
          </a:p>
          <a:p>
            <a:r>
              <a:rPr lang="en-US" sz="2600" dirty="0"/>
              <a:t>Creating a 501 3 c nonprofit entity for the educational outreach work associated with Gather and Grow</a:t>
            </a:r>
          </a:p>
          <a:p>
            <a:r>
              <a:rPr lang="en-US" sz="2600" dirty="0"/>
              <a:t>Applying for the producer education track with the Farm to School Network </a:t>
            </a:r>
          </a:p>
          <a:p>
            <a:endParaRPr lang="en-US" sz="2400" dirty="0"/>
          </a:p>
          <a:p>
            <a:pPr marL="0" indent="0">
              <a:buNone/>
            </a:pPr>
            <a:endParaRPr lang="en-US" sz="2400" dirty="0"/>
          </a:p>
        </p:txBody>
      </p:sp>
    </p:spTree>
    <p:extLst>
      <p:ext uri="{BB962C8B-B14F-4D97-AF65-F5344CB8AC3E}">
        <p14:creationId xmlns:p14="http://schemas.microsoft.com/office/powerpoint/2010/main" val="3238775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68B09-8280-4716-83C3-2BA8C066487B}"/>
              </a:ext>
            </a:extLst>
          </p:cNvPr>
          <p:cNvSpPr>
            <a:spLocks noGrp="1"/>
          </p:cNvSpPr>
          <p:nvPr>
            <p:ph type="title"/>
          </p:nvPr>
        </p:nvSpPr>
        <p:spPr>
          <a:xfrm>
            <a:off x="2873829" y="1449977"/>
            <a:ext cx="7558233" cy="1125798"/>
          </a:xfrm>
        </p:spPr>
        <p:txBody>
          <a:bodyPr/>
          <a:lstStyle/>
          <a:p>
            <a:r>
              <a:rPr lang="en-US" dirty="0"/>
              <a:t>Recommendations II</a:t>
            </a:r>
          </a:p>
        </p:txBody>
      </p:sp>
      <p:sp>
        <p:nvSpPr>
          <p:cNvPr id="3" name="Content Placeholder 2">
            <a:extLst>
              <a:ext uri="{FF2B5EF4-FFF2-40B4-BE49-F238E27FC236}">
                <a16:creationId xmlns:a16="http://schemas.microsoft.com/office/drawing/2014/main" id="{A539F924-0758-4BCB-A06B-E457EE1C8D4C}"/>
              </a:ext>
            </a:extLst>
          </p:cNvPr>
          <p:cNvSpPr>
            <a:spLocks noGrp="1"/>
          </p:cNvSpPr>
          <p:nvPr>
            <p:ph idx="1"/>
          </p:nvPr>
        </p:nvSpPr>
        <p:spPr>
          <a:xfrm>
            <a:off x="3069771" y="2299063"/>
            <a:ext cx="9122228" cy="4419342"/>
          </a:xfrm>
        </p:spPr>
        <p:txBody>
          <a:bodyPr>
            <a:normAutofit fontScale="92500" lnSpcReduction="10000"/>
          </a:bodyPr>
          <a:lstStyle/>
          <a:p>
            <a:pPr marL="0" indent="0">
              <a:buNone/>
            </a:pPr>
            <a:r>
              <a:rPr lang="en-US" sz="2800" dirty="0"/>
              <a:t>For Martin Luther King Early Childhood Center</a:t>
            </a:r>
          </a:p>
          <a:p>
            <a:pPr lvl="1"/>
            <a:r>
              <a:rPr lang="en-US" sz="2400" dirty="0"/>
              <a:t>To continue their partnership with the Farm at South Mountain for educational fieldtrips and  community outreach as they are a node for urban agriculture</a:t>
            </a:r>
          </a:p>
          <a:p>
            <a:pPr lvl="1"/>
            <a:r>
              <a:rPr lang="en-US" sz="2400" dirty="0"/>
              <a:t>To Work with U of A co-operative extension to provide more educational resources  and training on the subject of gardening for teachers and faculty</a:t>
            </a:r>
          </a:p>
          <a:p>
            <a:pPr lvl="1"/>
            <a:r>
              <a:rPr lang="en-US" sz="2400" dirty="0"/>
              <a:t>To register online for the Edible School Yard Project for more curriculum integration resources </a:t>
            </a:r>
          </a:p>
          <a:p>
            <a:pPr lvl="1"/>
            <a:r>
              <a:rPr lang="en-US" sz="2400" dirty="0"/>
              <a:t>Connect teachers interested in learning more about gardening to the Sustainability Teachers Academy for educational resources and support</a:t>
            </a:r>
          </a:p>
          <a:p>
            <a:endParaRPr lang="en-US" dirty="0"/>
          </a:p>
          <a:p>
            <a:endParaRPr lang="en-US" dirty="0"/>
          </a:p>
        </p:txBody>
      </p:sp>
    </p:spTree>
    <p:extLst>
      <p:ext uri="{BB962C8B-B14F-4D97-AF65-F5344CB8AC3E}">
        <p14:creationId xmlns:p14="http://schemas.microsoft.com/office/powerpoint/2010/main" val="3961245448"/>
      </p:ext>
    </p:extLst>
  </p:cSld>
  <p:clrMapOvr>
    <a:masterClrMapping/>
  </p:clrMapOvr>
</p:sld>
</file>

<file path=ppt/theme/theme1.xml><?xml version="1.0" encoding="utf-8"?>
<a:theme xmlns:a="http://schemas.openxmlformats.org/drawingml/2006/main" name="Feathered">
  <a:themeElements>
    <a:clrScheme name="Custom 1">
      <a:dk1>
        <a:sysClr val="windowText" lastClr="000000"/>
      </a:dk1>
      <a:lt1>
        <a:srgbClr val="FFFFFF"/>
      </a:lt1>
      <a:dk2>
        <a:srgbClr val="3D3D3D"/>
      </a:dk2>
      <a:lt2>
        <a:srgbClr val="EBEBEB"/>
      </a:lt2>
      <a:accent1>
        <a:srgbClr val="8C1D40"/>
      </a:accent1>
      <a:accent2>
        <a:srgbClr val="FFC627"/>
      </a:accent2>
      <a:accent3>
        <a:srgbClr val="000000"/>
      </a:accent3>
      <a:accent4>
        <a:srgbClr val="969FA7"/>
      </a:accent4>
      <a:accent5>
        <a:srgbClr val="66B1CE"/>
      </a:accent5>
      <a:accent6>
        <a:srgbClr val="40619D"/>
      </a:accent6>
      <a:hlink>
        <a:srgbClr val="828282"/>
      </a:hlink>
      <a:folHlink>
        <a:srgbClr val="A5A5A5"/>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E2D42CFC-65DC-41E3-8961-A8E5A29913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1229</Words>
  <Application>Microsoft Office PowerPoint</Application>
  <PresentationFormat>Widescreen</PresentationFormat>
  <Paragraphs>125</Paragraphs>
  <Slides>14</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vt:lpstr>
      <vt:lpstr>Century Schoolbook</vt:lpstr>
      <vt:lpstr>Corbel</vt:lpstr>
      <vt:lpstr>Symbol</vt:lpstr>
      <vt:lpstr>Times New Roman</vt:lpstr>
      <vt:lpstr>Wingdings</vt:lpstr>
      <vt:lpstr>Feathered</vt:lpstr>
      <vt:lpstr>Cultivating Strategic Partnerships in Garden Based Learning </vt:lpstr>
      <vt:lpstr>Problem Description</vt:lpstr>
      <vt:lpstr>Project Stakeholders and Clients </vt:lpstr>
      <vt:lpstr>Project Description </vt:lpstr>
      <vt:lpstr>Methods </vt:lpstr>
      <vt:lpstr>Methods II  </vt:lpstr>
      <vt:lpstr>Results </vt:lpstr>
      <vt:lpstr>Recommendations </vt:lpstr>
      <vt:lpstr>Recommendations II</vt:lpstr>
      <vt:lpstr>Additional Projects </vt:lpstr>
      <vt:lpstr>Questions? </vt:lpstr>
      <vt:lpstr>PowerPoint Presentation</vt:lpstr>
      <vt:lpstr>Appendix B: Asset Based Community Development Map for MLK ECC</vt:lpstr>
      <vt:lpstr>Appendix C: Asset Based Community Development Map the Farm at South Mountain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Cultivating Strategic Partnerships in Garden Based Learning</dc:title>
  <dc:creator>Matthew Waldman</dc:creator>
  <cp:lastModifiedBy>Matthew Waldman</cp:lastModifiedBy>
  <cp:revision>6</cp:revision>
  <dcterms:created xsi:type="dcterms:W3CDTF">2019-04-26T02:58:02Z</dcterms:created>
  <dcterms:modified xsi:type="dcterms:W3CDTF">2019-04-26T23:22:43Z</dcterms:modified>
</cp:coreProperties>
</file>