
<file path=[Content_Types].xml><?xml version="1.0" encoding="utf-8"?>
<Types xmlns="http://schemas.openxmlformats.org/package/2006/content-types">
  <Default Extension="xml" ContentType="application/xml"/>
  <Default Extension="jpeg" ContentType="image/jpeg"/>
  <Default Extension="mov" ContentType="video/quicktime"/>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handoutMasterIdLst>
    <p:handoutMasterId r:id="rId16"/>
  </p:handoutMasterIdLst>
  <p:sldIdLst>
    <p:sldId id="310" r:id="rId2"/>
    <p:sldId id="312" r:id="rId3"/>
    <p:sldId id="311" r:id="rId4"/>
    <p:sldId id="317" r:id="rId5"/>
    <p:sldId id="329" r:id="rId6"/>
    <p:sldId id="338" r:id="rId7"/>
    <p:sldId id="316" r:id="rId8"/>
    <p:sldId id="341" r:id="rId9"/>
    <p:sldId id="340" r:id="rId10"/>
    <p:sldId id="318" r:id="rId11"/>
    <p:sldId id="337" r:id="rId12"/>
    <p:sldId id="339" r:id="rId13"/>
    <p:sldId id="342" r:id="rId14"/>
  </p:sldIdLst>
  <p:sldSz cx="12192000" cy="6858000"/>
  <p:notesSz cx="9144000" cy="6858000"/>
  <p:defaultTex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4046B25-1CD6-4BDF-92BA-5F34AA971286}">
          <p14:sldIdLst>
            <p14:sldId id="310"/>
            <p14:sldId id="312"/>
            <p14:sldId id="311"/>
            <p14:sldId id="317"/>
            <p14:sldId id="329"/>
            <p14:sldId id="338"/>
            <p14:sldId id="316"/>
            <p14:sldId id="341"/>
            <p14:sldId id="340"/>
            <p14:sldId id="318"/>
          </p14:sldIdLst>
        </p14:section>
        <p14:section name="infographic" id="{E056A892-9213-4DC4-B05C-EEA7800C2A1F}">
          <p14:sldIdLst>
            <p14:sldId id="337"/>
          </p14:sldIdLst>
        </p14:section>
        <p14:section name="Closing Section" id="{F9018635-FA30-4337-8773-261AA56F254A}">
          <p14:sldIdLst>
            <p14:sldId id="339"/>
            <p14:sldId id="342"/>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F7F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1" autoAdjust="0"/>
    <p:restoredTop sz="85351"/>
  </p:normalViewPr>
  <p:slideViewPr>
    <p:cSldViewPr snapToGrid="0">
      <p:cViewPr varScale="1">
        <p:scale>
          <a:sx n="76" d="100"/>
          <a:sy n="76" d="100"/>
        </p:scale>
        <p:origin x="232" y="328"/>
      </p:cViewPr>
      <p:guideLst>
        <p:guide orient="horz" pos="2160"/>
        <p:guide pos="3840"/>
      </p:guideLst>
    </p:cSldViewPr>
  </p:slideViewPr>
  <p:notesTextViewPr>
    <p:cViewPr>
      <p:scale>
        <a:sx n="1" d="1"/>
        <a:sy n="1" d="1"/>
      </p:scale>
      <p:origin x="0" y="0"/>
    </p:cViewPr>
  </p:notesTextViewPr>
  <p:notesViewPr>
    <p:cSldViewPr snapToGrid="0">
      <p:cViewPr varScale="1">
        <p:scale>
          <a:sx n="56" d="100"/>
          <a:sy n="56" d="100"/>
        </p:scale>
        <p:origin x="2856" y="78"/>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notesMaster" Target="notesMasters/notesMaster1.xml"/><Relationship Id="rId16" Type="http://schemas.openxmlformats.org/officeDocument/2006/relationships/handoutMaster" Target="handoutMasters/handoutMaster1.xml"/><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id-ID"/>
          </a:p>
        </p:txBody>
      </p:sp>
      <p:sp>
        <p:nvSpPr>
          <p:cNvPr id="3" name="Date Placeholder 2"/>
          <p:cNvSpPr>
            <a:spLocks noGrp="1"/>
          </p:cNvSpPr>
          <p:nvPr>
            <p:ph type="dt" sz="quarter" idx="1"/>
          </p:nvPr>
        </p:nvSpPr>
        <p:spPr>
          <a:xfrm>
            <a:off x="5179484" y="0"/>
            <a:ext cx="3962400" cy="344091"/>
          </a:xfrm>
          <a:prstGeom prst="rect">
            <a:avLst/>
          </a:prstGeom>
        </p:spPr>
        <p:txBody>
          <a:bodyPr vert="horz" lIns="91440" tIns="45720" rIns="91440" bIns="45720" rtlCol="0"/>
          <a:lstStyle>
            <a:lvl1pPr algn="r">
              <a:defRPr sz="1200"/>
            </a:lvl1pPr>
          </a:lstStyle>
          <a:p>
            <a:fld id="{CF2C2A53-E32C-4C5E-ADA7-D79FB0BA762E}" type="datetimeFigureOut">
              <a:rPr lang="id-ID" smtClean="0"/>
              <a:t>30/04/20</a:t>
            </a:fld>
            <a:endParaRPr lang="id-ID"/>
          </a:p>
        </p:txBody>
      </p:sp>
      <p:sp>
        <p:nvSpPr>
          <p:cNvPr id="4" name="Footer Placeholder 3"/>
          <p:cNvSpPr>
            <a:spLocks noGrp="1"/>
          </p:cNvSpPr>
          <p:nvPr>
            <p:ph type="ftr" sz="quarter" idx="2"/>
          </p:nvPr>
        </p:nvSpPr>
        <p:spPr>
          <a:xfrm>
            <a:off x="0" y="6513910"/>
            <a:ext cx="3962400" cy="344090"/>
          </a:xfrm>
          <a:prstGeom prst="rect">
            <a:avLst/>
          </a:prstGeom>
        </p:spPr>
        <p:txBody>
          <a:bodyPr vert="horz" lIns="91440" tIns="45720" rIns="91440" bIns="45720" rtlCol="0" anchor="b"/>
          <a:lstStyle>
            <a:lvl1pPr algn="l">
              <a:defRPr sz="1200"/>
            </a:lvl1pPr>
          </a:lstStyle>
          <a:p>
            <a:endParaRPr lang="id-ID"/>
          </a:p>
        </p:txBody>
      </p:sp>
      <p:sp>
        <p:nvSpPr>
          <p:cNvPr id="5" name="Slide Number Placeholder 4"/>
          <p:cNvSpPr>
            <a:spLocks noGrp="1"/>
          </p:cNvSpPr>
          <p:nvPr>
            <p:ph type="sldNum" sz="quarter" idx="3"/>
          </p:nvPr>
        </p:nvSpPr>
        <p:spPr>
          <a:xfrm>
            <a:off x="5179484" y="6513910"/>
            <a:ext cx="3962400" cy="344090"/>
          </a:xfrm>
          <a:prstGeom prst="rect">
            <a:avLst/>
          </a:prstGeom>
        </p:spPr>
        <p:txBody>
          <a:bodyPr vert="horz" lIns="91440" tIns="45720" rIns="91440" bIns="45720" rtlCol="0" anchor="b"/>
          <a:lstStyle>
            <a:lvl1pPr algn="r">
              <a:defRPr sz="1200"/>
            </a:lvl1pPr>
          </a:lstStyle>
          <a:p>
            <a:fld id="{45880536-9986-4883-89D2-475E07E85C6D}" type="slidenum">
              <a:rPr lang="id-ID" smtClean="0"/>
              <a:t>‹#›</a:t>
            </a:fld>
            <a:endParaRPr lang="id-ID"/>
          </a:p>
        </p:txBody>
      </p:sp>
    </p:spTree>
    <p:extLst>
      <p:ext uri="{BB962C8B-B14F-4D97-AF65-F5344CB8AC3E}">
        <p14:creationId xmlns:p14="http://schemas.microsoft.com/office/powerpoint/2010/main" val="9581228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AB470ACA-6663-46EC-B8D9-3B809DFCA7CE}" type="datetimeFigureOut">
              <a:rPr lang="en-US" smtClean="0"/>
              <a:t>4/30/20</a:t>
            </a:fld>
            <a:endParaRPr lang="en-US"/>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EDC4E5E3-5945-42E1-95B7-2F0223F6C280}" type="slidenum">
              <a:rPr lang="en-US" smtClean="0"/>
              <a:t>‹#›</a:t>
            </a:fld>
            <a:endParaRPr lang="en-US"/>
          </a:p>
        </p:txBody>
      </p:sp>
    </p:spTree>
    <p:extLst>
      <p:ext uri="{BB962C8B-B14F-4D97-AF65-F5344CB8AC3E}">
        <p14:creationId xmlns:p14="http://schemas.microsoft.com/office/powerpoint/2010/main" val="36793762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DC4E5E3-5945-42E1-95B7-2F0223F6C280}" type="slidenum">
              <a:rPr lang="en-US" smtClean="0"/>
              <a:t>1</a:t>
            </a:fld>
            <a:endParaRPr lang="en-US"/>
          </a:p>
        </p:txBody>
      </p:sp>
    </p:spTree>
    <p:extLst>
      <p:ext uri="{BB962C8B-B14F-4D97-AF65-F5344CB8AC3E}">
        <p14:creationId xmlns:p14="http://schemas.microsoft.com/office/powerpoint/2010/main" val="10517377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DC4E5E3-5945-42E1-95B7-2F0223F6C280}" type="slidenum">
              <a:rPr lang="en-US" smtClean="0"/>
              <a:t>2</a:t>
            </a:fld>
            <a:endParaRPr lang="en-US"/>
          </a:p>
        </p:txBody>
      </p:sp>
    </p:spTree>
    <p:extLst>
      <p:ext uri="{BB962C8B-B14F-4D97-AF65-F5344CB8AC3E}">
        <p14:creationId xmlns:p14="http://schemas.microsoft.com/office/powerpoint/2010/main" val="6185498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a:t>
            </a:r>
            <a:r>
              <a:rPr lang="en-US" baseline="0" dirty="0" smtClean="0"/>
              <a:t> met the principal of MLK in 2018 and was inspired by her desire to build a garden based learning program at her school.  She shared with me the challenges of dealing with the emotional needs of her students and felt this would be a great way of reaching them.  </a:t>
            </a:r>
          </a:p>
          <a:p>
            <a:r>
              <a:rPr lang="en-US" baseline="0" dirty="0" smtClean="0"/>
              <a:t>The picture here of a tree planting ceremony on the north end of the garden acreage adjacent to the school.  This was the first tree of something we are planning on doing at the conclusion of each year.</a:t>
            </a:r>
          </a:p>
          <a:p>
            <a:r>
              <a:rPr lang="en-US" baseline="0" dirty="0" smtClean="0"/>
              <a:t>Based upon our scope negotiations, we had three agenda items for the 2019-2020 school year and my project in particular:  1) get the students gardening, 2)  open up involvement with parents and community 3) provide something </a:t>
            </a:r>
            <a:r>
              <a:rPr lang="en-US" baseline="0" dirty="0" err="1" smtClean="0"/>
              <a:t>tangilbe</a:t>
            </a:r>
            <a:r>
              <a:rPr lang="en-US" baseline="0" dirty="0" smtClean="0"/>
              <a:t> to represent our efforts </a:t>
            </a:r>
          </a:p>
          <a:p>
            <a:r>
              <a:rPr lang="en-US" baseline="0" dirty="0" smtClean="0"/>
              <a:t>We settled upon a Monarch Butterfly Waystation Garden, with a ribbon cutting ceremony planned for April</a:t>
            </a:r>
            <a:endParaRPr lang="en-US" dirty="0"/>
          </a:p>
        </p:txBody>
      </p:sp>
      <p:sp>
        <p:nvSpPr>
          <p:cNvPr id="4" name="Slide Number Placeholder 3"/>
          <p:cNvSpPr>
            <a:spLocks noGrp="1"/>
          </p:cNvSpPr>
          <p:nvPr>
            <p:ph type="sldNum" sz="quarter" idx="10"/>
          </p:nvPr>
        </p:nvSpPr>
        <p:spPr/>
        <p:txBody>
          <a:bodyPr/>
          <a:lstStyle/>
          <a:p>
            <a:fld id="{EDC4E5E3-5945-42E1-95B7-2F0223F6C280}" type="slidenum">
              <a:rPr lang="en-US" smtClean="0"/>
              <a:t>3</a:t>
            </a:fld>
            <a:endParaRPr lang="en-US"/>
          </a:p>
        </p:txBody>
      </p:sp>
    </p:spTree>
    <p:extLst>
      <p:ext uri="{BB962C8B-B14F-4D97-AF65-F5344CB8AC3E}">
        <p14:creationId xmlns:p14="http://schemas.microsoft.com/office/powerpoint/2010/main" val="11979416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a:t>
            </a:r>
            <a:r>
              <a:rPr lang="en-US" baseline="0" dirty="0" smtClean="0"/>
              <a:t> took a 3 prong approach aligned with the 3 pillars of sustainability.</a:t>
            </a:r>
          </a:p>
          <a:p>
            <a:r>
              <a:rPr lang="en-US" baseline="0" dirty="0" smtClean="0"/>
              <a:t>Frameworks – Gibson’s Sustainability Principles</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Sense of Place</a:t>
            </a:r>
          </a:p>
          <a:p>
            <a:r>
              <a:rPr lang="en-US" baseline="0" dirty="0" smtClean="0"/>
              <a:t>Community Resilience</a:t>
            </a:r>
          </a:p>
          <a:p>
            <a:endParaRPr lang="en-US" dirty="0"/>
          </a:p>
        </p:txBody>
      </p:sp>
      <p:sp>
        <p:nvSpPr>
          <p:cNvPr id="4" name="Slide Number Placeholder 3"/>
          <p:cNvSpPr>
            <a:spLocks noGrp="1"/>
          </p:cNvSpPr>
          <p:nvPr>
            <p:ph type="sldNum" sz="quarter" idx="10"/>
          </p:nvPr>
        </p:nvSpPr>
        <p:spPr/>
        <p:txBody>
          <a:bodyPr/>
          <a:lstStyle/>
          <a:p>
            <a:fld id="{EDC4E5E3-5945-42E1-95B7-2F0223F6C280}" type="slidenum">
              <a:rPr lang="en-US" smtClean="0"/>
              <a:t>4</a:t>
            </a:fld>
            <a:endParaRPr lang="en-US"/>
          </a:p>
        </p:txBody>
      </p:sp>
    </p:spTree>
    <p:extLst>
      <p:ext uri="{BB962C8B-B14F-4D97-AF65-F5344CB8AC3E}">
        <p14:creationId xmlns:p14="http://schemas.microsoft.com/office/powerpoint/2010/main" val="14691002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Students</a:t>
            </a:r>
            <a:r>
              <a:rPr lang="en-US" baseline="0" dirty="0" smtClean="0"/>
              <a:t> gardening</a:t>
            </a:r>
            <a:endParaRPr lang="en-US" dirty="0"/>
          </a:p>
        </p:txBody>
      </p:sp>
      <p:sp>
        <p:nvSpPr>
          <p:cNvPr id="4" name="Slide Number Placeholder 3"/>
          <p:cNvSpPr>
            <a:spLocks noGrp="1"/>
          </p:cNvSpPr>
          <p:nvPr>
            <p:ph type="sldNum" sz="quarter" idx="10"/>
          </p:nvPr>
        </p:nvSpPr>
        <p:spPr/>
        <p:txBody>
          <a:bodyPr/>
          <a:lstStyle/>
          <a:p>
            <a:fld id="{EDC4E5E3-5945-42E1-95B7-2F0223F6C280}" type="slidenum">
              <a:rPr lang="en-US" smtClean="0"/>
              <a:t>5</a:t>
            </a:fld>
            <a:endParaRPr lang="en-US"/>
          </a:p>
        </p:txBody>
      </p:sp>
    </p:spTree>
    <p:extLst>
      <p:ext uri="{BB962C8B-B14F-4D97-AF65-F5344CB8AC3E}">
        <p14:creationId xmlns:p14="http://schemas.microsoft.com/office/powerpoint/2010/main" val="420019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Building</a:t>
            </a:r>
            <a:r>
              <a:rPr lang="en-US" baseline="0" dirty="0" smtClean="0"/>
              <a:t> to the vision</a:t>
            </a:r>
          </a:p>
          <a:p>
            <a:endParaRPr lang="en-US" dirty="0"/>
          </a:p>
        </p:txBody>
      </p:sp>
      <p:sp>
        <p:nvSpPr>
          <p:cNvPr id="4" name="Slide Number Placeholder 3"/>
          <p:cNvSpPr>
            <a:spLocks noGrp="1"/>
          </p:cNvSpPr>
          <p:nvPr>
            <p:ph type="sldNum" sz="quarter" idx="10"/>
          </p:nvPr>
        </p:nvSpPr>
        <p:spPr/>
        <p:txBody>
          <a:bodyPr/>
          <a:lstStyle/>
          <a:p>
            <a:fld id="{EDC4E5E3-5945-42E1-95B7-2F0223F6C280}" type="slidenum">
              <a:rPr lang="en-US" smtClean="0"/>
              <a:t>6</a:t>
            </a:fld>
            <a:endParaRPr lang="en-US"/>
          </a:p>
        </p:txBody>
      </p:sp>
    </p:spTree>
    <p:extLst>
      <p:ext uri="{BB962C8B-B14F-4D97-AF65-F5344CB8AC3E}">
        <p14:creationId xmlns:p14="http://schemas.microsoft.com/office/powerpoint/2010/main" val="860247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DC4E5E3-5945-42E1-95B7-2F0223F6C280}" type="slidenum">
              <a:rPr lang="en-US" smtClean="0"/>
              <a:t>7</a:t>
            </a:fld>
            <a:endParaRPr lang="en-US"/>
          </a:p>
        </p:txBody>
      </p:sp>
    </p:spTree>
    <p:extLst>
      <p:ext uri="{BB962C8B-B14F-4D97-AF65-F5344CB8AC3E}">
        <p14:creationId xmlns:p14="http://schemas.microsoft.com/office/powerpoint/2010/main" val="21461077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DC4E5E3-5945-42E1-95B7-2F0223F6C280}" type="slidenum">
              <a:rPr lang="en-US" smtClean="0"/>
              <a:t>8</a:t>
            </a:fld>
            <a:endParaRPr lang="en-US"/>
          </a:p>
        </p:txBody>
      </p:sp>
    </p:spTree>
    <p:extLst>
      <p:ext uri="{BB962C8B-B14F-4D97-AF65-F5344CB8AC3E}">
        <p14:creationId xmlns:p14="http://schemas.microsoft.com/office/powerpoint/2010/main" val="15443445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Two organic off</a:t>
            </a:r>
            <a:r>
              <a:rPr lang="en-US" baseline="0" dirty="0" smtClean="0"/>
              <a:t> shoots </a:t>
            </a:r>
          </a:p>
          <a:p>
            <a:r>
              <a:rPr lang="en-US" baseline="0" dirty="0" smtClean="0"/>
              <a:t>Fall planning led us to the idea to send these square foot gardens home to engage the parents</a:t>
            </a:r>
          </a:p>
          <a:p>
            <a:r>
              <a:rPr lang="en-US" baseline="0" dirty="0" smtClean="0"/>
              <a:t>Brought on two local foragers to design a garden box based on local and cultural food</a:t>
            </a:r>
            <a:endParaRPr lang="en-US" dirty="0"/>
          </a:p>
        </p:txBody>
      </p:sp>
      <p:sp>
        <p:nvSpPr>
          <p:cNvPr id="4" name="Slide Number Placeholder 3"/>
          <p:cNvSpPr>
            <a:spLocks noGrp="1"/>
          </p:cNvSpPr>
          <p:nvPr>
            <p:ph type="sldNum" sz="quarter" idx="10"/>
          </p:nvPr>
        </p:nvSpPr>
        <p:spPr/>
        <p:txBody>
          <a:bodyPr/>
          <a:lstStyle/>
          <a:p>
            <a:fld id="{EDC4E5E3-5945-42E1-95B7-2F0223F6C280}" type="slidenum">
              <a:rPr lang="en-US" smtClean="0"/>
              <a:t>9</a:t>
            </a:fld>
            <a:endParaRPr lang="en-US"/>
          </a:p>
        </p:txBody>
      </p:sp>
    </p:spTree>
    <p:extLst>
      <p:ext uri="{BB962C8B-B14F-4D97-AF65-F5344CB8AC3E}">
        <p14:creationId xmlns:p14="http://schemas.microsoft.com/office/powerpoint/2010/main" val="11853015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DC4E5E3-5945-42E1-95B7-2F0223F6C280}" type="slidenum">
              <a:rPr lang="en-US" smtClean="0"/>
              <a:t>10</a:t>
            </a:fld>
            <a:endParaRPr lang="en-US"/>
          </a:p>
        </p:txBody>
      </p:sp>
    </p:spTree>
    <p:extLst>
      <p:ext uri="{BB962C8B-B14F-4D97-AF65-F5344CB8AC3E}">
        <p14:creationId xmlns:p14="http://schemas.microsoft.com/office/powerpoint/2010/main" val="4970478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DC4E5E3-5945-42E1-95B7-2F0223F6C280}" type="slidenum">
              <a:rPr lang="en-US" smtClean="0"/>
              <a:t>11</a:t>
            </a:fld>
            <a:endParaRPr lang="en-US"/>
          </a:p>
        </p:txBody>
      </p:sp>
    </p:spTree>
    <p:extLst>
      <p:ext uri="{BB962C8B-B14F-4D97-AF65-F5344CB8AC3E}">
        <p14:creationId xmlns:p14="http://schemas.microsoft.com/office/powerpoint/2010/main" val="1709877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DC4E5E3-5945-42E1-95B7-2F0223F6C280}" type="slidenum">
              <a:rPr lang="en-US" smtClean="0"/>
              <a:t>12</a:t>
            </a:fld>
            <a:endParaRPr lang="en-US"/>
          </a:p>
        </p:txBody>
      </p:sp>
    </p:spTree>
    <p:extLst>
      <p:ext uri="{BB962C8B-B14F-4D97-AF65-F5344CB8AC3E}">
        <p14:creationId xmlns:p14="http://schemas.microsoft.com/office/powerpoint/2010/main" val="4583307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DC4E5E3-5945-42E1-95B7-2F0223F6C280}" type="slidenum">
              <a:rPr lang="en-US" smtClean="0"/>
              <a:t>13</a:t>
            </a:fld>
            <a:endParaRPr lang="en-US"/>
          </a:p>
        </p:txBody>
      </p:sp>
    </p:spTree>
    <p:extLst>
      <p:ext uri="{BB962C8B-B14F-4D97-AF65-F5344CB8AC3E}">
        <p14:creationId xmlns:p14="http://schemas.microsoft.com/office/powerpoint/2010/main" val="140300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smtClean="0"/>
              <a:t>Click to edit Master title style</a:t>
            </a:r>
            <a:endParaRPr lang="id-ID"/>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id-ID"/>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023933C4-7ABC-44A7-8649-D87A89DB0F5C}" type="datetimeFigureOut">
              <a:rPr lang="id-ID" smtClean="0"/>
              <a:t>30/04/20</a:t>
            </a:fld>
            <a:endParaRPr lang="id-ID"/>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id-ID"/>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E5BA7C5E-6161-46A3-81EF-3D88EA024A6C}" type="slidenum">
              <a:rPr lang="id-ID" smtClean="0"/>
              <a:t>‹#›</a:t>
            </a:fld>
            <a:endParaRPr lang="id-ID"/>
          </a:p>
        </p:txBody>
      </p:sp>
    </p:spTree>
    <p:extLst>
      <p:ext uri="{BB962C8B-B14F-4D97-AF65-F5344CB8AC3E}">
        <p14:creationId xmlns:p14="http://schemas.microsoft.com/office/powerpoint/2010/main" val="4125282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0115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Picture Placeholder 8"/>
          <p:cNvSpPr>
            <a:spLocks noGrp="1"/>
          </p:cNvSpPr>
          <p:nvPr>
            <p:ph type="pic" sz="quarter" idx="10"/>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noFill/>
        </p:spPr>
        <p:txBody>
          <a:bodyPr wrap="square">
            <a:noAutofit/>
          </a:bodyPr>
          <a:lstStyle/>
          <a:p>
            <a:endParaRPr lang="id-ID"/>
          </a:p>
        </p:txBody>
      </p:sp>
    </p:spTree>
    <p:extLst>
      <p:ext uri="{BB962C8B-B14F-4D97-AF65-F5344CB8AC3E}">
        <p14:creationId xmlns:p14="http://schemas.microsoft.com/office/powerpoint/2010/main" val="2608013045"/>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5" name="Rectangle 4"/>
          <p:cNvSpPr/>
          <p:nvPr userDrawn="1"/>
        </p:nvSpPr>
        <p:spPr>
          <a:xfrm>
            <a:off x="0" y="4063285"/>
            <a:ext cx="12192000" cy="279471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Rectangle 2"/>
          <p:cNvSpPr/>
          <p:nvPr userDrawn="1"/>
        </p:nvSpPr>
        <p:spPr bwMode="auto">
          <a:xfrm>
            <a:off x="453208" y="527596"/>
            <a:ext cx="11181080" cy="5712460"/>
          </a:xfrm>
          <a:prstGeom prst="rect">
            <a:avLst/>
          </a:prstGeom>
          <a:solidFill>
            <a:schemeClr val="accent1"/>
          </a:solidFill>
          <a:ln w="9525">
            <a:noFill/>
            <a:round/>
            <a:headEnd/>
            <a:tailEnd/>
          </a:ln>
          <a:effectLst>
            <a:outerShdw blurRad="431800" dist="50800" dir="5400000" algn="ctr" rotWithShape="0">
              <a:srgbClr val="000000">
                <a:alpha val="43137"/>
              </a:srgbClr>
            </a:outerShdw>
          </a:effectLst>
        </p:spPr>
        <p:txBody>
          <a:bodyPr vert="horz" wrap="square" lIns="121920" tIns="60960" rIns="121920" bIns="60960" numCol="1" rtlCol="0" anchor="ctr" anchorCtr="0" compatLnSpc="1">
            <a:prstTxWarp prst="textNoShape">
              <a:avLst/>
            </a:prstTxWarp>
          </a:bodyPr>
          <a:lstStyle/>
          <a:p>
            <a:pPr algn="ctr"/>
            <a:endParaRPr lang="en-US" sz="3200" dirty="0">
              <a:solidFill>
                <a:schemeClr val="bg1"/>
              </a:solidFill>
              <a:latin typeface="Lato" panose="020F0502020204030203" pitchFamily="34" charset="0"/>
              <a:ea typeface="Lato" panose="020F0502020204030203" pitchFamily="34" charset="0"/>
              <a:cs typeface="Lato" panose="020F0502020204030203" pitchFamily="34" charset="0"/>
            </a:endParaRPr>
          </a:p>
        </p:txBody>
      </p:sp>
      <p:sp>
        <p:nvSpPr>
          <p:cNvPr id="4" name="Picture Placeholder 1"/>
          <p:cNvSpPr>
            <a:spLocks noGrp="1"/>
          </p:cNvSpPr>
          <p:nvPr>
            <p:ph type="pic" sz="quarter" idx="12"/>
          </p:nvPr>
        </p:nvSpPr>
        <p:spPr>
          <a:xfrm>
            <a:off x="1422400" y="1498061"/>
            <a:ext cx="2946939" cy="2946939"/>
          </a:xfrm>
          <a:custGeom>
            <a:avLst/>
            <a:gdLst>
              <a:gd name="connsiteX0" fmla="*/ 1409700 w 2819400"/>
              <a:gd name="connsiteY0" fmla="*/ 0 h 2819400"/>
              <a:gd name="connsiteX1" fmla="*/ 2819400 w 2819400"/>
              <a:gd name="connsiteY1" fmla="*/ 1409700 h 2819400"/>
              <a:gd name="connsiteX2" fmla="*/ 1409700 w 2819400"/>
              <a:gd name="connsiteY2" fmla="*/ 2819400 h 2819400"/>
              <a:gd name="connsiteX3" fmla="*/ 0 w 2819400"/>
              <a:gd name="connsiteY3" fmla="*/ 1409700 h 2819400"/>
              <a:gd name="connsiteX4" fmla="*/ 1409700 w 2819400"/>
              <a:gd name="connsiteY4" fmla="*/ 0 h 2819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9400" h="2819400">
                <a:moveTo>
                  <a:pt x="1409700" y="0"/>
                </a:moveTo>
                <a:cubicBezTo>
                  <a:pt x="2188256" y="0"/>
                  <a:pt x="2819400" y="631144"/>
                  <a:pt x="2819400" y="1409700"/>
                </a:cubicBezTo>
                <a:cubicBezTo>
                  <a:pt x="2819400" y="2188256"/>
                  <a:pt x="2188256" y="2819400"/>
                  <a:pt x="1409700" y="2819400"/>
                </a:cubicBezTo>
                <a:cubicBezTo>
                  <a:pt x="631144" y="2819400"/>
                  <a:pt x="0" y="2188256"/>
                  <a:pt x="0" y="1409700"/>
                </a:cubicBezTo>
                <a:cubicBezTo>
                  <a:pt x="0" y="631144"/>
                  <a:pt x="631144" y="0"/>
                  <a:pt x="1409700" y="0"/>
                </a:cubicBezTo>
                <a:close/>
              </a:path>
            </a:pathLst>
          </a:custGeom>
        </p:spPr>
      </p:sp>
    </p:spTree>
    <p:extLst>
      <p:ext uri="{BB962C8B-B14F-4D97-AF65-F5344CB8AC3E}">
        <p14:creationId xmlns:p14="http://schemas.microsoft.com/office/powerpoint/2010/main" val="2116072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Picture Placeholder 8"/>
          <p:cNvSpPr>
            <a:spLocks noGrp="1"/>
          </p:cNvSpPr>
          <p:nvPr>
            <p:ph type="pic" sz="quarter" idx="10"/>
          </p:nvPr>
        </p:nvSpPr>
        <p:spPr>
          <a:xfrm>
            <a:off x="6070600" y="0"/>
            <a:ext cx="61214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noFill/>
        </p:spPr>
        <p:txBody>
          <a:bodyPr wrap="square">
            <a:noAutofit/>
          </a:bodyPr>
          <a:lstStyle/>
          <a:p>
            <a:endParaRPr lang="id-ID"/>
          </a:p>
        </p:txBody>
      </p:sp>
    </p:spTree>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4" name="Picture Placeholder 8"/>
          <p:cNvSpPr>
            <a:spLocks noGrp="1"/>
          </p:cNvSpPr>
          <p:nvPr>
            <p:ph type="pic" sz="quarter" idx="10"/>
          </p:nvPr>
        </p:nvSpPr>
        <p:spPr>
          <a:xfrm>
            <a:off x="2133600" y="0"/>
            <a:ext cx="39878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noFill/>
        </p:spPr>
        <p:txBody>
          <a:bodyPr wrap="square">
            <a:noAutofit/>
          </a:bodyPr>
          <a:lstStyle/>
          <a:p>
            <a:endParaRPr lang="id-ID"/>
          </a:p>
        </p:txBody>
      </p:sp>
    </p:spTree>
    <p:extLst>
      <p:ext uri="{BB962C8B-B14F-4D97-AF65-F5344CB8AC3E}">
        <p14:creationId xmlns:p14="http://schemas.microsoft.com/office/powerpoint/2010/main" val="145337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3" name="Picture Placeholder 1"/>
          <p:cNvSpPr>
            <a:spLocks noGrp="1"/>
          </p:cNvSpPr>
          <p:nvPr>
            <p:ph type="pic" sz="quarter" idx="10"/>
          </p:nvPr>
        </p:nvSpPr>
        <p:spPr>
          <a:xfrm>
            <a:off x="7611029" y="0"/>
            <a:ext cx="3473135" cy="6858000"/>
          </a:xfrm>
          <a:prstGeom prst="rect">
            <a:avLst/>
          </a:prstGeom>
        </p:spPr>
      </p:sp>
    </p:spTree>
    <p:extLst>
      <p:ext uri="{BB962C8B-B14F-4D97-AF65-F5344CB8AC3E}">
        <p14:creationId xmlns:p14="http://schemas.microsoft.com/office/powerpoint/2010/main" val="704577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4" name="Picture Placeholder 8"/>
          <p:cNvSpPr>
            <a:spLocks noGrp="1"/>
          </p:cNvSpPr>
          <p:nvPr>
            <p:ph type="pic" sz="quarter" idx="10"/>
          </p:nvPr>
        </p:nvSpPr>
        <p:spPr>
          <a:xfrm>
            <a:off x="8204200" y="0"/>
            <a:ext cx="39878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noFill/>
        </p:spPr>
        <p:txBody>
          <a:bodyPr wrap="square">
            <a:noAutofit/>
          </a:bodyPr>
          <a:lstStyle/>
          <a:p>
            <a:endParaRPr lang="id-ID"/>
          </a:p>
        </p:txBody>
      </p:sp>
      <p:sp>
        <p:nvSpPr>
          <p:cNvPr id="3" name="Picture Placeholder 8"/>
          <p:cNvSpPr>
            <a:spLocks noGrp="1"/>
          </p:cNvSpPr>
          <p:nvPr>
            <p:ph type="pic" sz="quarter" idx="11"/>
          </p:nvPr>
        </p:nvSpPr>
        <p:spPr>
          <a:xfrm>
            <a:off x="0" y="0"/>
            <a:ext cx="23749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noFill/>
        </p:spPr>
        <p:txBody>
          <a:bodyPr wrap="square">
            <a:noAutofit/>
          </a:bodyPr>
          <a:lstStyle/>
          <a:p>
            <a:endParaRPr lang="id-ID"/>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sp>
        <p:nvSpPr>
          <p:cNvPr id="4" name="Rectangle 3"/>
          <p:cNvSpPr/>
          <p:nvPr userDrawn="1"/>
        </p:nvSpPr>
        <p:spPr>
          <a:xfrm>
            <a:off x="6100293" y="-1"/>
            <a:ext cx="6091707"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3" name="Picture Placeholder 8"/>
          <p:cNvSpPr>
            <a:spLocks noGrp="1"/>
          </p:cNvSpPr>
          <p:nvPr>
            <p:ph type="pic" sz="quarter" idx="10"/>
          </p:nvPr>
        </p:nvSpPr>
        <p:spPr>
          <a:xfrm>
            <a:off x="3786389" y="885422"/>
            <a:ext cx="4675031" cy="5087155"/>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noFill/>
        </p:spPr>
        <p:txBody>
          <a:bodyPr wrap="square">
            <a:noAutofit/>
          </a:bodyPr>
          <a:lstStyle/>
          <a:p>
            <a:endParaRPr lang="id-ID"/>
          </a:p>
        </p:txBody>
      </p:sp>
    </p:spTree>
    <p:extLst>
      <p:ext uri="{BB962C8B-B14F-4D97-AF65-F5344CB8AC3E}">
        <p14:creationId xmlns:p14="http://schemas.microsoft.com/office/powerpoint/2010/main" val="119126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3" name="Picture Placeholder 8"/>
          <p:cNvSpPr>
            <a:spLocks noGrp="1"/>
          </p:cNvSpPr>
          <p:nvPr>
            <p:ph type="pic" sz="quarter" idx="10"/>
          </p:nvPr>
        </p:nvSpPr>
        <p:spPr>
          <a:xfrm>
            <a:off x="0" y="1"/>
            <a:ext cx="4696496" cy="6857999"/>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noFill/>
        </p:spPr>
        <p:txBody>
          <a:bodyPr wrap="square">
            <a:noAutofit/>
          </a:bodyPr>
          <a:lstStyle/>
          <a:p>
            <a:endParaRPr lang="id-ID"/>
          </a:p>
        </p:txBody>
      </p:sp>
    </p:spTree>
    <p:extLst>
      <p:ext uri="{BB962C8B-B14F-4D97-AF65-F5344CB8AC3E}">
        <p14:creationId xmlns:p14="http://schemas.microsoft.com/office/powerpoint/2010/main" val="1249959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6" name="Rectangle 5"/>
          <p:cNvSpPr/>
          <p:nvPr userDrawn="1"/>
        </p:nvSpPr>
        <p:spPr>
          <a:xfrm>
            <a:off x="0" y="3142444"/>
            <a:ext cx="12192000" cy="3715555"/>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3" name="Picture Placeholder 3"/>
          <p:cNvSpPr>
            <a:spLocks noGrp="1"/>
          </p:cNvSpPr>
          <p:nvPr>
            <p:ph type="pic" sz="quarter" idx="11"/>
          </p:nvPr>
        </p:nvSpPr>
        <p:spPr>
          <a:xfrm>
            <a:off x="1415480" y="2263537"/>
            <a:ext cx="2952328" cy="3082324"/>
          </a:xfrm>
          <a:prstGeom prst="ellipse">
            <a:avLst/>
          </a:prstGeom>
        </p:spPr>
      </p:sp>
      <p:sp>
        <p:nvSpPr>
          <p:cNvPr id="4" name="Picture Placeholder 4"/>
          <p:cNvSpPr>
            <a:spLocks noGrp="1"/>
          </p:cNvSpPr>
          <p:nvPr>
            <p:ph type="pic" sz="quarter" idx="13"/>
          </p:nvPr>
        </p:nvSpPr>
        <p:spPr>
          <a:xfrm>
            <a:off x="4619836" y="1180583"/>
            <a:ext cx="2952328" cy="3082324"/>
          </a:xfrm>
          <a:prstGeom prst="ellipse">
            <a:avLst/>
          </a:prstGeom>
        </p:spPr>
      </p:sp>
      <p:sp>
        <p:nvSpPr>
          <p:cNvPr id="5" name="Picture Placeholder 5"/>
          <p:cNvSpPr>
            <a:spLocks noGrp="1"/>
          </p:cNvSpPr>
          <p:nvPr>
            <p:ph type="pic" sz="quarter" idx="12"/>
          </p:nvPr>
        </p:nvSpPr>
        <p:spPr>
          <a:xfrm>
            <a:off x="7824192" y="2263537"/>
            <a:ext cx="2952328" cy="3082324"/>
          </a:xfrm>
          <a:prstGeom prst="ellipse">
            <a:avLst/>
          </a:prstGeom>
        </p:spPr>
      </p:sp>
    </p:spTree>
    <p:extLst>
      <p:ext uri="{BB962C8B-B14F-4D97-AF65-F5344CB8AC3E}">
        <p14:creationId xmlns:p14="http://schemas.microsoft.com/office/powerpoint/2010/main" val="4483293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7" name="Rectangle 6"/>
          <p:cNvSpPr/>
          <p:nvPr userDrawn="1"/>
        </p:nvSpPr>
        <p:spPr>
          <a:xfrm>
            <a:off x="0" y="4452684"/>
            <a:ext cx="12192000" cy="2405315"/>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3" name="Picture Placeholder 3"/>
          <p:cNvSpPr>
            <a:spLocks noGrp="1"/>
          </p:cNvSpPr>
          <p:nvPr>
            <p:ph type="pic" sz="quarter" idx="11"/>
          </p:nvPr>
        </p:nvSpPr>
        <p:spPr>
          <a:xfrm>
            <a:off x="833754" y="282337"/>
            <a:ext cx="2952328" cy="3082324"/>
          </a:xfrm>
          <a:prstGeom prst="ellipse">
            <a:avLst/>
          </a:prstGeom>
        </p:spPr>
      </p:sp>
      <p:sp>
        <p:nvSpPr>
          <p:cNvPr id="4" name="Picture Placeholder 4"/>
          <p:cNvSpPr>
            <a:spLocks noGrp="1"/>
          </p:cNvSpPr>
          <p:nvPr>
            <p:ph type="pic" sz="quarter" idx="13"/>
          </p:nvPr>
        </p:nvSpPr>
        <p:spPr>
          <a:xfrm>
            <a:off x="4434354" y="2022237"/>
            <a:ext cx="2952328" cy="3082324"/>
          </a:xfrm>
          <a:prstGeom prst="ellipse">
            <a:avLst/>
          </a:prstGeom>
        </p:spPr>
      </p:sp>
      <p:sp>
        <p:nvSpPr>
          <p:cNvPr id="5" name="Picture Placeholder 5"/>
          <p:cNvSpPr>
            <a:spLocks noGrp="1"/>
          </p:cNvSpPr>
          <p:nvPr>
            <p:ph type="pic" sz="quarter" idx="12"/>
          </p:nvPr>
        </p:nvSpPr>
        <p:spPr>
          <a:xfrm>
            <a:off x="8034954" y="3364661"/>
            <a:ext cx="2952328" cy="3082324"/>
          </a:xfrm>
          <a:prstGeom prst="ellipse">
            <a:avLst/>
          </a:prstGeom>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sp>
        <p:nvSpPr>
          <p:cNvPr id="6" name="Rectangle 5"/>
          <p:cNvSpPr/>
          <p:nvPr userDrawn="1"/>
        </p:nvSpPr>
        <p:spPr>
          <a:xfrm>
            <a:off x="0" y="3142444"/>
            <a:ext cx="12192000" cy="3715555"/>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3" name="Picture Placeholder 15"/>
          <p:cNvSpPr>
            <a:spLocks noGrp="1"/>
          </p:cNvSpPr>
          <p:nvPr>
            <p:ph type="pic" sz="quarter" idx="10"/>
          </p:nvPr>
        </p:nvSpPr>
        <p:spPr>
          <a:xfrm>
            <a:off x="5110743" y="2229948"/>
            <a:ext cx="1970514" cy="1967980"/>
          </a:xfrm>
          <a:prstGeom prst="ellipse">
            <a:avLst/>
          </a:prstGeom>
          <a:noFill/>
        </p:spPr>
      </p:sp>
      <p:sp>
        <p:nvSpPr>
          <p:cNvPr id="4" name="Picture Placeholder 16"/>
          <p:cNvSpPr>
            <a:spLocks noGrp="1"/>
          </p:cNvSpPr>
          <p:nvPr>
            <p:ph type="pic" sz="quarter" idx="11"/>
          </p:nvPr>
        </p:nvSpPr>
        <p:spPr>
          <a:xfrm>
            <a:off x="8698606" y="2229948"/>
            <a:ext cx="1970514" cy="1967980"/>
          </a:xfrm>
          <a:prstGeom prst="ellipse">
            <a:avLst/>
          </a:prstGeom>
          <a:noFill/>
        </p:spPr>
      </p:sp>
      <p:sp>
        <p:nvSpPr>
          <p:cNvPr id="5" name="Picture Placeholder 17"/>
          <p:cNvSpPr>
            <a:spLocks noGrp="1"/>
          </p:cNvSpPr>
          <p:nvPr>
            <p:ph type="pic" sz="quarter" idx="12"/>
          </p:nvPr>
        </p:nvSpPr>
        <p:spPr>
          <a:xfrm>
            <a:off x="1496622" y="2229948"/>
            <a:ext cx="1970514" cy="1967980"/>
          </a:xfrm>
          <a:prstGeom prst="ellipse">
            <a:avLst/>
          </a:prstGeom>
          <a:noFill/>
        </p:spPr>
      </p:sp>
    </p:spTree>
    <p:extLst>
      <p:ext uri="{BB962C8B-B14F-4D97-AF65-F5344CB8AC3E}">
        <p14:creationId xmlns:p14="http://schemas.microsoft.com/office/powerpoint/2010/main" val="923499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sp>
        <p:nvSpPr>
          <p:cNvPr id="5" name="Rectangle 4"/>
          <p:cNvSpPr/>
          <p:nvPr userDrawn="1"/>
        </p:nvSpPr>
        <p:spPr>
          <a:xfrm>
            <a:off x="6516710" y="0"/>
            <a:ext cx="5675290" cy="6857999"/>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3" name="Picture Placeholder 4">
            <a:extLst>
              <a:ext uri="{FF2B5EF4-FFF2-40B4-BE49-F238E27FC236}">
                <a16:creationId xmlns="" xmlns:a16="http://schemas.microsoft.com/office/drawing/2014/main" id="{3E86EBFD-E7C5-4336-BF1D-40F946DDBBC1}"/>
              </a:ext>
            </a:extLst>
          </p:cNvPr>
          <p:cNvSpPr>
            <a:spLocks noGrp="1"/>
          </p:cNvSpPr>
          <p:nvPr>
            <p:ph type="pic" sz="quarter" idx="10"/>
          </p:nvPr>
        </p:nvSpPr>
        <p:spPr>
          <a:xfrm>
            <a:off x="4636396" y="1536593"/>
            <a:ext cx="3335628" cy="4838450"/>
          </a:xfrm>
          <a:prstGeom prst="rect">
            <a:avLst/>
          </a:prstGeom>
        </p:spPr>
      </p:sp>
      <p:sp>
        <p:nvSpPr>
          <p:cNvPr id="4" name="Picture Placeholder 4">
            <a:extLst>
              <a:ext uri="{FF2B5EF4-FFF2-40B4-BE49-F238E27FC236}">
                <a16:creationId xmlns="" xmlns:a16="http://schemas.microsoft.com/office/drawing/2014/main" id="{3E86EBFD-E7C5-4336-BF1D-40F946DDBBC1}"/>
              </a:ext>
            </a:extLst>
          </p:cNvPr>
          <p:cNvSpPr>
            <a:spLocks noGrp="1"/>
          </p:cNvSpPr>
          <p:nvPr>
            <p:ph type="pic" sz="quarter" idx="11"/>
          </p:nvPr>
        </p:nvSpPr>
        <p:spPr>
          <a:xfrm>
            <a:off x="8356244" y="493404"/>
            <a:ext cx="3335628" cy="4838450"/>
          </a:xfrm>
          <a:prstGeom prst="rect">
            <a:avLst/>
          </a:prstGeom>
        </p:spPr>
      </p:sp>
    </p:spTree>
    <p:extLst>
      <p:ext uri="{BB962C8B-B14F-4D97-AF65-F5344CB8AC3E}">
        <p14:creationId xmlns:p14="http://schemas.microsoft.com/office/powerpoint/2010/main" val="1089890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sp>
        <p:nvSpPr>
          <p:cNvPr id="5" name="Rectangle 4"/>
          <p:cNvSpPr/>
          <p:nvPr userDrawn="1"/>
        </p:nvSpPr>
        <p:spPr>
          <a:xfrm>
            <a:off x="0" y="1"/>
            <a:ext cx="5675290" cy="6857999"/>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3" name="Picture Placeholder 4">
            <a:extLst>
              <a:ext uri="{FF2B5EF4-FFF2-40B4-BE49-F238E27FC236}">
                <a16:creationId xmlns="" xmlns:a16="http://schemas.microsoft.com/office/drawing/2014/main" id="{3E86EBFD-E7C5-4336-BF1D-40F946DDBBC1}"/>
              </a:ext>
            </a:extLst>
          </p:cNvPr>
          <p:cNvSpPr>
            <a:spLocks noGrp="1"/>
          </p:cNvSpPr>
          <p:nvPr>
            <p:ph type="pic" sz="quarter" idx="10"/>
          </p:nvPr>
        </p:nvSpPr>
        <p:spPr>
          <a:xfrm>
            <a:off x="0" y="0"/>
            <a:ext cx="3335628" cy="4838450"/>
          </a:xfrm>
          <a:prstGeom prst="rect">
            <a:avLst/>
          </a:prstGeom>
        </p:spPr>
      </p:sp>
      <p:sp>
        <p:nvSpPr>
          <p:cNvPr id="4" name="Picture Placeholder 4">
            <a:extLst>
              <a:ext uri="{FF2B5EF4-FFF2-40B4-BE49-F238E27FC236}">
                <a16:creationId xmlns="" xmlns:a16="http://schemas.microsoft.com/office/drawing/2014/main" id="{3E86EBFD-E7C5-4336-BF1D-40F946DDBBC1}"/>
              </a:ext>
            </a:extLst>
          </p:cNvPr>
          <p:cNvSpPr>
            <a:spLocks noGrp="1"/>
          </p:cNvSpPr>
          <p:nvPr>
            <p:ph type="pic" sz="quarter" idx="11"/>
          </p:nvPr>
        </p:nvSpPr>
        <p:spPr>
          <a:xfrm>
            <a:off x="3657244" y="1611004"/>
            <a:ext cx="3335628" cy="4838450"/>
          </a:xfrm>
          <a:prstGeom prst="rect">
            <a:avLst/>
          </a:prstGeom>
        </p:spPr>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3" name="Picture Placeholder 2">
            <a:extLst>
              <a:ext uri="{FF2B5EF4-FFF2-40B4-BE49-F238E27FC236}">
                <a16:creationId xmlns="" xmlns:a16="http://schemas.microsoft.com/office/drawing/2014/main" id="{54218409-0759-4F22-9ADF-CDC50280E415}"/>
              </a:ext>
            </a:extLst>
          </p:cNvPr>
          <p:cNvSpPr>
            <a:spLocks noGrp="1"/>
          </p:cNvSpPr>
          <p:nvPr>
            <p:ph type="pic" sz="quarter" idx="12"/>
          </p:nvPr>
        </p:nvSpPr>
        <p:spPr>
          <a:xfrm>
            <a:off x="8178084" y="1"/>
            <a:ext cx="4013915" cy="3425779"/>
          </a:xfrm>
          <a:custGeom>
            <a:avLst/>
            <a:gdLst>
              <a:gd name="connsiteX0" fmla="*/ 0 w 4238170"/>
              <a:gd name="connsiteY0" fmla="*/ 0 h 2968171"/>
              <a:gd name="connsiteX1" fmla="*/ 4238170 w 4238170"/>
              <a:gd name="connsiteY1" fmla="*/ 0 h 2968171"/>
              <a:gd name="connsiteX2" fmla="*/ 4238170 w 4238170"/>
              <a:gd name="connsiteY2" fmla="*/ 2968171 h 2968171"/>
              <a:gd name="connsiteX3" fmla="*/ 0 w 4238170"/>
              <a:gd name="connsiteY3" fmla="*/ 2968171 h 2968171"/>
            </a:gdLst>
            <a:ahLst/>
            <a:cxnLst>
              <a:cxn ang="0">
                <a:pos x="connsiteX0" y="connsiteY0"/>
              </a:cxn>
              <a:cxn ang="0">
                <a:pos x="connsiteX1" y="connsiteY1"/>
              </a:cxn>
              <a:cxn ang="0">
                <a:pos x="connsiteX2" y="connsiteY2"/>
              </a:cxn>
              <a:cxn ang="0">
                <a:pos x="connsiteX3" y="connsiteY3"/>
              </a:cxn>
            </a:cxnLst>
            <a:rect l="l" t="t" r="r" b="b"/>
            <a:pathLst>
              <a:path w="4238170" h="2968171">
                <a:moveTo>
                  <a:pt x="0" y="0"/>
                </a:moveTo>
                <a:lnTo>
                  <a:pt x="4238170" y="0"/>
                </a:lnTo>
                <a:lnTo>
                  <a:pt x="4238170" y="2968171"/>
                </a:lnTo>
                <a:lnTo>
                  <a:pt x="0" y="2968171"/>
                </a:lnTo>
                <a:close/>
              </a:path>
            </a:pathLst>
          </a:custGeom>
        </p:spPr>
      </p:sp>
      <p:sp>
        <p:nvSpPr>
          <p:cNvPr id="4" name="Picture Placeholder 2">
            <a:extLst>
              <a:ext uri="{FF2B5EF4-FFF2-40B4-BE49-F238E27FC236}">
                <a16:creationId xmlns="" xmlns:a16="http://schemas.microsoft.com/office/drawing/2014/main" id="{54218409-0759-4F22-9ADF-CDC50280E415}"/>
              </a:ext>
            </a:extLst>
          </p:cNvPr>
          <p:cNvSpPr>
            <a:spLocks noGrp="1"/>
          </p:cNvSpPr>
          <p:nvPr>
            <p:ph type="pic" sz="quarter" idx="13"/>
          </p:nvPr>
        </p:nvSpPr>
        <p:spPr>
          <a:xfrm>
            <a:off x="4164169" y="3425780"/>
            <a:ext cx="4013915" cy="3432220"/>
          </a:xfrm>
          <a:custGeom>
            <a:avLst/>
            <a:gdLst>
              <a:gd name="connsiteX0" fmla="*/ 0 w 4238170"/>
              <a:gd name="connsiteY0" fmla="*/ 0 h 2968171"/>
              <a:gd name="connsiteX1" fmla="*/ 4238170 w 4238170"/>
              <a:gd name="connsiteY1" fmla="*/ 0 h 2968171"/>
              <a:gd name="connsiteX2" fmla="*/ 4238170 w 4238170"/>
              <a:gd name="connsiteY2" fmla="*/ 2968171 h 2968171"/>
              <a:gd name="connsiteX3" fmla="*/ 0 w 4238170"/>
              <a:gd name="connsiteY3" fmla="*/ 2968171 h 2968171"/>
            </a:gdLst>
            <a:ahLst/>
            <a:cxnLst>
              <a:cxn ang="0">
                <a:pos x="connsiteX0" y="connsiteY0"/>
              </a:cxn>
              <a:cxn ang="0">
                <a:pos x="connsiteX1" y="connsiteY1"/>
              </a:cxn>
              <a:cxn ang="0">
                <a:pos x="connsiteX2" y="connsiteY2"/>
              </a:cxn>
              <a:cxn ang="0">
                <a:pos x="connsiteX3" y="connsiteY3"/>
              </a:cxn>
            </a:cxnLst>
            <a:rect l="l" t="t" r="r" b="b"/>
            <a:pathLst>
              <a:path w="4238170" h="2968171">
                <a:moveTo>
                  <a:pt x="0" y="0"/>
                </a:moveTo>
                <a:lnTo>
                  <a:pt x="4238170" y="0"/>
                </a:lnTo>
                <a:lnTo>
                  <a:pt x="4238170" y="2968171"/>
                </a:lnTo>
                <a:lnTo>
                  <a:pt x="0" y="2968171"/>
                </a:lnTo>
                <a:close/>
              </a:path>
            </a:pathLst>
          </a:custGeom>
        </p:spPr>
      </p:sp>
      <p:sp>
        <p:nvSpPr>
          <p:cNvPr id="5" name="Picture Placeholder 2">
            <a:extLst>
              <a:ext uri="{FF2B5EF4-FFF2-40B4-BE49-F238E27FC236}">
                <a16:creationId xmlns="" xmlns:a16="http://schemas.microsoft.com/office/drawing/2014/main" id="{54218409-0759-4F22-9ADF-CDC50280E415}"/>
              </a:ext>
            </a:extLst>
          </p:cNvPr>
          <p:cNvSpPr>
            <a:spLocks noGrp="1"/>
          </p:cNvSpPr>
          <p:nvPr>
            <p:ph type="pic" sz="quarter" idx="14"/>
          </p:nvPr>
        </p:nvSpPr>
        <p:spPr>
          <a:xfrm>
            <a:off x="0" y="-6440"/>
            <a:ext cx="4164169" cy="3432220"/>
          </a:xfrm>
          <a:custGeom>
            <a:avLst/>
            <a:gdLst>
              <a:gd name="connsiteX0" fmla="*/ 0 w 4238170"/>
              <a:gd name="connsiteY0" fmla="*/ 0 h 2968171"/>
              <a:gd name="connsiteX1" fmla="*/ 4238170 w 4238170"/>
              <a:gd name="connsiteY1" fmla="*/ 0 h 2968171"/>
              <a:gd name="connsiteX2" fmla="*/ 4238170 w 4238170"/>
              <a:gd name="connsiteY2" fmla="*/ 2968171 h 2968171"/>
              <a:gd name="connsiteX3" fmla="*/ 0 w 4238170"/>
              <a:gd name="connsiteY3" fmla="*/ 2968171 h 2968171"/>
            </a:gdLst>
            <a:ahLst/>
            <a:cxnLst>
              <a:cxn ang="0">
                <a:pos x="connsiteX0" y="connsiteY0"/>
              </a:cxn>
              <a:cxn ang="0">
                <a:pos x="connsiteX1" y="connsiteY1"/>
              </a:cxn>
              <a:cxn ang="0">
                <a:pos x="connsiteX2" y="connsiteY2"/>
              </a:cxn>
              <a:cxn ang="0">
                <a:pos x="connsiteX3" y="connsiteY3"/>
              </a:cxn>
            </a:cxnLst>
            <a:rect l="l" t="t" r="r" b="b"/>
            <a:pathLst>
              <a:path w="4238170" h="2968171">
                <a:moveTo>
                  <a:pt x="0" y="0"/>
                </a:moveTo>
                <a:lnTo>
                  <a:pt x="4238170" y="0"/>
                </a:lnTo>
                <a:lnTo>
                  <a:pt x="4238170" y="2968171"/>
                </a:lnTo>
                <a:lnTo>
                  <a:pt x="0" y="2968171"/>
                </a:lnTo>
                <a:close/>
              </a:path>
            </a:pathLst>
          </a:custGeom>
        </p:spPr>
      </p:sp>
    </p:spTree>
    <p:extLst>
      <p:ext uri="{BB962C8B-B14F-4D97-AF65-F5344CB8AC3E}">
        <p14:creationId xmlns:p14="http://schemas.microsoft.com/office/powerpoint/2010/main" val="20552072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3" name="Rectangle 2"/>
          <p:cNvSpPr/>
          <p:nvPr userDrawn="1"/>
        </p:nvSpPr>
        <p:spPr>
          <a:xfrm>
            <a:off x="0" y="1"/>
            <a:ext cx="2176529" cy="6857999"/>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261969" y="1179507"/>
            <a:ext cx="2227883" cy="4546462"/>
          </a:xfrm>
          <a:prstGeom prst="rect">
            <a:avLst/>
          </a:prstGeom>
        </p:spPr>
      </p:pic>
      <p:sp>
        <p:nvSpPr>
          <p:cNvPr id="5" name="Picture Placeholder 10"/>
          <p:cNvSpPr>
            <a:spLocks noGrp="1"/>
          </p:cNvSpPr>
          <p:nvPr>
            <p:ph type="pic" sz="quarter" idx="11"/>
          </p:nvPr>
        </p:nvSpPr>
        <p:spPr>
          <a:xfrm>
            <a:off x="1469762" y="1855166"/>
            <a:ext cx="1790108" cy="3205778"/>
          </a:xfrm>
          <a:custGeom>
            <a:avLst/>
            <a:gdLst>
              <a:gd name="connsiteX0" fmla="*/ 0 w 1790108"/>
              <a:gd name="connsiteY0" fmla="*/ 0 h 3205778"/>
              <a:gd name="connsiteX1" fmla="*/ 1790108 w 1790108"/>
              <a:gd name="connsiteY1" fmla="*/ 0 h 3205778"/>
              <a:gd name="connsiteX2" fmla="*/ 1790108 w 1790108"/>
              <a:gd name="connsiteY2" fmla="*/ 3205778 h 3205778"/>
              <a:gd name="connsiteX3" fmla="*/ 0 w 1790108"/>
              <a:gd name="connsiteY3" fmla="*/ 3205778 h 3205778"/>
            </a:gdLst>
            <a:ahLst/>
            <a:cxnLst>
              <a:cxn ang="0">
                <a:pos x="connsiteX0" y="connsiteY0"/>
              </a:cxn>
              <a:cxn ang="0">
                <a:pos x="connsiteX1" y="connsiteY1"/>
              </a:cxn>
              <a:cxn ang="0">
                <a:pos x="connsiteX2" y="connsiteY2"/>
              </a:cxn>
              <a:cxn ang="0">
                <a:pos x="connsiteX3" y="connsiteY3"/>
              </a:cxn>
            </a:cxnLst>
            <a:rect l="l" t="t" r="r" b="b"/>
            <a:pathLst>
              <a:path w="1790108" h="3205778">
                <a:moveTo>
                  <a:pt x="0" y="0"/>
                </a:moveTo>
                <a:lnTo>
                  <a:pt x="1790108" y="0"/>
                </a:lnTo>
                <a:lnTo>
                  <a:pt x="1790108" y="3205778"/>
                </a:lnTo>
                <a:lnTo>
                  <a:pt x="0" y="3205778"/>
                </a:lnTo>
                <a:close/>
              </a:path>
            </a:pathLst>
          </a:custGeom>
          <a:solidFill>
            <a:schemeClr val="bg1">
              <a:lumMod val="95000"/>
            </a:schemeClr>
          </a:solidFill>
        </p:spPr>
      </p:sp>
    </p:spTree>
    <p:extLst>
      <p:ext uri="{BB962C8B-B14F-4D97-AF65-F5344CB8AC3E}">
        <p14:creationId xmlns:p14="http://schemas.microsoft.com/office/powerpoint/2010/main" val="19396977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6_Custom Layout">
    <p:spTree>
      <p:nvGrpSpPr>
        <p:cNvPr id="1" name=""/>
        <p:cNvGrpSpPr/>
        <p:nvPr/>
      </p:nvGrpSpPr>
      <p:grpSpPr>
        <a:xfrm>
          <a:off x="0" y="0"/>
          <a:ext cx="0" cy="0"/>
          <a:chOff x="0" y="0"/>
          <a:chExt cx="0" cy="0"/>
        </a:xfrm>
      </p:grpSpPr>
      <p:sp>
        <p:nvSpPr>
          <p:cNvPr id="5" name="Rectangle 4"/>
          <p:cNvSpPr/>
          <p:nvPr userDrawn="1"/>
        </p:nvSpPr>
        <p:spPr>
          <a:xfrm>
            <a:off x="0" y="3786389"/>
            <a:ext cx="12286445" cy="3071611"/>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3" name="Picture 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706722" y="1541287"/>
            <a:ext cx="2859451" cy="5018259"/>
          </a:xfrm>
          <a:prstGeom prst="rect">
            <a:avLst/>
          </a:prstGeom>
        </p:spPr>
      </p:pic>
      <p:sp>
        <p:nvSpPr>
          <p:cNvPr id="4" name="Picture Placeholder 4"/>
          <p:cNvSpPr>
            <a:spLocks noGrp="1"/>
          </p:cNvSpPr>
          <p:nvPr>
            <p:ph type="pic" sz="quarter" idx="10"/>
          </p:nvPr>
        </p:nvSpPr>
        <p:spPr>
          <a:xfrm>
            <a:off x="5119688" y="2238375"/>
            <a:ext cx="1967893" cy="3314700"/>
          </a:xfrm>
          <a:prstGeom prst="rect">
            <a:avLst/>
          </a:prstGeom>
          <a:solidFill>
            <a:schemeClr val="bg1">
              <a:lumMod val="85000"/>
            </a:schemeClr>
          </a:solidFill>
        </p:spPr>
        <p:txBody>
          <a:bodyPr/>
          <a:lstStyle/>
          <a:p>
            <a:endParaRPr lang="id-ID" dirty="0"/>
          </a:p>
        </p:txBody>
      </p:sp>
    </p:spTree>
    <p:extLst>
      <p:ext uri="{BB962C8B-B14F-4D97-AF65-F5344CB8AC3E}">
        <p14:creationId xmlns:p14="http://schemas.microsoft.com/office/powerpoint/2010/main" val="72161778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2038743"/>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0" r:id="rId3"/>
    <p:sldLayoutId id="2147483667" r:id="rId4"/>
    <p:sldLayoutId id="2147483666" r:id="rId5"/>
    <p:sldLayoutId id="2147483668" r:id="rId6"/>
    <p:sldLayoutId id="2147483678" r:id="rId7"/>
    <p:sldLayoutId id="2147483671" r:id="rId8"/>
    <p:sldLayoutId id="2147483673" r:id="rId9"/>
    <p:sldLayoutId id="2147483674" r:id="rId10"/>
    <p:sldLayoutId id="2147483669" r:id="rId11"/>
    <p:sldLayoutId id="2147483670" r:id="rId12"/>
    <p:sldLayoutId id="2147483672" r:id="rId13"/>
    <p:sldLayoutId id="2147483675" r:id="rId14"/>
    <p:sldLayoutId id="2147483677" r:id="rId15"/>
    <p:sldLayoutId id="2147483676" r:id="rId16"/>
    <p:sldLayoutId id="2147483679" r:id="rId17"/>
    <p:sldLayoutId id="2147483680"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xml"/><Relationship Id="rId3"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xml"/><Relationship Id="rId3"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7.jpg"/><Relationship Id="rId5" Type="http://schemas.openxmlformats.org/officeDocument/2006/relationships/image" Target="../media/image8.jpeg"/><Relationship Id="rId6" Type="http://schemas.openxmlformats.org/officeDocument/2006/relationships/image" Target="../media/image9.jpeg"/><Relationship Id="rId1" Type="http://schemas.openxmlformats.org/officeDocument/2006/relationships/slideLayout" Target="../slideLayouts/slideLayout1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4" Type="http://schemas.openxmlformats.org/officeDocument/2006/relationships/image" Target="../media/image11.png"/><Relationship Id="rId5" Type="http://schemas.openxmlformats.org/officeDocument/2006/relationships/image" Target="../media/image12.jpeg"/><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4" Type="http://schemas.openxmlformats.org/officeDocument/2006/relationships/image" Target="../media/image14.png"/><Relationship Id="rId1" Type="http://schemas.openxmlformats.org/officeDocument/2006/relationships/slideLayout" Target="../slideLayouts/slideLayout8.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4" Type="http://schemas.openxmlformats.org/officeDocument/2006/relationships/image" Target="../media/image16.png"/><Relationship Id="rId5" Type="http://schemas.openxmlformats.org/officeDocument/2006/relationships/image" Target="../media/image17.png"/><Relationship Id="rId6" Type="http://schemas.openxmlformats.org/officeDocument/2006/relationships/image" Target="../media/image18.png"/><Relationship Id="rId7" Type="http://schemas.openxmlformats.org/officeDocument/2006/relationships/image" Target="../media/image19.png"/><Relationship Id="rId8" Type="http://schemas.openxmlformats.org/officeDocument/2006/relationships/image" Target="../media/image20.png"/><Relationship Id="rId9" Type="http://schemas.openxmlformats.org/officeDocument/2006/relationships/image" Target="../media/image21.png"/><Relationship Id="rId1" Type="http://schemas.openxmlformats.org/officeDocument/2006/relationships/slideLayout" Target="../slideLayouts/slideLayout9.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4" Type="http://schemas.openxmlformats.org/officeDocument/2006/relationships/image" Target="../media/image23.png"/><Relationship Id="rId5" Type="http://schemas.openxmlformats.org/officeDocument/2006/relationships/image" Target="../media/image24.png"/><Relationship Id="rId6" Type="http://schemas.openxmlformats.org/officeDocument/2006/relationships/image" Target="../media/image25.JPG"/><Relationship Id="rId1" Type="http://schemas.openxmlformats.org/officeDocument/2006/relationships/slideLayout" Target="../slideLayouts/slideLayout16.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0.xml"/><Relationship Id="rId3" Type="http://schemas.openxmlformats.org/officeDocument/2006/relationships/image" Target="../media/image26.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2.xml"/><Relationship Id="rId5" Type="http://schemas.openxmlformats.org/officeDocument/2006/relationships/image" Target="../media/image27.png"/><Relationship Id="rId1" Type="http://schemas.microsoft.com/office/2007/relationships/media" Target="../media/media1.mov"/><Relationship Id="rId2" Type="http://schemas.openxmlformats.org/officeDocument/2006/relationships/video" Target="../media/media1.mov"/></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 xmlns:a16="http://schemas.microsoft.com/office/drawing/2014/main" id="{92C40F48-EF85-48B0-B2B4-FA66AEBEBEF1}"/>
              </a:ext>
            </a:extLst>
          </p:cNvPr>
          <p:cNvSpPr/>
          <p:nvPr/>
        </p:nvSpPr>
        <p:spPr>
          <a:xfrm>
            <a:off x="0" y="0"/>
            <a:ext cx="12192000" cy="6858000"/>
          </a:xfrm>
          <a:prstGeom prst="rect">
            <a:avLst/>
          </a:prstGeom>
          <a:solidFill>
            <a:schemeClr val="tx1">
              <a:alpha val="1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 xmlns:a16="http://schemas.microsoft.com/office/drawing/2014/main" id="{8A9A674A-E934-41FC-A6B0-B25E4FB57122}"/>
              </a:ext>
            </a:extLst>
          </p:cNvPr>
          <p:cNvSpPr txBox="1"/>
          <p:nvPr/>
        </p:nvSpPr>
        <p:spPr>
          <a:xfrm>
            <a:off x="4668367" y="2705725"/>
            <a:ext cx="2855269" cy="1107996"/>
          </a:xfrm>
          <a:prstGeom prst="rect">
            <a:avLst/>
          </a:prstGeom>
          <a:noFill/>
        </p:spPr>
        <p:txBody>
          <a:bodyPr wrap="none" rtlCol="0">
            <a:spAutoFit/>
          </a:bodyPr>
          <a:lstStyle/>
          <a:p>
            <a:pPr algn="ctr"/>
            <a:r>
              <a:rPr lang="id-ID" sz="6600" b="1" i="1" dirty="0" smtClean="0">
                <a:solidFill>
                  <a:schemeClr val="bg1"/>
                </a:solidFill>
                <a:latin typeface="Montserrat" panose="00000500000000000000" pitchFamily="50" charset="0"/>
              </a:rPr>
              <a:t>Greed</a:t>
            </a:r>
            <a:endParaRPr lang="en-ID" sz="6600" b="1" i="1" dirty="0">
              <a:solidFill>
                <a:schemeClr val="bg1"/>
              </a:solidFill>
              <a:latin typeface="Montserrat" panose="00000500000000000000" pitchFamily="50" charset="0"/>
            </a:endParaRPr>
          </a:p>
        </p:txBody>
      </p:sp>
      <p:sp>
        <p:nvSpPr>
          <p:cNvPr id="13" name="TextBox 12">
            <a:extLst>
              <a:ext uri="{FF2B5EF4-FFF2-40B4-BE49-F238E27FC236}">
                <a16:creationId xmlns="" xmlns:a16="http://schemas.microsoft.com/office/drawing/2014/main" id="{EE756D3C-21D2-4040-9810-01F1EB04FA08}"/>
              </a:ext>
            </a:extLst>
          </p:cNvPr>
          <p:cNvSpPr txBox="1"/>
          <p:nvPr/>
        </p:nvSpPr>
        <p:spPr>
          <a:xfrm>
            <a:off x="4229399" y="3813721"/>
            <a:ext cx="3733202" cy="400110"/>
          </a:xfrm>
          <a:prstGeom prst="rect">
            <a:avLst/>
          </a:prstGeom>
          <a:noFill/>
        </p:spPr>
        <p:txBody>
          <a:bodyPr wrap="none" rtlCol="0">
            <a:spAutoFit/>
          </a:bodyPr>
          <a:lstStyle/>
          <a:p>
            <a:pPr algn="ctr"/>
            <a:r>
              <a:rPr lang="id-ID" sz="2000" spc="600" dirty="0" smtClean="0">
                <a:solidFill>
                  <a:schemeClr val="bg1"/>
                </a:solidFill>
                <a:effectLst>
                  <a:outerShdw blurRad="38100" dist="38100" dir="2700000" algn="tl">
                    <a:srgbClr val="000000">
                      <a:alpha val="43137"/>
                    </a:srgbClr>
                  </a:outerShdw>
                </a:effectLst>
                <a:latin typeface="Calibri" charset="0"/>
                <a:ea typeface="Calibri" charset="0"/>
                <a:cs typeface="Calibri" charset="0"/>
              </a:rPr>
              <a:t>Botanical Templates</a:t>
            </a:r>
            <a:endParaRPr lang="en-ID" sz="2000" spc="600" dirty="0">
              <a:solidFill>
                <a:schemeClr val="bg1"/>
              </a:solidFill>
              <a:effectLst>
                <a:outerShdw blurRad="38100" dist="38100" dir="2700000" algn="tl">
                  <a:srgbClr val="000000">
                    <a:alpha val="43137"/>
                  </a:srgbClr>
                </a:outerShdw>
              </a:effectLst>
              <a:latin typeface="Calibri" charset="0"/>
              <a:ea typeface="Calibri" charset="0"/>
              <a:cs typeface="Calibri" charset="0"/>
            </a:endParaRPr>
          </a:p>
        </p:txBody>
      </p:sp>
      <p:pic>
        <p:nvPicPr>
          <p:cNvPr id="3" name="Picture Placeholder 2"/>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34180" b="34180"/>
          <a:stretch>
            <a:fillRect/>
          </a:stretch>
        </p:blipFill>
        <p:spPr>
          <a:xfrm>
            <a:off x="0" y="-80963"/>
            <a:ext cx="12192000" cy="6858001"/>
          </a:xfrm>
        </p:spPr>
      </p:pic>
    </p:spTree>
    <p:extLst>
      <p:ext uri="{BB962C8B-B14F-4D97-AF65-F5344CB8AC3E}">
        <p14:creationId xmlns:p14="http://schemas.microsoft.com/office/powerpoint/2010/main" val="418772775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858178" y="1173971"/>
            <a:ext cx="9767443" cy="1569660"/>
          </a:xfrm>
          <a:prstGeom prst="rect">
            <a:avLst/>
          </a:prstGeom>
        </p:spPr>
        <p:txBody>
          <a:bodyPr wrap="square">
            <a:spAutoFit/>
          </a:bodyPr>
          <a:lstStyle/>
          <a:p>
            <a:r>
              <a:rPr lang="en-US" sz="3200" b="1" i="1" dirty="0" smtClean="0">
                <a:solidFill>
                  <a:schemeClr val="bg1"/>
                </a:solidFill>
                <a:latin typeface="Montserrat" panose="00000500000000000000" pitchFamily="50" charset="0"/>
                <a:ea typeface="Lato Light" panose="020F0502020204030203" pitchFamily="34" charset="0"/>
                <a:cs typeface="Lato Light" panose="020F0502020204030203" pitchFamily="34" charset="0"/>
              </a:rPr>
              <a:t>Paving the Road for </a:t>
            </a:r>
          </a:p>
          <a:p>
            <a:r>
              <a:rPr lang="en-US" sz="3200" b="1" i="1" dirty="0" smtClean="0">
                <a:solidFill>
                  <a:schemeClr val="bg1"/>
                </a:solidFill>
                <a:latin typeface="Montserrat" panose="00000500000000000000" pitchFamily="50" charset="0"/>
                <a:ea typeface="Lato Light" panose="020F0502020204030203" pitchFamily="34" charset="0"/>
                <a:cs typeface="Lato Light" panose="020F0502020204030203" pitchFamily="34" charset="0"/>
              </a:rPr>
              <a:t>Community Engagement in a </a:t>
            </a:r>
          </a:p>
          <a:p>
            <a:r>
              <a:rPr lang="en-US" sz="3200" b="1" i="1" dirty="0" smtClean="0">
                <a:solidFill>
                  <a:schemeClr val="bg1"/>
                </a:solidFill>
                <a:latin typeface="Montserrat" panose="00000500000000000000" pitchFamily="50" charset="0"/>
                <a:ea typeface="Lato Light" panose="020F0502020204030203" pitchFamily="34" charset="0"/>
                <a:cs typeface="Lato Light" panose="020F0502020204030203" pitchFamily="34" charset="0"/>
              </a:rPr>
              <a:t>Garden Based Learning Program</a:t>
            </a:r>
            <a:endParaRPr lang="id-ID" sz="3200" b="1" i="1" dirty="0">
              <a:solidFill>
                <a:schemeClr val="bg1"/>
              </a:solidFill>
              <a:latin typeface="Montserrat" panose="00000500000000000000" pitchFamily="50" charset="0"/>
              <a:ea typeface="Lato Light" panose="020F0502020204030203" pitchFamily="34" charset="0"/>
              <a:cs typeface="Lato Light" panose="020F0502020204030203" pitchFamily="34" charset="0"/>
            </a:endParaRPr>
          </a:p>
        </p:txBody>
      </p:sp>
      <p:pic>
        <p:nvPicPr>
          <p:cNvPr id="3" name="Picture Placeholder 2"/>
          <p:cNvPicPr>
            <a:picLocks noGrp="1" noChangeAspect="1"/>
          </p:cNvPicPr>
          <p:nvPr>
            <p:ph type="pic" sz="quarter" idx="12"/>
          </p:nvPr>
        </p:nvPicPr>
        <p:blipFill>
          <a:blip r:embed="rId3" cstate="print">
            <a:extLst>
              <a:ext uri="{28A0092B-C50C-407E-A947-70E740481C1C}">
                <a14:useLocalDpi xmlns:a14="http://schemas.microsoft.com/office/drawing/2010/main" val="0"/>
              </a:ext>
            </a:extLst>
          </a:blip>
          <a:srcRect t="21875" b="21875"/>
          <a:stretch>
            <a:fillRect/>
          </a:stretch>
        </p:blipFill>
        <p:spPr>
          <a:xfrm>
            <a:off x="1976941" y="3297365"/>
            <a:ext cx="2366016" cy="2366016"/>
          </a:xfrm>
        </p:spPr>
      </p:pic>
      <p:sp>
        <p:nvSpPr>
          <p:cNvPr id="8" name="Rectangle 7"/>
          <p:cNvSpPr/>
          <p:nvPr/>
        </p:nvSpPr>
        <p:spPr>
          <a:xfrm>
            <a:off x="6966155" y="4028276"/>
            <a:ext cx="9767443" cy="1077218"/>
          </a:xfrm>
          <a:prstGeom prst="rect">
            <a:avLst/>
          </a:prstGeom>
        </p:spPr>
        <p:txBody>
          <a:bodyPr wrap="square">
            <a:spAutoFit/>
          </a:bodyPr>
          <a:lstStyle/>
          <a:p>
            <a:r>
              <a:rPr lang="en-US" sz="3200" b="1" i="1" dirty="0" smtClean="0">
                <a:solidFill>
                  <a:schemeClr val="bg1"/>
                </a:solidFill>
                <a:latin typeface="Montserrat" panose="00000500000000000000" pitchFamily="50" charset="0"/>
                <a:ea typeface="Lato Light" panose="020F0502020204030203" pitchFamily="34" charset="0"/>
                <a:cs typeface="Lato Light" panose="020F0502020204030203" pitchFamily="34" charset="0"/>
              </a:rPr>
              <a:t>Christina Schmitt</a:t>
            </a:r>
          </a:p>
          <a:p>
            <a:r>
              <a:rPr lang="en-US" sz="3200" b="1" i="1" dirty="0" smtClean="0">
                <a:solidFill>
                  <a:schemeClr val="bg1"/>
                </a:solidFill>
                <a:latin typeface="Montserrat" panose="00000500000000000000" pitchFamily="50" charset="0"/>
                <a:ea typeface="Lato Light" panose="020F0502020204030203" pitchFamily="34" charset="0"/>
                <a:cs typeface="Lato Light" panose="020F0502020204030203" pitchFamily="34" charset="0"/>
              </a:rPr>
              <a:t>MSUS Project</a:t>
            </a:r>
            <a:endParaRPr lang="id-ID" sz="3200" b="1" i="1" dirty="0">
              <a:solidFill>
                <a:schemeClr val="bg1"/>
              </a:solidFill>
              <a:latin typeface="Montserrat" panose="00000500000000000000" pitchFamily="50" charset="0"/>
              <a:ea typeface="Lato Light" panose="020F0502020204030203" pitchFamily="34" charset="0"/>
              <a:cs typeface="Lato Light" panose="020F0502020204030203" pitchFamily="34" charset="0"/>
            </a:endParaRPr>
          </a:p>
        </p:txBody>
      </p:sp>
    </p:spTree>
    <p:extLst>
      <p:ext uri="{BB962C8B-B14F-4D97-AF65-F5344CB8AC3E}">
        <p14:creationId xmlns:p14="http://schemas.microsoft.com/office/powerpoint/2010/main" val="19636703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496B91FD-8A59-41E4-8E33-8242C3D4AF94}"/>
              </a:ext>
            </a:extLst>
          </p:cNvPr>
          <p:cNvSpPr txBox="1"/>
          <p:nvPr/>
        </p:nvSpPr>
        <p:spPr>
          <a:xfrm>
            <a:off x="652530" y="1635530"/>
            <a:ext cx="4711562" cy="1138773"/>
          </a:xfrm>
          <a:prstGeom prst="rect">
            <a:avLst/>
          </a:prstGeom>
          <a:noFill/>
        </p:spPr>
        <p:txBody>
          <a:bodyPr wrap="square" rtlCol="0">
            <a:spAutoFit/>
          </a:bodyPr>
          <a:lstStyle/>
          <a:p>
            <a:pPr algn="r"/>
            <a:r>
              <a:rPr lang="en-US" sz="4000" b="1" i="1" spc="-150" dirty="0" smtClean="0">
                <a:solidFill>
                  <a:schemeClr val="tx1">
                    <a:lumMod val="75000"/>
                    <a:lumOff val="25000"/>
                  </a:schemeClr>
                </a:solidFill>
                <a:latin typeface="Montserrat" charset="0"/>
                <a:ea typeface="Montserrat" charset="0"/>
                <a:cs typeface="Montserrat" charset="0"/>
              </a:rPr>
              <a:t>Martin Luther King </a:t>
            </a:r>
            <a:r>
              <a:rPr lang="en-US" sz="2800" b="1" i="1" spc="-150" dirty="0" smtClean="0">
                <a:solidFill>
                  <a:schemeClr val="tx1">
                    <a:lumMod val="75000"/>
                    <a:lumOff val="25000"/>
                  </a:schemeClr>
                </a:solidFill>
                <a:latin typeface="Montserrat" charset="0"/>
                <a:ea typeface="Montserrat" charset="0"/>
                <a:cs typeface="Montserrat" charset="0"/>
              </a:rPr>
              <a:t>Early Childhood Center</a:t>
            </a:r>
            <a:endParaRPr lang="en-US" sz="2800" b="1" i="1" spc="-150" dirty="0">
              <a:solidFill>
                <a:schemeClr val="tx1">
                  <a:lumMod val="75000"/>
                  <a:lumOff val="25000"/>
                </a:schemeClr>
              </a:solidFill>
              <a:latin typeface="Montserrat" charset="0"/>
              <a:ea typeface="Montserrat" charset="0"/>
              <a:cs typeface="Montserrat" charset="0"/>
            </a:endParaRPr>
          </a:p>
        </p:txBody>
      </p:sp>
      <p:sp>
        <p:nvSpPr>
          <p:cNvPr id="7" name="Rectangle 6"/>
          <p:cNvSpPr/>
          <p:nvPr/>
        </p:nvSpPr>
        <p:spPr>
          <a:xfrm>
            <a:off x="0" y="0"/>
            <a:ext cx="652530" cy="110758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6" name="Picture Placeholder 5"/>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t="7988" b="7988"/>
          <a:stretch>
            <a:fillRect/>
          </a:stretch>
        </p:blipFill>
        <p:spPr/>
      </p:pic>
      <p:sp>
        <p:nvSpPr>
          <p:cNvPr id="8" name="TextBox 7"/>
          <p:cNvSpPr txBox="1"/>
          <p:nvPr/>
        </p:nvSpPr>
        <p:spPr>
          <a:xfrm>
            <a:off x="1287149" y="3115949"/>
            <a:ext cx="4076943" cy="1754326"/>
          </a:xfrm>
          <a:prstGeom prst="rect">
            <a:avLst/>
          </a:prstGeom>
          <a:noFill/>
        </p:spPr>
        <p:txBody>
          <a:bodyPr wrap="square" rtlCol="0">
            <a:spAutoFit/>
          </a:bodyPr>
          <a:lstStyle/>
          <a:p>
            <a:pPr marL="285750" indent="-285750">
              <a:buFont typeface="Arial" panose="020B0604020202020204" pitchFamily="34" charset="0"/>
              <a:buChar char="•"/>
            </a:pPr>
            <a:r>
              <a:rPr lang="en-US" dirty="0" smtClean="0"/>
              <a:t>100% of the students receive free or reduced lunch</a:t>
            </a:r>
          </a:p>
          <a:p>
            <a:pPr marL="285750" indent="-285750">
              <a:buFont typeface="Arial" panose="020B0604020202020204" pitchFamily="34" charset="0"/>
              <a:buChar char="•"/>
            </a:pPr>
            <a:r>
              <a:rPr lang="en-US" dirty="0" smtClean="0"/>
              <a:t>Situated in the middle of two food deserts</a:t>
            </a:r>
          </a:p>
          <a:p>
            <a:pPr marL="285750" indent="-285750">
              <a:buFont typeface="Arial" panose="020B0604020202020204" pitchFamily="34" charset="0"/>
              <a:buChar char="•"/>
            </a:pPr>
            <a:r>
              <a:rPr lang="en-US" dirty="0" smtClean="0"/>
              <a:t>Impacted by urban blight and lack of adequate shade landscape</a:t>
            </a:r>
            <a:endParaRPr lang="en-US" dirty="0"/>
          </a:p>
        </p:txBody>
      </p:sp>
    </p:spTree>
    <p:extLst>
      <p:ext uri="{BB962C8B-B14F-4D97-AF65-F5344CB8AC3E}">
        <p14:creationId xmlns:p14="http://schemas.microsoft.com/office/powerpoint/2010/main" val="3742703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5185550" y="-117285"/>
            <a:ext cx="1755800" cy="1761897"/>
          </a:xfrm>
          <a:prstGeom prst="rect">
            <a:avLst/>
          </a:prstGeom>
        </p:spPr>
      </p:pic>
      <p:grpSp>
        <p:nvGrpSpPr>
          <p:cNvPr id="11" name="Group 10"/>
          <p:cNvGrpSpPr/>
          <p:nvPr/>
        </p:nvGrpSpPr>
        <p:grpSpPr>
          <a:xfrm>
            <a:off x="1061127" y="4745780"/>
            <a:ext cx="2852681" cy="1265097"/>
            <a:chOff x="1456356" y="7726242"/>
            <a:chExt cx="4564290" cy="1284773"/>
          </a:xfrm>
        </p:grpSpPr>
        <p:sp>
          <p:nvSpPr>
            <p:cNvPr id="12" name="Colita kuasd bergren, nosotrad sea the takimta sorem ipsusit drin for the druamet."/>
            <p:cNvSpPr/>
            <p:nvPr/>
          </p:nvSpPr>
          <p:spPr>
            <a:xfrm>
              <a:off x="1540250" y="8523417"/>
              <a:ext cx="4480396" cy="487598"/>
            </a:xfrm>
            <a:prstGeom prst="rect">
              <a:avLst/>
            </a:prstGeom>
            <a:ln w="12700">
              <a:miter lim="400000"/>
            </a:ln>
            <a:extLst>
              <a:ext uri="{C572A759-6A51-4108-AA02-DFA0A04FC94B}">
                <ma14:wrappingTextBoxFlag xmlns:ma14="http://schemas.microsoft.com/office/mac/drawingml/2011/main" val="1"/>
              </a:ext>
            </a:extLst>
          </p:spPr>
          <p:txBody>
            <a:bodyPr wrap="square" lIns="28574" rIns="28574" anchor="ctr">
              <a:spAutoFit/>
            </a:bodyPr>
            <a:lstStyle>
              <a:lvl1pPr>
                <a:lnSpc>
                  <a:spcPct val="120000"/>
                </a:lnSpc>
                <a:defRPr sz="3000">
                  <a:solidFill>
                    <a:srgbClr val="595457"/>
                  </a:solidFill>
                  <a:latin typeface="Montserrat Light"/>
                  <a:ea typeface="Montserrat Light"/>
                  <a:cs typeface="Montserrat Light"/>
                  <a:sym typeface="Montserrat Light"/>
                </a:defRPr>
              </a:lvl1pPr>
            </a:lstStyle>
            <a:p>
              <a:pPr algn="ctr"/>
              <a:r>
                <a:rPr lang="en-US" sz="1050" dirty="0" smtClean="0">
                  <a:solidFill>
                    <a:schemeClr val="tx1">
                      <a:lumMod val="75000"/>
                      <a:lumOff val="25000"/>
                    </a:schemeClr>
                  </a:solidFill>
                  <a:latin typeface="+mn-lt"/>
                </a:rPr>
                <a:t>Creating a functioning </a:t>
              </a:r>
              <a:r>
                <a:rPr lang="en-US" sz="1050" dirty="0">
                  <a:solidFill>
                    <a:schemeClr val="tx1">
                      <a:lumMod val="75000"/>
                      <a:lumOff val="25000"/>
                    </a:schemeClr>
                  </a:solidFill>
                  <a:latin typeface="+mn-lt"/>
                </a:rPr>
                <a:t>socio-ecological </a:t>
              </a:r>
              <a:r>
                <a:rPr lang="en-US" sz="1050" dirty="0" smtClean="0">
                  <a:solidFill>
                    <a:schemeClr val="tx1">
                      <a:lumMod val="75000"/>
                      <a:lumOff val="25000"/>
                    </a:schemeClr>
                  </a:solidFill>
                  <a:latin typeface="+mn-lt"/>
                </a:rPr>
                <a:t>relationship.</a:t>
              </a:r>
              <a:endParaRPr sz="1050" dirty="0">
                <a:solidFill>
                  <a:schemeClr val="tx1">
                    <a:lumMod val="75000"/>
                    <a:lumOff val="25000"/>
                  </a:schemeClr>
                </a:solidFill>
                <a:latin typeface="+mn-lt"/>
              </a:endParaRPr>
            </a:p>
          </p:txBody>
        </p:sp>
        <p:sp>
          <p:nvSpPr>
            <p:cNvPr id="13" name="TextBox 12"/>
            <p:cNvSpPr txBox="1"/>
            <p:nvPr/>
          </p:nvSpPr>
          <p:spPr>
            <a:xfrm>
              <a:off x="1456356" y="7726242"/>
              <a:ext cx="4564290" cy="593869"/>
            </a:xfrm>
            <a:prstGeom prst="rect">
              <a:avLst/>
            </a:prstGeom>
            <a:noFill/>
          </p:spPr>
          <p:txBody>
            <a:bodyPr wrap="square" rtlCol="0">
              <a:spAutoFit/>
            </a:bodyPr>
            <a:lstStyle/>
            <a:p>
              <a:pPr algn="ctr"/>
              <a:r>
                <a:rPr lang="en-US" sz="1600" b="1" dirty="0" smtClean="0">
                  <a:solidFill>
                    <a:schemeClr val="tx1">
                      <a:lumMod val="75000"/>
                      <a:lumOff val="25000"/>
                    </a:schemeClr>
                  </a:solidFill>
                  <a:ea typeface="Montserrat" charset="0"/>
                  <a:cs typeface="Montserrat" charset="0"/>
                </a:rPr>
                <a:t>Environment</a:t>
              </a:r>
            </a:p>
            <a:p>
              <a:pPr algn="ctr"/>
              <a:r>
                <a:rPr lang="en-US" sz="1600" dirty="0" smtClean="0">
                  <a:solidFill>
                    <a:schemeClr val="tx1">
                      <a:lumMod val="75000"/>
                      <a:lumOff val="25000"/>
                    </a:schemeClr>
                  </a:solidFill>
                  <a:ea typeface="Montserrat" charset="0"/>
                  <a:cs typeface="Montserrat" charset="0"/>
                </a:rPr>
                <a:t>School</a:t>
              </a:r>
              <a:endParaRPr lang="en-US" sz="1100" dirty="0">
                <a:solidFill>
                  <a:schemeClr val="tx1">
                    <a:lumMod val="75000"/>
                    <a:lumOff val="25000"/>
                  </a:schemeClr>
                </a:solidFill>
                <a:ea typeface="Montserrat" charset="0"/>
                <a:cs typeface="Montserrat" charset="0"/>
              </a:endParaRPr>
            </a:p>
          </p:txBody>
        </p:sp>
      </p:grpSp>
      <p:grpSp>
        <p:nvGrpSpPr>
          <p:cNvPr id="14" name="Group 13"/>
          <p:cNvGrpSpPr/>
          <p:nvPr/>
        </p:nvGrpSpPr>
        <p:grpSpPr>
          <a:xfrm>
            <a:off x="4669660" y="4745772"/>
            <a:ext cx="2852681" cy="1537405"/>
            <a:chOff x="7377790" y="7726243"/>
            <a:chExt cx="4564290" cy="1338226"/>
          </a:xfrm>
        </p:grpSpPr>
        <p:sp>
          <p:nvSpPr>
            <p:cNvPr id="15" name="Colita kuasd bergren, nosotrad sea the takimta sorem ipsusit drin for the druamet."/>
            <p:cNvSpPr/>
            <p:nvPr/>
          </p:nvSpPr>
          <p:spPr>
            <a:xfrm>
              <a:off x="7461684" y="8489037"/>
              <a:ext cx="4480396" cy="575432"/>
            </a:xfrm>
            <a:prstGeom prst="rect">
              <a:avLst/>
            </a:prstGeom>
            <a:ln w="12700">
              <a:miter lim="400000"/>
            </a:ln>
            <a:extLst>
              <a:ext uri="{C572A759-6A51-4108-AA02-DFA0A04FC94B}">
                <ma14:wrappingTextBoxFlag xmlns:ma14="http://schemas.microsoft.com/office/mac/drawingml/2011/main" val="1"/>
              </a:ext>
            </a:extLst>
          </p:spPr>
          <p:txBody>
            <a:bodyPr wrap="square" lIns="28574" rIns="28574" anchor="ctr">
              <a:spAutoFit/>
            </a:bodyPr>
            <a:lstStyle>
              <a:lvl1pPr>
                <a:lnSpc>
                  <a:spcPct val="120000"/>
                </a:lnSpc>
                <a:defRPr sz="3000">
                  <a:solidFill>
                    <a:srgbClr val="595457"/>
                  </a:solidFill>
                  <a:latin typeface="Montserrat Light"/>
                  <a:ea typeface="Montserrat Light"/>
                  <a:cs typeface="Montserrat Light"/>
                  <a:sym typeface="Montserrat Light"/>
                </a:defRPr>
              </a:lvl1pPr>
            </a:lstStyle>
            <a:p>
              <a:pPr algn="ctr"/>
              <a:r>
                <a:rPr lang="en-US" sz="1050" dirty="0" smtClean="0">
                  <a:solidFill>
                    <a:schemeClr val="tx1">
                      <a:lumMod val="75000"/>
                      <a:lumOff val="25000"/>
                    </a:schemeClr>
                  </a:solidFill>
                  <a:latin typeface="+mn-lt"/>
                </a:rPr>
                <a:t>Determine what the community vision and participation interests are for the garden space, increasing a Sense of Place</a:t>
              </a:r>
              <a:endParaRPr sz="1050" dirty="0">
                <a:solidFill>
                  <a:schemeClr val="tx1">
                    <a:lumMod val="75000"/>
                    <a:lumOff val="25000"/>
                  </a:schemeClr>
                </a:solidFill>
                <a:latin typeface="+mn-lt"/>
              </a:endParaRPr>
            </a:p>
          </p:txBody>
        </p:sp>
        <p:sp>
          <p:nvSpPr>
            <p:cNvPr id="16" name="TextBox 15"/>
            <p:cNvSpPr txBox="1"/>
            <p:nvPr/>
          </p:nvSpPr>
          <p:spPr>
            <a:xfrm>
              <a:off x="7377790" y="7726243"/>
              <a:ext cx="4564290" cy="937659"/>
            </a:xfrm>
            <a:prstGeom prst="rect">
              <a:avLst/>
            </a:prstGeom>
            <a:noFill/>
          </p:spPr>
          <p:txBody>
            <a:bodyPr wrap="square" rtlCol="0">
              <a:spAutoFit/>
            </a:bodyPr>
            <a:lstStyle/>
            <a:p>
              <a:pPr algn="ctr"/>
              <a:r>
                <a:rPr lang="en-US" sz="1600" b="1" dirty="0" smtClean="0">
                  <a:solidFill>
                    <a:schemeClr val="tx1">
                      <a:lumMod val="75000"/>
                      <a:lumOff val="25000"/>
                    </a:schemeClr>
                  </a:solidFill>
                  <a:ea typeface="Montserrat" charset="0"/>
                  <a:cs typeface="Montserrat" charset="0"/>
                </a:rPr>
                <a:t>Social</a:t>
              </a:r>
            </a:p>
            <a:p>
              <a:pPr algn="ctr"/>
              <a:r>
                <a:rPr lang="en-US" sz="1600" dirty="0" smtClean="0">
                  <a:solidFill>
                    <a:schemeClr val="tx1">
                      <a:lumMod val="75000"/>
                      <a:lumOff val="25000"/>
                    </a:schemeClr>
                  </a:solidFill>
                  <a:ea typeface="Montserrat" charset="0"/>
                  <a:cs typeface="Montserrat" charset="0"/>
                </a:rPr>
                <a:t>Parent/Teacher Association</a:t>
              </a:r>
            </a:p>
            <a:p>
              <a:pPr algn="ctr"/>
              <a:r>
                <a:rPr lang="en-US" sz="1600" dirty="0" smtClean="0">
                  <a:solidFill>
                    <a:schemeClr val="tx1">
                      <a:lumMod val="75000"/>
                      <a:lumOff val="25000"/>
                    </a:schemeClr>
                  </a:solidFill>
                  <a:ea typeface="Montserrat" charset="0"/>
                  <a:cs typeface="Montserrat" charset="0"/>
                </a:rPr>
                <a:t>Community Organizations</a:t>
              </a:r>
              <a:r>
                <a:rPr lang="en-US" sz="1600" b="1" dirty="0" smtClean="0">
                  <a:solidFill>
                    <a:schemeClr val="tx1">
                      <a:lumMod val="75000"/>
                      <a:lumOff val="25000"/>
                    </a:schemeClr>
                  </a:solidFill>
                  <a:ea typeface="Montserrat" charset="0"/>
                  <a:cs typeface="Montserrat" charset="0"/>
                </a:rPr>
                <a:t>	</a:t>
              </a:r>
            </a:p>
          </p:txBody>
        </p:sp>
      </p:grpSp>
      <p:grpSp>
        <p:nvGrpSpPr>
          <p:cNvPr id="17" name="Group 16"/>
          <p:cNvGrpSpPr/>
          <p:nvPr/>
        </p:nvGrpSpPr>
        <p:grpSpPr>
          <a:xfrm>
            <a:off x="8251975" y="4745773"/>
            <a:ext cx="2852681" cy="1518359"/>
            <a:chOff x="7377790" y="7726242"/>
            <a:chExt cx="4564290" cy="1313217"/>
          </a:xfrm>
        </p:grpSpPr>
        <p:sp>
          <p:nvSpPr>
            <p:cNvPr id="18" name="Colita kuasd bergren, nosotrad sea the takimta sorem ipsusit drin for the druamet."/>
            <p:cNvSpPr/>
            <p:nvPr/>
          </p:nvSpPr>
          <p:spPr>
            <a:xfrm>
              <a:off x="7419736" y="8467698"/>
              <a:ext cx="4480396" cy="571761"/>
            </a:xfrm>
            <a:prstGeom prst="rect">
              <a:avLst/>
            </a:prstGeom>
            <a:ln w="12700">
              <a:miter lim="400000"/>
            </a:ln>
            <a:extLst>
              <a:ext uri="{C572A759-6A51-4108-AA02-DFA0A04FC94B}">
                <ma14:wrappingTextBoxFlag xmlns:ma14="http://schemas.microsoft.com/office/mac/drawingml/2011/main" val="1"/>
              </a:ext>
            </a:extLst>
          </p:spPr>
          <p:txBody>
            <a:bodyPr wrap="square" lIns="28574" rIns="28574" anchor="ctr">
              <a:spAutoFit/>
            </a:bodyPr>
            <a:lstStyle>
              <a:lvl1pPr>
                <a:lnSpc>
                  <a:spcPct val="120000"/>
                </a:lnSpc>
                <a:defRPr sz="3000">
                  <a:solidFill>
                    <a:srgbClr val="595457"/>
                  </a:solidFill>
                  <a:latin typeface="Montserrat Light"/>
                  <a:ea typeface="Montserrat Light"/>
                  <a:cs typeface="Montserrat Light"/>
                  <a:sym typeface="Montserrat Light"/>
                </a:defRPr>
              </a:lvl1pPr>
            </a:lstStyle>
            <a:p>
              <a:pPr algn="ctr"/>
              <a:r>
                <a:rPr lang="en-US" sz="1050" dirty="0" smtClean="0">
                  <a:solidFill>
                    <a:schemeClr val="tx1">
                      <a:lumMod val="75000"/>
                      <a:lumOff val="25000"/>
                    </a:schemeClr>
                  </a:solidFill>
                  <a:latin typeface="+mn-lt"/>
                </a:rPr>
                <a:t>Provide opportunities to support and volunteer in the garden program and developing economic opportunities within the space.</a:t>
              </a:r>
              <a:endParaRPr sz="1050" dirty="0">
                <a:solidFill>
                  <a:schemeClr val="tx1">
                    <a:lumMod val="75000"/>
                    <a:lumOff val="25000"/>
                  </a:schemeClr>
                </a:solidFill>
                <a:latin typeface="+mn-lt"/>
              </a:endParaRPr>
            </a:p>
          </p:txBody>
        </p:sp>
        <p:sp>
          <p:nvSpPr>
            <p:cNvPr id="19" name="TextBox 18"/>
            <p:cNvSpPr txBox="1"/>
            <p:nvPr/>
          </p:nvSpPr>
          <p:spPr>
            <a:xfrm>
              <a:off x="7377790" y="7726242"/>
              <a:ext cx="4564290" cy="718723"/>
            </a:xfrm>
            <a:prstGeom prst="rect">
              <a:avLst/>
            </a:prstGeom>
            <a:noFill/>
          </p:spPr>
          <p:txBody>
            <a:bodyPr wrap="square" rtlCol="0">
              <a:spAutoFit/>
            </a:bodyPr>
            <a:lstStyle/>
            <a:p>
              <a:pPr algn="ctr"/>
              <a:r>
                <a:rPr lang="en-US" sz="1600" b="1" dirty="0" smtClean="0">
                  <a:solidFill>
                    <a:schemeClr val="tx1">
                      <a:lumMod val="75000"/>
                      <a:lumOff val="25000"/>
                    </a:schemeClr>
                  </a:solidFill>
                  <a:ea typeface="Montserrat" charset="0"/>
                  <a:cs typeface="Montserrat" charset="0"/>
                </a:rPr>
                <a:t>Economic</a:t>
              </a:r>
            </a:p>
            <a:p>
              <a:pPr algn="ctr"/>
              <a:r>
                <a:rPr lang="en-US" sz="1600" dirty="0" smtClean="0">
                  <a:solidFill>
                    <a:schemeClr val="tx1">
                      <a:lumMod val="75000"/>
                      <a:lumOff val="25000"/>
                    </a:schemeClr>
                  </a:solidFill>
                  <a:ea typeface="Montserrat" charset="0"/>
                  <a:cs typeface="Montserrat" charset="0"/>
                </a:rPr>
                <a:t>The Farm at South Mountain and Local Businesses</a:t>
              </a:r>
            </a:p>
          </p:txBody>
        </p:sp>
      </p:grpSp>
      <p:sp>
        <p:nvSpPr>
          <p:cNvPr id="20" name="TextBox 19">
            <a:extLst>
              <a:ext uri="{FF2B5EF4-FFF2-40B4-BE49-F238E27FC236}">
                <a16:creationId xmlns="" xmlns:a16="http://schemas.microsoft.com/office/drawing/2014/main" id="{8A9A674A-E934-41FC-A6B0-B25E4FB57122}"/>
              </a:ext>
            </a:extLst>
          </p:cNvPr>
          <p:cNvSpPr txBox="1"/>
          <p:nvPr/>
        </p:nvSpPr>
        <p:spPr>
          <a:xfrm>
            <a:off x="3499005" y="440499"/>
            <a:ext cx="5193985" cy="646331"/>
          </a:xfrm>
          <a:prstGeom prst="rect">
            <a:avLst/>
          </a:prstGeom>
          <a:noFill/>
        </p:spPr>
        <p:txBody>
          <a:bodyPr wrap="square" rtlCol="0">
            <a:spAutoFit/>
          </a:bodyPr>
          <a:lstStyle/>
          <a:p>
            <a:pPr algn="ctr"/>
            <a:r>
              <a:rPr lang="en-US" sz="3600" b="1" spc="-150" dirty="0" smtClean="0">
                <a:solidFill>
                  <a:schemeClr val="tx1">
                    <a:lumMod val="75000"/>
                    <a:lumOff val="25000"/>
                  </a:schemeClr>
                </a:solidFill>
                <a:latin typeface="Montserrat" panose="00000500000000000000" pitchFamily="50" charset="0"/>
                <a:ea typeface="Source Sans Pro" panose="020B0503030403020204" pitchFamily="34" charset="0"/>
              </a:rPr>
              <a:t>Approach</a:t>
            </a:r>
            <a:endParaRPr lang="en-ID" sz="3600" spc="-150" dirty="0">
              <a:solidFill>
                <a:schemeClr val="tx1">
                  <a:lumMod val="75000"/>
                  <a:lumOff val="25000"/>
                </a:schemeClr>
              </a:solidFill>
              <a:latin typeface="Montserrat" panose="00000500000000000000" pitchFamily="50" charset="0"/>
              <a:ea typeface="Source Sans Pro" panose="020B0503030403020204" pitchFamily="34" charset="0"/>
            </a:endParaRPr>
          </a:p>
        </p:txBody>
      </p:sp>
      <p:pic>
        <p:nvPicPr>
          <p:cNvPr id="5" name="Picture Placeholder 4"/>
          <p:cNvPicPr>
            <a:picLocks noGrp="1" noChangeAspect="1"/>
          </p:cNvPicPr>
          <p:nvPr>
            <p:ph type="pic" sz="quarter" idx="12"/>
          </p:nvPr>
        </p:nvPicPr>
        <p:blipFill>
          <a:blip r:embed="rId4" cstate="print">
            <a:extLst>
              <a:ext uri="{28A0092B-C50C-407E-A947-70E740481C1C}">
                <a14:useLocalDpi xmlns:a14="http://schemas.microsoft.com/office/drawing/2010/main" val="0"/>
              </a:ext>
            </a:extLst>
          </a:blip>
          <a:srcRect l="12439" r="12439"/>
          <a:stretch>
            <a:fillRect/>
          </a:stretch>
        </p:blipFill>
        <p:spPr>
          <a:xfrm>
            <a:off x="1113561" y="1464932"/>
            <a:ext cx="2906476" cy="2902738"/>
          </a:xfrm>
        </p:spPr>
      </p:pic>
      <p:pic>
        <p:nvPicPr>
          <p:cNvPr id="6" name="Picture Placeholder 5"/>
          <p:cNvPicPr>
            <a:picLocks noGrp="1" noChangeAspect="1"/>
          </p:cNvPicPr>
          <p:nvPr>
            <p:ph type="pic" sz="quarter" idx="10"/>
          </p:nvPr>
        </p:nvPicPr>
        <p:blipFill>
          <a:blip r:embed="rId5" cstate="print">
            <a:extLst>
              <a:ext uri="{28A0092B-C50C-407E-A947-70E740481C1C}">
                <a14:useLocalDpi xmlns:a14="http://schemas.microsoft.com/office/drawing/2010/main" val="0"/>
              </a:ext>
            </a:extLst>
          </a:blip>
          <a:stretch>
            <a:fillRect/>
          </a:stretch>
        </p:blipFill>
        <p:spPr>
          <a:xfrm>
            <a:off x="4776233" y="2000931"/>
            <a:ext cx="2746108" cy="1830738"/>
          </a:xfrm>
        </p:spPr>
      </p:pic>
      <p:pic>
        <p:nvPicPr>
          <p:cNvPr id="7" name="Picture Placeholder 6"/>
          <p:cNvPicPr>
            <a:picLocks noGrp="1" noChangeAspect="1"/>
          </p:cNvPicPr>
          <p:nvPr>
            <p:ph type="pic" sz="quarter" idx="11"/>
          </p:nvPr>
        </p:nvPicPr>
        <p:blipFill>
          <a:blip r:embed="rId6" cstate="print">
            <a:extLst>
              <a:ext uri="{28A0092B-C50C-407E-A947-70E740481C1C}">
                <a14:useLocalDpi xmlns:a14="http://schemas.microsoft.com/office/drawing/2010/main" val="0"/>
              </a:ext>
            </a:extLst>
          </a:blip>
          <a:srcRect l="18674" r="18674"/>
          <a:stretch>
            <a:fillRect/>
          </a:stretch>
        </p:blipFill>
        <p:spPr>
          <a:xfrm>
            <a:off x="8116159" y="1648250"/>
            <a:ext cx="2552961" cy="2549678"/>
          </a:xfrm>
        </p:spPr>
      </p:pic>
    </p:spTree>
    <p:extLst>
      <p:ext uri="{BB962C8B-B14F-4D97-AF65-F5344CB8AC3E}">
        <p14:creationId xmlns:p14="http://schemas.microsoft.com/office/powerpoint/2010/main" val="8692897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652530" cy="110758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TextBox 7"/>
          <p:cNvSpPr txBox="1"/>
          <p:nvPr/>
        </p:nvSpPr>
        <p:spPr>
          <a:xfrm>
            <a:off x="2113972" y="4956249"/>
            <a:ext cx="184731" cy="338554"/>
          </a:xfrm>
          <a:prstGeom prst="rect">
            <a:avLst/>
          </a:prstGeom>
          <a:noFill/>
        </p:spPr>
        <p:txBody>
          <a:bodyPr wrap="none" rtlCol="0">
            <a:spAutoFit/>
          </a:bodyPr>
          <a:lstStyle/>
          <a:p>
            <a:pPr algn="ctr"/>
            <a:endParaRPr lang="en-US" sz="1600" dirty="0">
              <a:solidFill>
                <a:schemeClr val="tx1">
                  <a:lumMod val="65000"/>
                  <a:lumOff val="35000"/>
                </a:schemeClr>
              </a:solidFill>
            </a:endParaRPr>
          </a:p>
        </p:txBody>
      </p:sp>
      <p:sp>
        <p:nvSpPr>
          <p:cNvPr id="9" name="TextBox 8"/>
          <p:cNvSpPr txBox="1"/>
          <p:nvPr/>
        </p:nvSpPr>
        <p:spPr>
          <a:xfrm>
            <a:off x="597233" y="4879304"/>
            <a:ext cx="3218208" cy="830997"/>
          </a:xfrm>
          <a:prstGeom prst="rect">
            <a:avLst/>
          </a:prstGeom>
          <a:noFill/>
        </p:spPr>
        <p:txBody>
          <a:bodyPr wrap="square" rtlCol="0">
            <a:spAutoFit/>
          </a:bodyPr>
          <a:lstStyle/>
          <a:p>
            <a:pPr algn="ctr"/>
            <a:r>
              <a:rPr lang="en-US" sz="1600" dirty="0" smtClean="0">
                <a:solidFill>
                  <a:schemeClr val="tx1">
                    <a:lumMod val="65000"/>
                    <a:lumOff val="35000"/>
                  </a:schemeClr>
                </a:solidFill>
              </a:rPr>
              <a:t>Students using containers to garden facilitated by ASU interns every other week.</a:t>
            </a:r>
            <a:endParaRPr lang="en-US" sz="1600" dirty="0">
              <a:solidFill>
                <a:schemeClr val="tx1">
                  <a:lumMod val="65000"/>
                  <a:lumOff val="35000"/>
                </a:schemeClr>
              </a:solidFill>
            </a:endParaRPr>
          </a:p>
        </p:txBody>
      </p:sp>
      <p:sp>
        <p:nvSpPr>
          <p:cNvPr id="10" name="TextBox 9"/>
          <p:cNvSpPr txBox="1"/>
          <p:nvPr/>
        </p:nvSpPr>
        <p:spPr>
          <a:xfrm>
            <a:off x="3815441" y="4879304"/>
            <a:ext cx="3938860" cy="584775"/>
          </a:xfrm>
          <a:prstGeom prst="rect">
            <a:avLst/>
          </a:prstGeom>
          <a:noFill/>
        </p:spPr>
        <p:txBody>
          <a:bodyPr wrap="square" rtlCol="0">
            <a:spAutoFit/>
          </a:bodyPr>
          <a:lstStyle/>
          <a:p>
            <a:pPr algn="ctr"/>
            <a:r>
              <a:rPr lang="en-US" sz="1600" dirty="0" smtClean="0">
                <a:solidFill>
                  <a:schemeClr val="tx1">
                    <a:lumMod val="65000"/>
                    <a:lumOff val="35000"/>
                  </a:schemeClr>
                </a:solidFill>
              </a:rPr>
              <a:t>Students were given a square foot garden to replicate the weekly lessons at home.</a:t>
            </a:r>
            <a:endParaRPr lang="en-US" sz="1600" dirty="0">
              <a:solidFill>
                <a:schemeClr val="tx1">
                  <a:lumMod val="65000"/>
                  <a:lumOff val="35000"/>
                </a:schemeClr>
              </a:solidFill>
            </a:endParaRPr>
          </a:p>
        </p:txBody>
      </p:sp>
      <p:sp>
        <p:nvSpPr>
          <p:cNvPr id="11" name="TextBox 10"/>
          <p:cNvSpPr txBox="1"/>
          <p:nvPr/>
        </p:nvSpPr>
        <p:spPr>
          <a:xfrm>
            <a:off x="9735857" y="4956249"/>
            <a:ext cx="243977" cy="338554"/>
          </a:xfrm>
          <a:prstGeom prst="rect">
            <a:avLst/>
          </a:prstGeom>
          <a:noFill/>
        </p:spPr>
        <p:txBody>
          <a:bodyPr wrap="none" rtlCol="0">
            <a:spAutoFit/>
          </a:bodyPr>
          <a:lstStyle/>
          <a:p>
            <a:pPr algn="ctr"/>
            <a:r>
              <a:rPr lang="en-US" sz="1600" dirty="0" smtClean="0">
                <a:solidFill>
                  <a:schemeClr val="tx1">
                    <a:lumMod val="65000"/>
                    <a:lumOff val="35000"/>
                  </a:schemeClr>
                </a:solidFill>
              </a:rPr>
              <a:t>`</a:t>
            </a:r>
            <a:endParaRPr lang="en-US" sz="1600" dirty="0">
              <a:solidFill>
                <a:schemeClr val="tx1">
                  <a:lumMod val="65000"/>
                  <a:lumOff val="35000"/>
                </a:schemeClr>
              </a:solidFill>
            </a:endParaRPr>
          </a:p>
        </p:txBody>
      </p:sp>
      <p:sp>
        <p:nvSpPr>
          <p:cNvPr id="12" name="TextBox 11"/>
          <p:cNvSpPr txBox="1"/>
          <p:nvPr/>
        </p:nvSpPr>
        <p:spPr>
          <a:xfrm>
            <a:off x="1166021" y="607207"/>
            <a:ext cx="1132682" cy="923330"/>
          </a:xfrm>
          <a:prstGeom prst="rect">
            <a:avLst/>
          </a:prstGeom>
          <a:noFill/>
        </p:spPr>
        <p:txBody>
          <a:bodyPr wrap="none" rtlCol="0">
            <a:spAutoFit/>
          </a:bodyPr>
          <a:lstStyle>
            <a:defPPr>
              <a:defRPr lang="en-US"/>
            </a:defPPr>
            <a:lvl1pPr>
              <a:lnSpc>
                <a:spcPct val="90000"/>
              </a:lnSpc>
              <a:defRPr sz="5400">
                <a:solidFill>
                  <a:schemeClr val="bg1"/>
                </a:solidFill>
                <a:latin typeface="Montserrat Semi Bold" panose="00000700000000000000" pitchFamily="50" charset="0"/>
                <a:cs typeface="Montserrat" panose="02000000000000000000" pitchFamily="2" charset="0"/>
              </a:defRPr>
            </a:lvl1pPr>
          </a:lstStyle>
          <a:p>
            <a:pPr algn="ctr">
              <a:lnSpc>
                <a:spcPct val="100000"/>
              </a:lnSpc>
            </a:pPr>
            <a:r>
              <a:rPr lang="en-US" dirty="0" smtClean="0">
                <a:solidFill>
                  <a:schemeClr val="tx1">
                    <a:lumMod val="65000"/>
                    <a:lumOff val="35000"/>
                  </a:schemeClr>
                </a:solidFill>
                <a:latin typeface="+mn-lt"/>
              </a:rPr>
              <a:t>Fall</a:t>
            </a:r>
            <a:endParaRPr lang="en-US" dirty="0">
              <a:solidFill>
                <a:schemeClr val="tx1">
                  <a:lumMod val="65000"/>
                  <a:lumOff val="35000"/>
                </a:schemeClr>
              </a:solidFill>
              <a:latin typeface="+mn-lt"/>
            </a:endParaRPr>
          </a:p>
        </p:txBody>
      </p:sp>
      <p:sp>
        <p:nvSpPr>
          <p:cNvPr id="13" name="TextBox 12"/>
          <p:cNvSpPr txBox="1"/>
          <p:nvPr/>
        </p:nvSpPr>
        <p:spPr>
          <a:xfrm>
            <a:off x="4449956" y="551184"/>
            <a:ext cx="1955985" cy="923330"/>
          </a:xfrm>
          <a:prstGeom prst="rect">
            <a:avLst/>
          </a:prstGeom>
          <a:noFill/>
        </p:spPr>
        <p:txBody>
          <a:bodyPr wrap="none" rtlCol="0">
            <a:spAutoFit/>
          </a:bodyPr>
          <a:lstStyle>
            <a:defPPr>
              <a:defRPr lang="en-US"/>
            </a:defPPr>
            <a:lvl1pPr>
              <a:lnSpc>
                <a:spcPct val="90000"/>
              </a:lnSpc>
              <a:defRPr sz="5400">
                <a:solidFill>
                  <a:schemeClr val="bg1"/>
                </a:solidFill>
                <a:latin typeface="Montserrat Semi Bold" panose="00000700000000000000" pitchFamily="50" charset="0"/>
                <a:cs typeface="Montserrat" panose="02000000000000000000" pitchFamily="2" charset="0"/>
              </a:defRPr>
            </a:lvl1pPr>
          </a:lstStyle>
          <a:p>
            <a:pPr algn="ctr">
              <a:lnSpc>
                <a:spcPct val="100000"/>
              </a:lnSpc>
            </a:pPr>
            <a:r>
              <a:rPr lang="en-US" dirty="0" smtClean="0">
                <a:solidFill>
                  <a:schemeClr val="tx1">
                    <a:lumMod val="65000"/>
                    <a:lumOff val="35000"/>
                  </a:schemeClr>
                </a:solidFill>
                <a:latin typeface="+mn-lt"/>
              </a:rPr>
              <a:t>Spring</a:t>
            </a:r>
            <a:endParaRPr lang="en-US" dirty="0">
              <a:solidFill>
                <a:schemeClr val="tx1">
                  <a:lumMod val="65000"/>
                  <a:lumOff val="35000"/>
                </a:schemeClr>
              </a:solidFill>
              <a:latin typeface="+mn-lt"/>
            </a:endParaRPr>
          </a:p>
        </p:txBody>
      </p:sp>
      <p:sp>
        <p:nvSpPr>
          <p:cNvPr id="15" name="TextBox 14"/>
          <p:cNvSpPr txBox="1"/>
          <p:nvPr/>
        </p:nvSpPr>
        <p:spPr>
          <a:xfrm>
            <a:off x="8584810" y="489749"/>
            <a:ext cx="1895071" cy="923330"/>
          </a:xfrm>
          <a:prstGeom prst="rect">
            <a:avLst/>
          </a:prstGeom>
          <a:noFill/>
        </p:spPr>
        <p:txBody>
          <a:bodyPr wrap="none" rtlCol="0">
            <a:spAutoFit/>
          </a:bodyPr>
          <a:lstStyle>
            <a:defPPr>
              <a:defRPr lang="en-US"/>
            </a:defPPr>
            <a:lvl1pPr>
              <a:lnSpc>
                <a:spcPct val="90000"/>
              </a:lnSpc>
              <a:defRPr sz="5400">
                <a:solidFill>
                  <a:schemeClr val="bg1"/>
                </a:solidFill>
                <a:latin typeface="Montserrat Semi Bold" panose="00000700000000000000" pitchFamily="50" charset="0"/>
                <a:cs typeface="Montserrat" panose="02000000000000000000" pitchFamily="2" charset="0"/>
              </a:defRPr>
            </a:lvl1pPr>
          </a:lstStyle>
          <a:p>
            <a:pPr algn="ctr">
              <a:lnSpc>
                <a:spcPct val="100000"/>
              </a:lnSpc>
            </a:pPr>
            <a:r>
              <a:rPr lang="en-US" dirty="0" smtClean="0">
                <a:solidFill>
                  <a:schemeClr val="tx1">
                    <a:lumMod val="65000"/>
                    <a:lumOff val="35000"/>
                  </a:schemeClr>
                </a:solidFill>
                <a:latin typeface="+mn-lt"/>
              </a:rPr>
              <a:t>Vision</a:t>
            </a:r>
            <a:endParaRPr lang="en-US" dirty="0">
              <a:solidFill>
                <a:schemeClr val="tx1">
                  <a:lumMod val="65000"/>
                  <a:lumOff val="35000"/>
                </a:schemeClr>
              </a:solidFill>
              <a:latin typeface="+mn-lt"/>
            </a:endParaRPr>
          </a:p>
        </p:txBody>
      </p:sp>
      <p:pic>
        <p:nvPicPr>
          <p:cNvPr id="30" name="Picture 2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1748" y="2096501"/>
            <a:ext cx="2689178" cy="2225527"/>
          </a:xfrm>
          <a:prstGeom prst="rect">
            <a:avLst/>
          </a:prstGeom>
        </p:spPr>
      </p:pic>
      <p:pic>
        <p:nvPicPr>
          <p:cNvPr id="31" name="Picture 30"/>
          <p:cNvPicPr>
            <a:picLocks noChangeAspect="1"/>
          </p:cNvPicPr>
          <p:nvPr/>
        </p:nvPicPr>
        <p:blipFill>
          <a:blip r:embed="rId4"/>
          <a:stretch>
            <a:fillRect/>
          </a:stretch>
        </p:blipFill>
        <p:spPr>
          <a:xfrm>
            <a:off x="4298497" y="1954853"/>
            <a:ext cx="3111739" cy="2338166"/>
          </a:xfrm>
          <a:prstGeom prst="rect">
            <a:avLst/>
          </a:prstGeom>
        </p:spPr>
      </p:pic>
      <p:pic>
        <p:nvPicPr>
          <p:cNvPr id="34" name="Picture 3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5400000" flipV="1">
            <a:off x="7702296" y="2125672"/>
            <a:ext cx="4311097" cy="3233323"/>
          </a:xfrm>
          <a:prstGeom prst="rect">
            <a:avLst/>
          </a:prstGeom>
        </p:spPr>
      </p:pic>
    </p:spTree>
    <p:extLst>
      <p:ext uri="{BB962C8B-B14F-4D97-AF65-F5344CB8AC3E}">
        <p14:creationId xmlns:p14="http://schemas.microsoft.com/office/powerpoint/2010/main" val="4294210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33642" y="583738"/>
            <a:ext cx="8124715" cy="707886"/>
          </a:xfrm>
          <a:prstGeom prst="rect">
            <a:avLst/>
          </a:prstGeom>
          <a:noFill/>
        </p:spPr>
        <p:txBody>
          <a:bodyPr wrap="square" rtlCol="0">
            <a:spAutoFit/>
          </a:bodyPr>
          <a:lstStyle/>
          <a:p>
            <a:pPr algn="ctr"/>
            <a:r>
              <a:rPr lang="en-US" sz="4000" b="1" i="1" dirty="0" smtClean="0">
                <a:solidFill>
                  <a:schemeClr val="tx1">
                    <a:lumMod val="75000"/>
                    <a:lumOff val="25000"/>
                  </a:schemeClr>
                </a:solidFill>
                <a:latin typeface="Montserrat" charset="0"/>
                <a:ea typeface="Montserrat" charset="0"/>
                <a:cs typeface="Montserrat" charset="0"/>
              </a:rPr>
              <a:t>Vision Building</a:t>
            </a:r>
            <a:endParaRPr lang="en-US" sz="4000" b="1" i="1" dirty="0">
              <a:solidFill>
                <a:schemeClr val="tx1">
                  <a:lumMod val="75000"/>
                  <a:lumOff val="25000"/>
                </a:schemeClr>
              </a:solidFill>
              <a:latin typeface="Montserrat" charset="0"/>
              <a:ea typeface="Montserrat" charset="0"/>
              <a:cs typeface="Montserrat" charset="0"/>
            </a:endParaRPr>
          </a:p>
        </p:txBody>
      </p:sp>
      <p:sp>
        <p:nvSpPr>
          <p:cNvPr id="3" name="Rectangle 2"/>
          <p:cNvSpPr/>
          <p:nvPr/>
        </p:nvSpPr>
        <p:spPr>
          <a:xfrm>
            <a:off x="0" y="0"/>
            <a:ext cx="652530" cy="110758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4" name="Group 3"/>
          <p:cNvGrpSpPr/>
          <p:nvPr/>
        </p:nvGrpSpPr>
        <p:grpSpPr>
          <a:xfrm>
            <a:off x="6874446" y="1370522"/>
            <a:ext cx="5317554" cy="4830254"/>
            <a:chOff x="6265863" y="992188"/>
            <a:chExt cx="5924550" cy="5381625"/>
          </a:xfrm>
        </p:grpSpPr>
        <p:sp>
          <p:nvSpPr>
            <p:cNvPr id="5" name="Freeform 37"/>
            <p:cNvSpPr>
              <a:spLocks/>
            </p:cNvSpPr>
            <p:nvPr/>
          </p:nvSpPr>
          <p:spPr bwMode="auto">
            <a:xfrm>
              <a:off x="6265863" y="1993900"/>
              <a:ext cx="2157413" cy="4379913"/>
            </a:xfrm>
            <a:custGeom>
              <a:avLst/>
              <a:gdLst>
                <a:gd name="T0" fmla="*/ 1353 w 1359"/>
                <a:gd name="T1" fmla="*/ 2759 h 2759"/>
                <a:gd name="T2" fmla="*/ 0 w 1359"/>
                <a:gd name="T3" fmla="*/ 1855 h 2759"/>
                <a:gd name="T4" fmla="*/ 1359 w 1359"/>
                <a:gd name="T5" fmla="*/ 0 h 2759"/>
                <a:gd name="T6" fmla="*/ 1353 w 1359"/>
                <a:gd name="T7" fmla="*/ 2759 h 2759"/>
              </a:gdLst>
              <a:ahLst/>
              <a:cxnLst>
                <a:cxn ang="0">
                  <a:pos x="T0" y="T1"/>
                </a:cxn>
                <a:cxn ang="0">
                  <a:pos x="T2" y="T3"/>
                </a:cxn>
                <a:cxn ang="0">
                  <a:pos x="T4" y="T5"/>
                </a:cxn>
                <a:cxn ang="0">
                  <a:pos x="T6" y="T7"/>
                </a:cxn>
              </a:cxnLst>
              <a:rect l="0" t="0" r="r" b="b"/>
              <a:pathLst>
                <a:path w="1359" h="2759">
                  <a:moveTo>
                    <a:pt x="1353" y="2759"/>
                  </a:moveTo>
                  <a:lnTo>
                    <a:pt x="0" y="1855"/>
                  </a:lnTo>
                  <a:lnTo>
                    <a:pt x="1359" y="0"/>
                  </a:lnTo>
                  <a:lnTo>
                    <a:pt x="1353" y="2759"/>
                  </a:lnTo>
                  <a:close/>
                </a:path>
              </a:pathLst>
            </a:custGeom>
            <a:solidFill>
              <a:schemeClr val="bg1">
                <a:lumMod val="85000"/>
              </a:schemeClr>
            </a:solidFill>
            <a:ln>
              <a:noFill/>
            </a:ln>
          </p:spPr>
          <p:txBody>
            <a:bodyPr vert="horz" wrap="square" lIns="91440" tIns="45720" rIns="91440" bIns="45720" numCol="1" anchor="t" anchorCtr="0" compatLnSpc="1">
              <a:prstTxWarp prst="textNoShape">
                <a:avLst/>
              </a:prstTxWarp>
            </a:bodyPr>
            <a:lstStyle/>
            <a:p>
              <a:endParaRPr lang="en-US" sz="1400">
                <a:ea typeface="Ebrima" panose="02000000000000000000" pitchFamily="2" charset="0"/>
                <a:cs typeface="Ebrima" panose="02000000000000000000" pitchFamily="2" charset="0"/>
              </a:endParaRPr>
            </a:p>
          </p:txBody>
        </p:sp>
        <p:sp>
          <p:nvSpPr>
            <p:cNvPr id="6" name="Freeform 38"/>
            <p:cNvSpPr>
              <a:spLocks/>
            </p:cNvSpPr>
            <p:nvPr/>
          </p:nvSpPr>
          <p:spPr bwMode="auto">
            <a:xfrm>
              <a:off x="8413750" y="1993900"/>
              <a:ext cx="2595563" cy="4379913"/>
            </a:xfrm>
            <a:custGeom>
              <a:avLst/>
              <a:gdLst>
                <a:gd name="T0" fmla="*/ 6 w 1635"/>
                <a:gd name="T1" fmla="*/ 0 h 2759"/>
                <a:gd name="T2" fmla="*/ 1635 w 1635"/>
                <a:gd name="T3" fmla="*/ 1839 h 2759"/>
                <a:gd name="T4" fmla="*/ 0 w 1635"/>
                <a:gd name="T5" fmla="*/ 2759 h 2759"/>
                <a:gd name="T6" fmla="*/ 6 w 1635"/>
                <a:gd name="T7" fmla="*/ 0 h 2759"/>
              </a:gdLst>
              <a:ahLst/>
              <a:cxnLst>
                <a:cxn ang="0">
                  <a:pos x="T0" y="T1"/>
                </a:cxn>
                <a:cxn ang="0">
                  <a:pos x="T2" y="T3"/>
                </a:cxn>
                <a:cxn ang="0">
                  <a:pos x="T4" y="T5"/>
                </a:cxn>
                <a:cxn ang="0">
                  <a:pos x="T6" y="T7"/>
                </a:cxn>
              </a:cxnLst>
              <a:rect l="0" t="0" r="r" b="b"/>
              <a:pathLst>
                <a:path w="1635" h="2759">
                  <a:moveTo>
                    <a:pt x="6" y="0"/>
                  </a:moveTo>
                  <a:lnTo>
                    <a:pt x="1635" y="1839"/>
                  </a:lnTo>
                  <a:lnTo>
                    <a:pt x="0" y="2759"/>
                  </a:lnTo>
                  <a:lnTo>
                    <a:pt x="6" y="0"/>
                  </a:ln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bodyPr>
            <a:lstStyle/>
            <a:p>
              <a:endParaRPr lang="en-US" sz="1400">
                <a:ea typeface="Ebrima" panose="02000000000000000000" pitchFamily="2" charset="0"/>
                <a:cs typeface="Ebrima" panose="02000000000000000000" pitchFamily="2" charset="0"/>
              </a:endParaRPr>
            </a:p>
          </p:txBody>
        </p:sp>
        <p:sp>
          <p:nvSpPr>
            <p:cNvPr id="7" name="Freeform 39"/>
            <p:cNvSpPr>
              <a:spLocks/>
            </p:cNvSpPr>
            <p:nvPr/>
          </p:nvSpPr>
          <p:spPr bwMode="auto">
            <a:xfrm>
              <a:off x="7916863" y="2514600"/>
              <a:ext cx="501650" cy="503238"/>
            </a:xfrm>
            <a:custGeom>
              <a:avLst/>
              <a:gdLst>
                <a:gd name="T0" fmla="*/ 78 w 316"/>
                <a:gd name="T1" fmla="*/ 0 h 317"/>
                <a:gd name="T2" fmla="*/ 0 w 316"/>
                <a:gd name="T3" fmla="*/ 107 h 317"/>
                <a:gd name="T4" fmla="*/ 316 w 316"/>
                <a:gd name="T5" fmla="*/ 317 h 317"/>
                <a:gd name="T6" fmla="*/ 316 w 316"/>
                <a:gd name="T7" fmla="*/ 160 h 317"/>
                <a:gd name="T8" fmla="*/ 78 w 316"/>
                <a:gd name="T9" fmla="*/ 0 h 317"/>
              </a:gdLst>
              <a:ahLst/>
              <a:cxnLst>
                <a:cxn ang="0">
                  <a:pos x="T0" y="T1"/>
                </a:cxn>
                <a:cxn ang="0">
                  <a:pos x="T2" y="T3"/>
                </a:cxn>
                <a:cxn ang="0">
                  <a:pos x="T4" y="T5"/>
                </a:cxn>
                <a:cxn ang="0">
                  <a:pos x="T6" y="T7"/>
                </a:cxn>
                <a:cxn ang="0">
                  <a:pos x="T8" y="T9"/>
                </a:cxn>
              </a:cxnLst>
              <a:rect l="0" t="0" r="r" b="b"/>
              <a:pathLst>
                <a:path w="316" h="317">
                  <a:moveTo>
                    <a:pt x="78" y="0"/>
                  </a:moveTo>
                  <a:lnTo>
                    <a:pt x="0" y="107"/>
                  </a:lnTo>
                  <a:lnTo>
                    <a:pt x="316" y="317"/>
                  </a:lnTo>
                  <a:lnTo>
                    <a:pt x="316" y="160"/>
                  </a:lnTo>
                  <a:lnTo>
                    <a:pt x="78" y="0"/>
                  </a:lnTo>
                  <a:close/>
                </a:path>
              </a:pathLst>
            </a:custGeom>
            <a:solidFill>
              <a:schemeClr val="accent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ea typeface="Ebrima" panose="02000000000000000000" pitchFamily="2" charset="0"/>
                <a:cs typeface="Ebrima" panose="02000000000000000000" pitchFamily="2" charset="0"/>
              </a:endParaRPr>
            </a:p>
          </p:txBody>
        </p:sp>
        <p:sp>
          <p:nvSpPr>
            <p:cNvPr id="8" name="Freeform 40"/>
            <p:cNvSpPr>
              <a:spLocks/>
            </p:cNvSpPr>
            <p:nvPr/>
          </p:nvSpPr>
          <p:spPr bwMode="auto">
            <a:xfrm>
              <a:off x="8418513" y="2503488"/>
              <a:ext cx="606425" cy="514350"/>
            </a:xfrm>
            <a:custGeom>
              <a:avLst/>
              <a:gdLst>
                <a:gd name="T0" fmla="*/ 0 w 382"/>
                <a:gd name="T1" fmla="*/ 167 h 324"/>
                <a:gd name="T2" fmla="*/ 0 w 382"/>
                <a:gd name="T3" fmla="*/ 324 h 324"/>
                <a:gd name="T4" fmla="*/ 382 w 382"/>
                <a:gd name="T5" fmla="*/ 110 h 324"/>
                <a:gd name="T6" fmla="*/ 284 w 382"/>
                <a:gd name="T7" fmla="*/ 0 h 324"/>
                <a:gd name="T8" fmla="*/ 0 w 382"/>
                <a:gd name="T9" fmla="*/ 167 h 324"/>
              </a:gdLst>
              <a:ahLst/>
              <a:cxnLst>
                <a:cxn ang="0">
                  <a:pos x="T0" y="T1"/>
                </a:cxn>
                <a:cxn ang="0">
                  <a:pos x="T2" y="T3"/>
                </a:cxn>
                <a:cxn ang="0">
                  <a:pos x="T4" y="T5"/>
                </a:cxn>
                <a:cxn ang="0">
                  <a:pos x="T6" y="T7"/>
                </a:cxn>
                <a:cxn ang="0">
                  <a:pos x="T8" y="T9"/>
                </a:cxn>
              </a:cxnLst>
              <a:rect l="0" t="0" r="r" b="b"/>
              <a:pathLst>
                <a:path w="382" h="324">
                  <a:moveTo>
                    <a:pt x="0" y="167"/>
                  </a:moveTo>
                  <a:lnTo>
                    <a:pt x="0" y="324"/>
                  </a:lnTo>
                  <a:lnTo>
                    <a:pt x="382" y="110"/>
                  </a:lnTo>
                  <a:lnTo>
                    <a:pt x="284" y="0"/>
                  </a:lnTo>
                  <a:lnTo>
                    <a:pt x="0" y="167"/>
                  </a:lnTo>
                  <a:close/>
                </a:path>
              </a:pathLst>
            </a:custGeom>
            <a:solidFill>
              <a:schemeClr val="accent5">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ea typeface="Ebrima" panose="02000000000000000000" pitchFamily="2" charset="0"/>
                <a:cs typeface="Ebrima" panose="02000000000000000000" pitchFamily="2" charset="0"/>
              </a:endParaRPr>
            </a:p>
          </p:txBody>
        </p:sp>
        <p:sp>
          <p:nvSpPr>
            <p:cNvPr id="9" name="Freeform 41"/>
            <p:cNvSpPr>
              <a:spLocks/>
            </p:cNvSpPr>
            <p:nvPr/>
          </p:nvSpPr>
          <p:spPr bwMode="auto">
            <a:xfrm>
              <a:off x="6810375" y="3722688"/>
              <a:ext cx="1612900" cy="1552575"/>
            </a:xfrm>
            <a:custGeom>
              <a:avLst/>
              <a:gdLst>
                <a:gd name="T0" fmla="*/ 217 w 1016"/>
                <a:gd name="T1" fmla="*/ 0 h 978"/>
                <a:gd name="T2" fmla="*/ 0 w 1016"/>
                <a:gd name="T3" fmla="*/ 299 h 978"/>
                <a:gd name="T4" fmla="*/ 1016 w 1016"/>
                <a:gd name="T5" fmla="*/ 978 h 978"/>
                <a:gd name="T6" fmla="*/ 1016 w 1016"/>
                <a:gd name="T7" fmla="*/ 536 h 978"/>
                <a:gd name="T8" fmla="*/ 217 w 1016"/>
                <a:gd name="T9" fmla="*/ 0 h 978"/>
              </a:gdLst>
              <a:ahLst/>
              <a:cxnLst>
                <a:cxn ang="0">
                  <a:pos x="T0" y="T1"/>
                </a:cxn>
                <a:cxn ang="0">
                  <a:pos x="T2" y="T3"/>
                </a:cxn>
                <a:cxn ang="0">
                  <a:pos x="T4" y="T5"/>
                </a:cxn>
                <a:cxn ang="0">
                  <a:pos x="T6" y="T7"/>
                </a:cxn>
                <a:cxn ang="0">
                  <a:pos x="T8" y="T9"/>
                </a:cxn>
              </a:cxnLst>
              <a:rect l="0" t="0" r="r" b="b"/>
              <a:pathLst>
                <a:path w="1016" h="978">
                  <a:moveTo>
                    <a:pt x="217" y="0"/>
                  </a:moveTo>
                  <a:lnTo>
                    <a:pt x="0" y="299"/>
                  </a:lnTo>
                  <a:lnTo>
                    <a:pt x="1016" y="978"/>
                  </a:lnTo>
                  <a:lnTo>
                    <a:pt x="1016" y="536"/>
                  </a:lnTo>
                  <a:lnTo>
                    <a:pt x="217" y="0"/>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ea typeface="Ebrima" panose="02000000000000000000" pitchFamily="2" charset="0"/>
                <a:cs typeface="Ebrima" panose="02000000000000000000" pitchFamily="2" charset="0"/>
              </a:endParaRPr>
            </a:p>
          </p:txBody>
        </p:sp>
        <p:sp>
          <p:nvSpPr>
            <p:cNvPr id="10" name="Freeform 42"/>
            <p:cNvSpPr>
              <a:spLocks/>
            </p:cNvSpPr>
            <p:nvPr/>
          </p:nvSpPr>
          <p:spPr bwMode="auto">
            <a:xfrm>
              <a:off x="8423275" y="2413000"/>
              <a:ext cx="3767138" cy="2862263"/>
            </a:xfrm>
            <a:custGeom>
              <a:avLst/>
              <a:gdLst>
                <a:gd name="T0" fmla="*/ 0 w 2373"/>
                <a:gd name="T1" fmla="*/ 1361 h 1803"/>
                <a:gd name="T2" fmla="*/ 0 w 2373"/>
                <a:gd name="T3" fmla="*/ 1803 h 1803"/>
                <a:gd name="T4" fmla="*/ 2373 w 2373"/>
                <a:gd name="T5" fmla="*/ 460 h 1803"/>
                <a:gd name="T6" fmla="*/ 2373 w 2373"/>
                <a:gd name="T7" fmla="*/ 0 h 1803"/>
                <a:gd name="T8" fmla="*/ 0 w 2373"/>
                <a:gd name="T9" fmla="*/ 1361 h 1803"/>
              </a:gdLst>
              <a:ahLst/>
              <a:cxnLst>
                <a:cxn ang="0">
                  <a:pos x="T0" y="T1"/>
                </a:cxn>
                <a:cxn ang="0">
                  <a:pos x="T2" y="T3"/>
                </a:cxn>
                <a:cxn ang="0">
                  <a:pos x="T4" y="T5"/>
                </a:cxn>
                <a:cxn ang="0">
                  <a:pos x="T6" y="T7"/>
                </a:cxn>
                <a:cxn ang="0">
                  <a:pos x="T8" y="T9"/>
                </a:cxn>
              </a:cxnLst>
              <a:rect l="0" t="0" r="r" b="b"/>
              <a:pathLst>
                <a:path w="2373" h="1803">
                  <a:moveTo>
                    <a:pt x="0" y="1361"/>
                  </a:moveTo>
                  <a:lnTo>
                    <a:pt x="0" y="1803"/>
                  </a:lnTo>
                  <a:lnTo>
                    <a:pt x="2373" y="460"/>
                  </a:lnTo>
                  <a:lnTo>
                    <a:pt x="2373" y="0"/>
                  </a:lnTo>
                  <a:lnTo>
                    <a:pt x="0" y="1361"/>
                  </a:lnTo>
                  <a:close/>
                </a:path>
              </a:pathLst>
            </a:custGeom>
            <a:solidFill>
              <a:schemeClr val="accent2">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ea typeface="Ebrima" panose="02000000000000000000" pitchFamily="2" charset="0"/>
                <a:cs typeface="Ebrima" panose="02000000000000000000" pitchFamily="2" charset="0"/>
              </a:endParaRPr>
            </a:p>
          </p:txBody>
        </p:sp>
        <p:sp>
          <p:nvSpPr>
            <p:cNvPr id="11" name="Freeform 43"/>
            <p:cNvSpPr>
              <a:spLocks/>
            </p:cNvSpPr>
            <p:nvPr/>
          </p:nvSpPr>
          <p:spPr bwMode="auto">
            <a:xfrm>
              <a:off x="7234238" y="3265488"/>
              <a:ext cx="1179513" cy="1141413"/>
            </a:xfrm>
            <a:custGeom>
              <a:avLst/>
              <a:gdLst>
                <a:gd name="T0" fmla="*/ 161 w 743"/>
                <a:gd name="T1" fmla="*/ 0 h 719"/>
                <a:gd name="T2" fmla="*/ 0 w 743"/>
                <a:gd name="T3" fmla="*/ 222 h 719"/>
                <a:gd name="T4" fmla="*/ 743 w 743"/>
                <a:gd name="T5" fmla="*/ 719 h 719"/>
                <a:gd name="T6" fmla="*/ 743 w 743"/>
                <a:gd name="T7" fmla="*/ 389 h 719"/>
                <a:gd name="T8" fmla="*/ 161 w 743"/>
                <a:gd name="T9" fmla="*/ 0 h 719"/>
              </a:gdLst>
              <a:ahLst/>
              <a:cxnLst>
                <a:cxn ang="0">
                  <a:pos x="T0" y="T1"/>
                </a:cxn>
                <a:cxn ang="0">
                  <a:pos x="T2" y="T3"/>
                </a:cxn>
                <a:cxn ang="0">
                  <a:pos x="T4" y="T5"/>
                </a:cxn>
                <a:cxn ang="0">
                  <a:pos x="T6" y="T7"/>
                </a:cxn>
                <a:cxn ang="0">
                  <a:pos x="T8" y="T9"/>
                </a:cxn>
              </a:cxnLst>
              <a:rect l="0" t="0" r="r" b="b"/>
              <a:pathLst>
                <a:path w="743" h="719">
                  <a:moveTo>
                    <a:pt x="161" y="0"/>
                  </a:moveTo>
                  <a:lnTo>
                    <a:pt x="0" y="222"/>
                  </a:lnTo>
                  <a:lnTo>
                    <a:pt x="743" y="719"/>
                  </a:lnTo>
                  <a:lnTo>
                    <a:pt x="743" y="389"/>
                  </a:lnTo>
                  <a:lnTo>
                    <a:pt x="161"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ea typeface="Ebrima" panose="02000000000000000000" pitchFamily="2" charset="0"/>
                <a:cs typeface="Ebrima" panose="02000000000000000000" pitchFamily="2" charset="0"/>
              </a:endParaRPr>
            </a:p>
          </p:txBody>
        </p:sp>
        <p:sp>
          <p:nvSpPr>
            <p:cNvPr id="12" name="Freeform 44"/>
            <p:cNvSpPr>
              <a:spLocks/>
            </p:cNvSpPr>
            <p:nvPr/>
          </p:nvSpPr>
          <p:spPr bwMode="auto">
            <a:xfrm>
              <a:off x="8413750" y="1701800"/>
              <a:ext cx="3776663" cy="2705100"/>
            </a:xfrm>
            <a:custGeom>
              <a:avLst/>
              <a:gdLst>
                <a:gd name="T0" fmla="*/ 0 w 2379"/>
                <a:gd name="T1" fmla="*/ 1374 h 1704"/>
                <a:gd name="T2" fmla="*/ 0 w 2379"/>
                <a:gd name="T3" fmla="*/ 1374 h 1704"/>
                <a:gd name="T4" fmla="*/ 0 w 2379"/>
                <a:gd name="T5" fmla="*/ 1704 h 1704"/>
                <a:gd name="T6" fmla="*/ 2379 w 2379"/>
                <a:gd name="T7" fmla="*/ 342 h 1704"/>
                <a:gd name="T8" fmla="*/ 2379 w 2379"/>
                <a:gd name="T9" fmla="*/ 0 h 1704"/>
                <a:gd name="T10" fmla="*/ 0 w 2379"/>
                <a:gd name="T11" fmla="*/ 1374 h 1704"/>
              </a:gdLst>
              <a:ahLst/>
              <a:cxnLst>
                <a:cxn ang="0">
                  <a:pos x="T0" y="T1"/>
                </a:cxn>
                <a:cxn ang="0">
                  <a:pos x="T2" y="T3"/>
                </a:cxn>
                <a:cxn ang="0">
                  <a:pos x="T4" y="T5"/>
                </a:cxn>
                <a:cxn ang="0">
                  <a:pos x="T6" y="T7"/>
                </a:cxn>
                <a:cxn ang="0">
                  <a:pos x="T8" y="T9"/>
                </a:cxn>
                <a:cxn ang="0">
                  <a:pos x="T10" y="T11"/>
                </a:cxn>
              </a:cxnLst>
              <a:rect l="0" t="0" r="r" b="b"/>
              <a:pathLst>
                <a:path w="2379" h="1704">
                  <a:moveTo>
                    <a:pt x="0" y="1374"/>
                  </a:moveTo>
                  <a:lnTo>
                    <a:pt x="0" y="1374"/>
                  </a:lnTo>
                  <a:lnTo>
                    <a:pt x="0" y="1704"/>
                  </a:lnTo>
                  <a:lnTo>
                    <a:pt x="2379" y="342"/>
                  </a:lnTo>
                  <a:lnTo>
                    <a:pt x="2379" y="0"/>
                  </a:lnTo>
                  <a:lnTo>
                    <a:pt x="0" y="1374"/>
                  </a:lnTo>
                  <a:close/>
                </a:path>
              </a:pathLst>
            </a:custGeom>
            <a:solidFill>
              <a:schemeClr val="accent3">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ea typeface="Ebrima" panose="02000000000000000000" pitchFamily="2" charset="0"/>
                <a:cs typeface="Ebrima" panose="02000000000000000000" pitchFamily="2" charset="0"/>
              </a:endParaRPr>
            </a:p>
          </p:txBody>
        </p:sp>
        <p:sp>
          <p:nvSpPr>
            <p:cNvPr id="13" name="Freeform 45"/>
            <p:cNvSpPr>
              <a:spLocks/>
            </p:cNvSpPr>
            <p:nvPr/>
          </p:nvSpPr>
          <p:spPr bwMode="auto">
            <a:xfrm>
              <a:off x="7570788" y="2795588"/>
              <a:ext cx="847725" cy="928688"/>
            </a:xfrm>
            <a:custGeom>
              <a:avLst/>
              <a:gdLst>
                <a:gd name="T0" fmla="*/ 534 w 534"/>
                <a:gd name="T1" fmla="*/ 246 h 585"/>
                <a:gd name="T2" fmla="*/ 166 w 534"/>
                <a:gd name="T3" fmla="*/ 0 h 585"/>
                <a:gd name="T4" fmla="*/ 0 w 534"/>
                <a:gd name="T5" fmla="*/ 230 h 585"/>
                <a:gd name="T6" fmla="*/ 534 w 534"/>
                <a:gd name="T7" fmla="*/ 585 h 585"/>
                <a:gd name="T8" fmla="*/ 534 w 534"/>
                <a:gd name="T9" fmla="*/ 250 h 585"/>
                <a:gd name="T10" fmla="*/ 534 w 534"/>
                <a:gd name="T11" fmla="*/ 246 h 585"/>
              </a:gdLst>
              <a:ahLst/>
              <a:cxnLst>
                <a:cxn ang="0">
                  <a:pos x="T0" y="T1"/>
                </a:cxn>
                <a:cxn ang="0">
                  <a:pos x="T2" y="T3"/>
                </a:cxn>
                <a:cxn ang="0">
                  <a:pos x="T4" y="T5"/>
                </a:cxn>
                <a:cxn ang="0">
                  <a:pos x="T6" y="T7"/>
                </a:cxn>
                <a:cxn ang="0">
                  <a:pos x="T8" y="T9"/>
                </a:cxn>
                <a:cxn ang="0">
                  <a:pos x="T10" y="T11"/>
                </a:cxn>
              </a:cxnLst>
              <a:rect l="0" t="0" r="r" b="b"/>
              <a:pathLst>
                <a:path w="534" h="585">
                  <a:moveTo>
                    <a:pt x="534" y="246"/>
                  </a:moveTo>
                  <a:lnTo>
                    <a:pt x="166" y="0"/>
                  </a:lnTo>
                  <a:lnTo>
                    <a:pt x="0" y="230"/>
                  </a:lnTo>
                  <a:lnTo>
                    <a:pt x="534" y="585"/>
                  </a:lnTo>
                  <a:lnTo>
                    <a:pt x="534" y="250"/>
                  </a:lnTo>
                  <a:lnTo>
                    <a:pt x="534" y="246"/>
                  </a:lnTo>
                  <a:close/>
                </a:path>
              </a:pathLst>
            </a:custGeom>
            <a:solidFill>
              <a:schemeClr val="accent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ea typeface="Ebrima" panose="02000000000000000000" pitchFamily="2" charset="0"/>
                <a:cs typeface="Ebrima" panose="02000000000000000000" pitchFamily="2" charset="0"/>
              </a:endParaRPr>
            </a:p>
          </p:txBody>
        </p:sp>
        <p:sp>
          <p:nvSpPr>
            <p:cNvPr id="14" name="Freeform 46"/>
            <p:cNvSpPr>
              <a:spLocks/>
            </p:cNvSpPr>
            <p:nvPr/>
          </p:nvSpPr>
          <p:spPr bwMode="auto">
            <a:xfrm>
              <a:off x="8418513" y="992188"/>
              <a:ext cx="3771900" cy="2732088"/>
            </a:xfrm>
            <a:custGeom>
              <a:avLst/>
              <a:gdLst>
                <a:gd name="T0" fmla="*/ 0 w 2376"/>
                <a:gd name="T1" fmla="*/ 1386 h 1721"/>
                <a:gd name="T2" fmla="*/ 0 w 2376"/>
                <a:gd name="T3" fmla="*/ 1721 h 1721"/>
                <a:gd name="T4" fmla="*/ 2376 w 2376"/>
                <a:gd name="T5" fmla="*/ 347 h 1721"/>
                <a:gd name="T6" fmla="*/ 2376 w 2376"/>
                <a:gd name="T7" fmla="*/ 0 h 1721"/>
                <a:gd name="T8" fmla="*/ 0 w 2376"/>
                <a:gd name="T9" fmla="*/ 1386 h 1721"/>
              </a:gdLst>
              <a:ahLst/>
              <a:cxnLst>
                <a:cxn ang="0">
                  <a:pos x="T0" y="T1"/>
                </a:cxn>
                <a:cxn ang="0">
                  <a:pos x="T2" y="T3"/>
                </a:cxn>
                <a:cxn ang="0">
                  <a:pos x="T4" y="T5"/>
                </a:cxn>
                <a:cxn ang="0">
                  <a:pos x="T6" y="T7"/>
                </a:cxn>
                <a:cxn ang="0">
                  <a:pos x="T8" y="T9"/>
                </a:cxn>
              </a:cxnLst>
              <a:rect l="0" t="0" r="r" b="b"/>
              <a:pathLst>
                <a:path w="2376" h="1721">
                  <a:moveTo>
                    <a:pt x="0" y="1386"/>
                  </a:moveTo>
                  <a:lnTo>
                    <a:pt x="0" y="1721"/>
                  </a:lnTo>
                  <a:lnTo>
                    <a:pt x="2376" y="347"/>
                  </a:lnTo>
                  <a:lnTo>
                    <a:pt x="2376" y="0"/>
                  </a:lnTo>
                  <a:lnTo>
                    <a:pt x="0" y="1386"/>
                  </a:lnTo>
                  <a:close/>
                </a:path>
              </a:pathLst>
            </a:custGeom>
            <a:solidFill>
              <a:schemeClr val="accent4">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ea typeface="Ebrima" panose="02000000000000000000" pitchFamily="2" charset="0"/>
                <a:cs typeface="Ebrima" panose="02000000000000000000" pitchFamily="2" charset="0"/>
              </a:endParaRPr>
            </a:p>
          </p:txBody>
        </p:sp>
        <p:sp>
          <p:nvSpPr>
            <p:cNvPr id="15" name="Freeform 47"/>
            <p:cNvSpPr>
              <a:spLocks/>
            </p:cNvSpPr>
            <p:nvPr/>
          </p:nvSpPr>
          <p:spPr bwMode="auto">
            <a:xfrm>
              <a:off x="6265863" y="4333875"/>
              <a:ext cx="2147888" cy="2039938"/>
            </a:xfrm>
            <a:custGeom>
              <a:avLst/>
              <a:gdLst>
                <a:gd name="T0" fmla="*/ 279 w 1353"/>
                <a:gd name="T1" fmla="*/ 0 h 1285"/>
                <a:gd name="T2" fmla="*/ 0 w 1353"/>
                <a:gd name="T3" fmla="*/ 381 h 1285"/>
                <a:gd name="T4" fmla="*/ 1353 w 1353"/>
                <a:gd name="T5" fmla="*/ 1285 h 1285"/>
                <a:gd name="T6" fmla="*/ 1353 w 1353"/>
                <a:gd name="T7" fmla="*/ 718 h 1285"/>
                <a:gd name="T8" fmla="*/ 279 w 1353"/>
                <a:gd name="T9" fmla="*/ 0 h 1285"/>
              </a:gdLst>
              <a:ahLst/>
              <a:cxnLst>
                <a:cxn ang="0">
                  <a:pos x="T0" y="T1"/>
                </a:cxn>
                <a:cxn ang="0">
                  <a:pos x="T2" y="T3"/>
                </a:cxn>
                <a:cxn ang="0">
                  <a:pos x="T4" y="T5"/>
                </a:cxn>
                <a:cxn ang="0">
                  <a:pos x="T6" y="T7"/>
                </a:cxn>
                <a:cxn ang="0">
                  <a:pos x="T8" y="T9"/>
                </a:cxn>
              </a:cxnLst>
              <a:rect l="0" t="0" r="r" b="b"/>
              <a:pathLst>
                <a:path w="1353" h="1285">
                  <a:moveTo>
                    <a:pt x="279" y="0"/>
                  </a:moveTo>
                  <a:lnTo>
                    <a:pt x="0" y="381"/>
                  </a:lnTo>
                  <a:lnTo>
                    <a:pt x="1353" y="1285"/>
                  </a:lnTo>
                  <a:lnTo>
                    <a:pt x="1353" y="718"/>
                  </a:lnTo>
                  <a:lnTo>
                    <a:pt x="279" y="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ea typeface="Ebrima" panose="02000000000000000000" pitchFamily="2" charset="0"/>
                <a:cs typeface="Ebrima" panose="02000000000000000000" pitchFamily="2" charset="0"/>
              </a:endParaRPr>
            </a:p>
          </p:txBody>
        </p:sp>
        <p:sp>
          <p:nvSpPr>
            <p:cNvPr id="16" name="Freeform 48"/>
            <p:cNvSpPr>
              <a:spLocks/>
            </p:cNvSpPr>
            <p:nvPr/>
          </p:nvSpPr>
          <p:spPr bwMode="auto">
            <a:xfrm>
              <a:off x="8413750" y="3335338"/>
              <a:ext cx="3776663" cy="3038475"/>
            </a:xfrm>
            <a:custGeom>
              <a:avLst/>
              <a:gdLst>
                <a:gd name="T0" fmla="*/ 0 w 2379"/>
                <a:gd name="T1" fmla="*/ 1347 h 1914"/>
                <a:gd name="T2" fmla="*/ 0 w 2379"/>
                <a:gd name="T3" fmla="*/ 1914 h 1914"/>
                <a:gd name="T4" fmla="*/ 2379 w 2379"/>
                <a:gd name="T5" fmla="*/ 586 h 1914"/>
                <a:gd name="T6" fmla="*/ 2379 w 2379"/>
                <a:gd name="T7" fmla="*/ 0 h 1914"/>
                <a:gd name="T8" fmla="*/ 0 w 2379"/>
                <a:gd name="T9" fmla="*/ 1347 h 1914"/>
              </a:gdLst>
              <a:ahLst/>
              <a:cxnLst>
                <a:cxn ang="0">
                  <a:pos x="T0" y="T1"/>
                </a:cxn>
                <a:cxn ang="0">
                  <a:pos x="T2" y="T3"/>
                </a:cxn>
                <a:cxn ang="0">
                  <a:pos x="T4" y="T5"/>
                </a:cxn>
                <a:cxn ang="0">
                  <a:pos x="T6" y="T7"/>
                </a:cxn>
                <a:cxn ang="0">
                  <a:pos x="T8" y="T9"/>
                </a:cxn>
              </a:cxnLst>
              <a:rect l="0" t="0" r="r" b="b"/>
              <a:pathLst>
                <a:path w="2379" h="1914">
                  <a:moveTo>
                    <a:pt x="0" y="1347"/>
                  </a:moveTo>
                  <a:lnTo>
                    <a:pt x="0" y="1914"/>
                  </a:lnTo>
                  <a:lnTo>
                    <a:pt x="2379" y="586"/>
                  </a:lnTo>
                  <a:lnTo>
                    <a:pt x="2379" y="0"/>
                  </a:lnTo>
                  <a:lnTo>
                    <a:pt x="0" y="1347"/>
                  </a:ln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ea typeface="Ebrima" panose="02000000000000000000" pitchFamily="2" charset="0"/>
                <a:cs typeface="Ebrima" panose="02000000000000000000" pitchFamily="2" charset="0"/>
              </a:endParaRPr>
            </a:p>
          </p:txBody>
        </p:sp>
      </p:grpSp>
      <p:grpSp>
        <p:nvGrpSpPr>
          <p:cNvPr id="17" name="Group 16"/>
          <p:cNvGrpSpPr/>
          <p:nvPr/>
        </p:nvGrpSpPr>
        <p:grpSpPr>
          <a:xfrm>
            <a:off x="1079088" y="2501420"/>
            <a:ext cx="2576411" cy="1400413"/>
            <a:chOff x="1079088" y="2501420"/>
            <a:chExt cx="2576411" cy="1400413"/>
          </a:xfrm>
        </p:grpSpPr>
        <p:sp>
          <p:nvSpPr>
            <p:cNvPr id="18" name="TextBox 17"/>
            <p:cNvSpPr txBox="1"/>
            <p:nvPr/>
          </p:nvSpPr>
          <p:spPr>
            <a:xfrm>
              <a:off x="1079088" y="3051398"/>
              <a:ext cx="2576411" cy="276999"/>
            </a:xfrm>
            <a:prstGeom prst="rect">
              <a:avLst/>
            </a:prstGeom>
            <a:noFill/>
          </p:spPr>
          <p:txBody>
            <a:bodyPr wrap="none" rtlCol="0">
              <a:spAutoFit/>
            </a:bodyPr>
            <a:lstStyle/>
            <a:p>
              <a:r>
                <a:rPr lang="en-US" sz="1200" spc="30" dirty="0" smtClean="0">
                  <a:ea typeface="Ebrima" panose="02000000000000000000" pitchFamily="2" charset="0"/>
                  <a:cs typeface="Ebrima" panose="02000000000000000000" pitchFamily="2" charset="0"/>
                </a:rPr>
                <a:t>Build capacity in classroom </a:t>
              </a:r>
              <a:r>
                <a:rPr lang="en-US" sz="1200" spc="30" dirty="0">
                  <a:ea typeface="Ebrima" panose="02000000000000000000" pitchFamily="2" charset="0"/>
                  <a:cs typeface="Ebrima" panose="02000000000000000000" pitchFamily="2" charset="0"/>
                </a:rPr>
                <a:t>l</a:t>
              </a:r>
              <a:r>
                <a:rPr lang="en-US" sz="1200" spc="30" dirty="0" smtClean="0">
                  <a:ea typeface="Ebrima" panose="02000000000000000000" pitchFamily="2" charset="0"/>
                  <a:cs typeface="Ebrima" panose="02000000000000000000" pitchFamily="2" charset="0"/>
                </a:rPr>
                <a:t>earning</a:t>
              </a:r>
              <a:endParaRPr lang="en-US" sz="1200" spc="30" dirty="0">
                <a:ea typeface="Ebrima" panose="02000000000000000000" pitchFamily="2" charset="0"/>
                <a:cs typeface="Ebrima" panose="02000000000000000000" pitchFamily="2" charset="0"/>
              </a:endParaRPr>
            </a:p>
          </p:txBody>
        </p:sp>
        <p:sp>
          <p:nvSpPr>
            <p:cNvPr id="19" name="TextBox 18"/>
            <p:cNvSpPr txBox="1"/>
            <p:nvPr/>
          </p:nvSpPr>
          <p:spPr>
            <a:xfrm>
              <a:off x="1079088" y="3357068"/>
              <a:ext cx="1574470" cy="544765"/>
            </a:xfrm>
            <a:prstGeom prst="rect">
              <a:avLst/>
            </a:prstGeom>
            <a:noFill/>
          </p:spPr>
          <p:txBody>
            <a:bodyPr wrap="none" rtlCol="0">
              <a:spAutoFit/>
            </a:bodyPr>
            <a:lstStyle/>
            <a:p>
              <a:pPr marL="171450" indent="-171450">
                <a:lnSpc>
                  <a:spcPct val="140000"/>
                </a:lnSpc>
                <a:buFont typeface="Arial" panose="020B0604020202020204" pitchFamily="34" charset="0"/>
                <a:buChar char="•"/>
              </a:pPr>
              <a:r>
                <a:rPr lang="en-US" sz="1050" dirty="0" smtClean="0">
                  <a:solidFill>
                    <a:schemeClr val="tx2"/>
                  </a:solidFill>
                  <a:ea typeface="Ebrima" panose="02000000000000000000" pitchFamily="2" charset="0"/>
                  <a:cs typeface="Ebrima" panose="02000000000000000000" pitchFamily="2" charset="0"/>
                </a:rPr>
                <a:t>Children gardening</a:t>
              </a:r>
            </a:p>
            <a:p>
              <a:pPr marL="171450" indent="-171450">
                <a:lnSpc>
                  <a:spcPct val="140000"/>
                </a:lnSpc>
                <a:buFont typeface="Arial" panose="020B0604020202020204" pitchFamily="34" charset="0"/>
                <a:buChar char="•"/>
              </a:pPr>
              <a:r>
                <a:rPr lang="en-US" sz="1050" dirty="0" smtClean="0">
                  <a:solidFill>
                    <a:schemeClr val="tx2"/>
                  </a:solidFill>
                  <a:ea typeface="Ebrima" panose="02000000000000000000" pitchFamily="2" charset="0"/>
                  <a:cs typeface="Ebrima" panose="02000000000000000000" pitchFamily="2" charset="0"/>
                </a:rPr>
                <a:t>Lesson plan alignment</a:t>
              </a:r>
              <a:endParaRPr lang="en-US" sz="1050" dirty="0">
                <a:solidFill>
                  <a:schemeClr val="tx2"/>
                </a:solidFill>
                <a:ea typeface="Ebrima" panose="02000000000000000000" pitchFamily="2" charset="0"/>
                <a:cs typeface="Ebrima" panose="02000000000000000000" pitchFamily="2" charset="0"/>
              </a:endParaRPr>
            </a:p>
          </p:txBody>
        </p:sp>
        <p:sp>
          <p:nvSpPr>
            <p:cNvPr id="20" name="Oval 19"/>
            <p:cNvSpPr/>
            <p:nvPr/>
          </p:nvSpPr>
          <p:spPr>
            <a:xfrm>
              <a:off x="1170199" y="2501420"/>
              <a:ext cx="418376" cy="41837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ea typeface="Ebrima" panose="02000000000000000000" pitchFamily="2" charset="0"/>
                  <a:cs typeface="Ebrima" panose="02000000000000000000" pitchFamily="2" charset="0"/>
                </a:rPr>
                <a:t>1</a:t>
              </a:r>
            </a:p>
          </p:txBody>
        </p:sp>
      </p:grpSp>
      <p:grpSp>
        <p:nvGrpSpPr>
          <p:cNvPr id="21" name="Group 20"/>
          <p:cNvGrpSpPr/>
          <p:nvPr/>
        </p:nvGrpSpPr>
        <p:grpSpPr>
          <a:xfrm>
            <a:off x="1078831" y="4460091"/>
            <a:ext cx="2786532" cy="1626628"/>
            <a:chOff x="1078831" y="4460091"/>
            <a:chExt cx="2786532" cy="1626628"/>
          </a:xfrm>
        </p:grpSpPr>
        <p:sp>
          <p:nvSpPr>
            <p:cNvPr id="22" name="TextBox 21"/>
            <p:cNvSpPr txBox="1"/>
            <p:nvPr/>
          </p:nvSpPr>
          <p:spPr>
            <a:xfrm>
              <a:off x="1078831" y="5010069"/>
              <a:ext cx="2786532" cy="276999"/>
            </a:xfrm>
            <a:prstGeom prst="rect">
              <a:avLst/>
            </a:prstGeom>
            <a:noFill/>
          </p:spPr>
          <p:txBody>
            <a:bodyPr wrap="none" rtlCol="0">
              <a:spAutoFit/>
            </a:bodyPr>
            <a:lstStyle/>
            <a:p>
              <a:r>
                <a:rPr lang="en-US" sz="1200" spc="30" dirty="0" smtClean="0">
                  <a:ea typeface="Ebrima" panose="02000000000000000000" pitchFamily="2" charset="0"/>
                  <a:cs typeface="Ebrima" panose="02000000000000000000" pitchFamily="2" charset="0"/>
                </a:rPr>
                <a:t>Expand physical footprint of the garden</a:t>
              </a:r>
              <a:endParaRPr lang="en-US" sz="1200" spc="30" dirty="0">
                <a:ea typeface="Ebrima" panose="02000000000000000000" pitchFamily="2" charset="0"/>
                <a:cs typeface="Ebrima" panose="02000000000000000000" pitchFamily="2" charset="0"/>
              </a:endParaRPr>
            </a:p>
          </p:txBody>
        </p:sp>
        <p:sp>
          <p:nvSpPr>
            <p:cNvPr id="23" name="TextBox 22"/>
            <p:cNvSpPr txBox="1"/>
            <p:nvPr/>
          </p:nvSpPr>
          <p:spPr>
            <a:xfrm>
              <a:off x="1079088" y="5315739"/>
              <a:ext cx="2297424" cy="770980"/>
            </a:xfrm>
            <a:prstGeom prst="rect">
              <a:avLst/>
            </a:prstGeom>
            <a:noFill/>
          </p:spPr>
          <p:txBody>
            <a:bodyPr wrap="none" rtlCol="0">
              <a:spAutoFit/>
            </a:bodyPr>
            <a:lstStyle/>
            <a:p>
              <a:pPr marL="171450" indent="-171450">
                <a:lnSpc>
                  <a:spcPct val="140000"/>
                </a:lnSpc>
                <a:buFont typeface="Arial" panose="020B0604020202020204" pitchFamily="34" charset="0"/>
                <a:buChar char="•"/>
              </a:pPr>
              <a:r>
                <a:rPr lang="en-US" sz="1050" dirty="0" smtClean="0">
                  <a:solidFill>
                    <a:schemeClr val="tx2"/>
                  </a:solidFill>
                  <a:ea typeface="Ebrima" panose="02000000000000000000" pitchFamily="2" charset="0"/>
                  <a:cs typeface="Ebrima" panose="02000000000000000000" pitchFamily="2" charset="0"/>
                </a:rPr>
                <a:t>Homeroom classroom boxes</a:t>
              </a:r>
            </a:p>
            <a:p>
              <a:pPr marL="171450" indent="-171450">
                <a:lnSpc>
                  <a:spcPct val="140000"/>
                </a:lnSpc>
                <a:buFont typeface="Arial" panose="020B0604020202020204" pitchFamily="34" charset="0"/>
                <a:buChar char="•"/>
              </a:pPr>
              <a:r>
                <a:rPr lang="en-US" sz="1050" dirty="0" smtClean="0">
                  <a:solidFill>
                    <a:schemeClr val="tx2"/>
                  </a:solidFill>
                  <a:ea typeface="Ebrima" panose="02000000000000000000" pitchFamily="2" charset="0"/>
                  <a:cs typeface="Ebrima" panose="02000000000000000000" pitchFamily="2" charset="0"/>
                </a:rPr>
                <a:t>Functional acreage of garden boxes</a:t>
              </a:r>
            </a:p>
            <a:p>
              <a:pPr marL="171450" indent="-171450">
                <a:lnSpc>
                  <a:spcPct val="140000"/>
                </a:lnSpc>
                <a:buFont typeface="Arial" panose="020B0604020202020204" pitchFamily="34" charset="0"/>
                <a:buChar char="•"/>
              </a:pPr>
              <a:r>
                <a:rPr lang="en-US" sz="1050" dirty="0" smtClean="0">
                  <a:solidFill>
                    <a:schemeClr val="tx2"/>
                  </a:solidFill>
                  <a:ea typeface="Ebrima" panose="02000000000000000000" pitchFamily="2" charset="0"/>
                  <a:cs typeface="Ebrima" panose="02000000000000000000" pitchFamily="2" charset="0"/>
                </a:rPr>
                <a:t>School orchard</a:t>
              </a:r>
            </a:p>
          </p:txBody>
        </p:sp>
        <p:sp>
          <p:nvSpPr>
            <p:cNvPr id="24" name="Oval 23"/>
            <p:cNvSpPr/>
            <p:nvPr/>
          </p:nvSpPr>
          <p:spPr>
            <a:xfrm>
              <a:off x="1170199" y="4460091"/>
              <a:ext cx="418376" cy="418376"/>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ea typeface="Ebrima" panose="02000000000000000000" pitchFamily="2" charset="0"/>
                  <a:cs typeface="Ebrima" panose="02000000000000000000" pitchFamily="2" charset="0"/>
                </a:rPr>
                <a:t>3</a:t>
              </a:r>
            </a:p>
          </p:txBody>
        </p:sp>
      </p:grpSp>
      <p:grpSp>
        <p:nvGrpSpPr>
          <p:cNvPr id="25" name="Group 24"/>
          <p:cNvGrpSpPr/>
          <p:nvPr/>
        </p:nvGrpSpPr>
        <p:grpSpPr>
          <a:xfrm>
            <a:off x="3906168" y="2501420"/>
            <a:ext cx="3357009" cy="1400413"/>
            <a:chOff x="3906168" y="2501420"/>
            <a:chExt cx="3357009" cy="1400413"/>
          </a:xfrm>
        </p:grpSpPr>
        <p:sp>
          <p:nvSpPr>
            <p:cNvPr id="26" name="TextBox 25"/>
            <p:cNvSpPr txBox="1"/>
            <p:nvPr/>
          </p:nvSpPr>
          <p:spPr>
            <a:xfrm>
              <a:off x="3906168" y="3051398"/>
              <a:ext cx="3262496" cy="276999"/>
            </a:xfrm>
            <a:prstGeom prst="rect">
              <a:avLst/>
            </a:prstGeom>
            <a:noFill/>
          </p:spPr>
          <p:txBody>
            <a:bodyPr wrap="none" rtlCol="0">
              <a:spAutoFit/>
            </a:bodyPr>
            <a:lstStyle/>
            <a:p>
              <a:r>
                <a:rPr lang="en-US" sz="1200" spc="30" dirty="0" smtClean="0">
                  <a:ea typeface="Ebrima" panose="02000000000000000000" pitchFamily="2" charset="0"/>
                  <a:cs typeface="Ebrima" panose="02000000000000000000" pitchFamily="2" charset="0"/>
                </a:rPr>
                <a:t>Invite parents and community into the process</a:t>
              </a:r>
              <a:endParaRPr lang="en-US" sz="1200" spc="30" dirty="0">
                <a:ea typeface="Ebrima" panose="02000000000000000000" pitchFamily="2" charset="0"/>
                <a:cs typeface="Ebrima" panose="02000000000000000000" pitchFamily="2" charset="0"/>
              </a:endParaRPr>
            </a:p>
          </p:txBody>
        </p:sp>
        <p:sp>
          <p:nvSpPr>
            <p:cNvPr id="27" name="TextBox 26"/>
            <p:cNvSpPr txBox="1"/>
            <p:nvPr/>
          </p:nvSpPr>
          <p:spPr>
            <a:xfrm>
              <a:off x="3906168" y="3357068"/>
              <a:ext cx="3357009" cy="544765"/>
            </a:xfrm>
            <a:prstGeom prst="rect">
              <a:avLst/>
            </a:prstGeom>
            <a:noFill/>
          </p:spPr>
          <p:txBody>
            <a:bodyPr wrap="none" rtlCol="0">
              <a:spAutoFit/>
            </a:bodyPr>
            <a:lstStyle/>
            <a:p>
              <a:pPr marL="171450" indent="-171450">
                <a:lnSpc>
                  <a:spcPct val="140000"/>
                </a:lnSpc>
                <a:buFont typeface="Arial" panose="020B0604020202020204" pitchFamily="34" charset="0"/>
                <a:buChar char="•"/>
              </a:pPr>
              <a:r>
                <a:rPr lang="en-US" sz="1050" dirty="0" smtClean="0">
                  <a:solidFill>
                    <a:schemeClr val="tx2"/>
                  </a:solidFill>
                  <a:ea typeface="Ebrima" panose="02000000000000000000" pitchFamily="2" charset="0"/>
                  <a:cs typeface="Ebrima" panose="02000000000000000000" pitchFamily="2" charset="0"/>
                </a:rPr>
                <a:t>Informed and given a voice in the process</a:t>
              </a:r>
            </a:p>
            <a:p>
              <a:pPr marL="171450" indent="-171450">
                <a:lnSpc>
                  <a:spcPct val="140000"/>
                </a:lnSpc>
                <a:buFont typeface="Arial" panose="020B0604020202020204" pitchFamily="34" charset="0"/>
                <a:buChar char="•"/>
              </a:pPr>
              <a:r>
                <a:rPr lang="en-US" sz="1050" dirty="0" smtClean="0">
                  <a:solidFill>
                    <a:schemeClr val="tx2"/>
                  </a:solidFill>
                  <a:ea typeface="Ebrima" panose="02000000000000000000" pitchFamily="2" charset="0"/>
                  <a:cs typeface="Ebrima" panose="02000000000000000000" pitchFamily="2" charset="0"/>
                </a:rPr>
                <a:t>Vision workshops to uncover capabilities and strengths</a:t>
              </a:r>
              <a:endParaRPr lang="en-US" sz="1050" dirty="0">
                <a:solidFill>
                  <a:schemeClr val="tx2"/>
                </a:solidFill>
                <a:ea typeface="Ebrima" panose="02000000000000000000" pitchFamily="2" charset="0"/>
                <a:cs typeface="Ebrima" panose="02000000000000000000" pitchFamily="2" charset="0"/>
              </a:endParaRPr>
            </a:p>
          </p:txBody>
        </p:sp>
        <p:sp>
          <p:nvSpPr>
            <p:cNvPr id="28" name="Oval 27"/>
            <p:cNvSpPr/>
            <p:nvPr/>
          </p:nvSpPr>
          <p:spPr>
            <a:xfrm>
              <a:off x="3997279" y="2501420"/>
              <a:ext cx="418376" cy="41837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ea typeface="Ebrima" panose="02000000000000000000" pitchFamily="2" charset="0"/>
                  <a:cs typeface="Ebrima" panose="02000000000000000000" pitchFamily="2" charset="0"/>
                </a:rPr>
                <a:t>2</a:t>
              </a:r>
            </a:p>
          </p:txBody>
        </p:sp>
      </p:grpSp>
      <p:grpSp>
        <p:nvGrpSpPr>
          <p:cNvPr id="29" name="Group 28"/>
          <p:cNvGrpSpPr/>
          <p:nvPr/>
        </p:nvGrpSpPr>
        <p:grpSpPr>
          <a:xfrm>
            <a:off x="3906168" y="4460091"/>
            <a:ext cx="3158237" cy="1400413"/>
            <a:chOff x="3906168" y="4460091"/>
            <a:chExt cx="3158237" cy="1400413"/>
          </a:xfrm>
        </p:grpSpPr>
        <p:sp>
          <p:nvSpPr>
            <p:cNvPr id="30" name="TextBox 29"/>
            <p:cNvSpPr txBox="1"/>
            <p:nvPr/>
          </p:nvSpPr>
          <p:spPr>
            <a:xfrm>
              <a:off x="3906168" y="5010069"/>
              <a:ext cx="2188228" cy="276999"/>
            </a:xfrm>
            <a:prstGeom prst="rect">
              <a:avLst/>
            </a:prstGeom>
            <a:noFill/>
          </p:spPr>
          <p:txBody>
            <a:bodyPr wrap="none" rtlCol="0">
              <a:spAutoFit/>
            </a:bodyPr>
            <a:lstStyle/>
            <a:p>
              <a:r>
                <a:rPr lang="en-US" sz="1200" spc="30" dirty="0" smtClean="0">
                  <a:ea typeface="Ebrima" panose="02000000000000000000" pitchFamily="2" charset="0"/>
                  <a:cs typeface="Ebrima" panose="02000000000000000000" pitchFamily="2" charset="0"/>
                </a:rPr>
                <a:t>Space is center for community</a:t>
              </a:r>
              <a:endParaRPr lang="en-US" sz="1200" spc="30" dirty="0">
                <a:ea typeface="Ebrima" panose="02000000000000000000" pitchFamily="2" charset="0"/>
                <a:cs typeface="Ebrima" panose="02000000000000000000" pitchFamily="2" charset="0"/>
              </a:endParaRPr>
            </a:p>
          </p:txBody>
        </p:sp>
        <p:sp>
          <p:nvSpPr>
            <p:cNvPr id="31" name="TextBox 30"/>
            <p:cNvSpPr txBox="1"/>
            <p:nvPr/>
          </p:nvSpPr>
          <p:spPr>
            <a:xfrm>
              <a:off x="3906168" y="5315739"/>
              <a:ext cx="3158237" cy="544765"/>
            </a:xfrm>
            <a:prstGeom prst="rect">
              <a:avLst/>
            </a:prstGeom>
            <a:noFill/>
          </p:spPr>
          <p:txBody>
            <a:bodyPr wrap="none" rtlCol="0">
              <a:spAutoFit/>
            </a:bodyPr>
            <a:lstStyle/>
            <a:p>
              <a:pPr marL="171450" indent="-171450">
                <a:lnSpc>
                  <a:spcPct val="140000"/>
                </a:lnSpc>
                <a:buFont typeface="Arial" panose="020B0604020202020204" pitchFamily="34" charset="0"/>
                <a:buChar char="•"/>
              </a:pPr>
              <a:r>
                <a:rPr lang="en-US" sz="1050" dirty="0" smtClean="0">
                  <a:solidFill>
                    <a:schemeClr val="tx2"/>
                  </a:solidFill>
                  <a:ea typeface="Ebrima" panose="02000000000000000000" pitchFamily="2" charset="0"/>
                  <a:cs typeface="Ebrima" panose="02000000000000000000" pitchFamily="2" charset="0"/>
                </a:rPr>
                <a:t>Community is able to use space for food cultivation</a:t>
              </a:r>
            </a:p>
            <a:p>
              <a:pPr marL="171450" indent="-171450">
                <a:lnSpc>
                  <a:spcPct val="140000"/>
                </a:lnSpc>
                <a:buFont typeface="Arial" panose="020B0604020202020204" pitchFamily="34" charset="0"/>
                <a:buChar char="•"/>
              </a:pPr>
              <a:r>
                <a:rPr lang="en-US" sz="1050" dirty="0" smtClean="0">
                  <a:solidFill>
                    <a:schemeClr val="tx2"/>
                  </a:solidFill>
                  <a:ea typeface="Ebrima" panose="02000000000000000000" pitchFamily="2" charset="0"/>
                  <a:cs typeface="Ebrima" panose="02000000000000000000" pitchFamily="2" charset="0"/>
                </a:rPr>
                <a:t>Excess produce can be sold</a:t>
              </a:r>
              <a:endParaRPr lang="en-US" sz="1050" dirty="0">
                <a:solidFill>
                  <a:schemeClr val="tx2"/>
                </a:solidFill>
                <a:ea typeface="Ebrima" panose="02000000000000000000" pitchFamily="2" charset="0"/>
                <a:cs typeface="Ebrima" panose="02000000000000000000" pitchFamily="2" charset="0"/>
              </a:endParaRPr>
            </a:p>
          </p:txBody>
        </p:sp>
        <p:sp>
          <p:nvSpPr>
            <p:cNvPr id="32" name="Oval 31"/>
            <p:cNvSpPr/>
            <p:nvPr/>
          </p:nvSpPr>
          <p:spPr>
            <a:xfrm>
              <a:off x="3997279" y="4460091"/>
              <a:ext cx="418376" cy="41837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ea typeface="Ebrima" panose="02000000000000000000" pitchFamily="2" charset="0"/>
                  <a:cs typeface="Ebrima" panose="02000000000000000000" pitchFamily="2" charset="0"/>
                </a:rPr>
                <a:t>4</a:t>
              </a:r>
            </a:p>
          </p:txBody>
        </p:sp>
      </p:grpSp>
    </p:spTree>
    <p:extLst>
      <p:ext uri="{BB962C8B-B14F-4D97-AF65-F5344CB8AC3E}">
        <p14:creationId xmlns:p14="http://schemas.microsoft.com/office/powerpoint/2010/main" val="1593253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338035" y="3110566"/>
            <a:ext cx="3233065" cy="307777"/>
          </a:xfrm>
          <a:prstGeom prst="rect">
            <a:avLst/>
          </a:prstGeom>
          <a:noFill/>
          <a:ln>
            <a:noFill/>
          </a:ln>
        </p:spPr>
        <p:txBody>
          <a:bodyPr wrap="none" rtlCol="0">
            <a:spAutoFit/>
          </a:bodyPr>
          <a:lstStyle/>
          <a:p>
            <a:r>
              <a:rPr lang="en-CA" sz="1400" spc="300" dirty="0" smtClean="0">
                <a:solidFill>
                  <a:schemeClr val="tx1">
                    <a:lumMod val="75000"/>
                    <a:lumOff val="25000"/>
                  </a:schemeClr>
                </a:solidFill>
                <a:ea typeface="Open Sans" panose="020B0606030504020204" pitchFamily="34" charset="0"/>
                <a:cs typeface="Open Sans" panose="020B0606030504020204" pitchFamily="34" charset="0"/>
              </a:rPr>
              <a:t>Milkweed garden </a:t>
            </a:r>
            <a:r>
              <a:rPr lang="en-CA" sz="1400" spc="300" dirty="0">
                <a:solidFill>
                  <a:schemeClr val="tx1">
                    <a:lumMod val="75000"/>
                    <a:lumOff val="25000"/>
                  </a:schemeClr>
                </a:solidFill>
                <a:ea typeface="Open Sans" panose="020B0606030504020204" pitchFamily="34" charset="0"/>
                <a:cs typeface="Open Sans" panose="020B0606030504020204" pitchFamily="34" charset="0"/>
              </a:rPr>
              <a:t>c</a:t>
            </a:r>
            <a:r>
              <a:rPr lang="en-CA" sz="1400" spc="300" dirty="0" smtClean="0">
                <a:solidFill>
                  <a:schemeClr val="tx1">
                    <a:lumMod val="75000"/>
                    <a:lumOff val="25000"/>
                  </a:schemeClr>
                </a:solidFill>
                <a:ea typeface="Open Sans" panose="020B0606030504020204" pitchFamily="34" charset="0"/>
                <a:cs typeface="Open Sans" panose="020B0606030504020204" pitchFamily="34" charset="0"/>
              </a:rPr>
              <a:t>ompleted</a:t>
            </a:r>
            <a:endParaRPr lang="en-CA" sz="1400" spc="300" dirty="0">
              <a:solidFill>
                <a:schemeClr val="tx1">
                  <a:lumMod val="75000"/>
                  <a:lumOff val="25000"/>
                </a:schemeClr>
              </a:solidFill>
              <a:ea typeface="Open Sans" panose="020B0606030504020204" pitchFamily="34" charset="0"/>
              <a:cs typeface="Open Sans" panose="020B0606030504020204" pitchFamily="34" charset="0"/>
            </a:endParaRPr>
          </a:p>
        </p:txBody>
      </p:sp>
      <p:sp>
        <p:nvSpPr>
          <p:cNvPr id="6" name="Freeform 5"/>
          <p:cNvSpPr>
            <a:spLocks/>
          </p:cNvSpPr>
          <p:nvPr/>
        </p:nvSpPr>
        <p:spPr bwMode="auto">
          <a:xfrm>
            <a:off x="2841933" y="3166225"/>
            <a:ext cx="345614" cy="287551"/>
          </a:xfrm>
          <a:custGeom>
            <a:avLst/>
            <a:gdLst>
              <a:gd name="T0" fmla="*/ 539 w 658"/>
              <a:gd name="T1" fmla="*/ 0 h 544"/>
              <a:gd name="T2" fmla="*/ 234 w 658"/>
              <a:gd name="T3" fmla="*/ 305 h 544"/>
              <a:gd name="T4" fmla="*/ 119 w 658"/>
              <a:gd name="T5" fmla="*/ 190 h 544"/>
              <a:gd name="T6" fmla="*/ 0 w 658"/>
              <a:gd name="T7" fmla="*/ 309 h 544"/>
              <a:gd name="T8" fmla="*/ 115 w 658"/>
              <a:gd name="T9" fmla="*/ 424 h 544"/>
              <a:gd name="T10" fmla="*/ 234 w 658"/>
              <a:gd name="T11" fmla="*/ 544 h 544"/>
              <a:gd name="T12" fmla="*/ 354 w 658"/>
              <a:gd name="T13" fmla="*/ 424 h 544"/>
              <a:gd name="T14" fmla="*/ 658 w 658"/>
              <a:gd name="T15" fmla="*/ 120 h 544"/>
              <a:gd name="T16" fmla="*/ 539 w 658"/>
              <a:gd name="T17" fmla="*/ 0 h 5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8" h="544">
                <a:moveTo>
                  <a:pt x="539" y="0"/>
                </a:moveTo>
                <a:lnTo>
                  <a:pt x="234" y="305"/>
                </a:lnTo>
                <a:lnTo>
                  <a:pt x="119" y="190"/>
                </a:lnTo>
                <a:lnTo>
                  <a:pt x="0" y="309"/>
                </a:lnTo>
                <a:lnTo>
                  <a:pt x="115" y="424"/>
                </a:lnTo>
                <a:lnTo>
                  <a:pt x="234" y="544"/>
                </a:lnTo>
                <a:lnTo>
                  <a:pt x="354" y="424"/>
                </a:lnTo>
                <a:lnTo>
                  <a:pt x="658" y="120"/>
                </a:lnTo>
                <a:lnTo>
                  <a:pt x="539" y="0"/>
                </a:lnTo>
                <a:close/>
              </a:path>
            </a:pathLst>
          </a:custGeom>
          <a:solidFill>
            <a:schemeClr val="accent1"/>
          </a:solidFill>
          <a:ln>
            <a:noFill/>
          </a:ln>
        </p:spPr>
        <p:txBody>
          <a:bodyPr vert="horz" wrap="square" lIns="68580" tIns="34290" rIns="68580" bIns="34290" numCol="1" anchor="t" anchorCtr="0" compatLnSpc="1">
            <a:prstTxWarp prst="textNoShape">
              <a:avLst/>
            </a:prstTxWarp>
          </a:bodyPr>
          <a:lstStyle/>
          <a:p>
            <a:endParaRPr lang="en-US" sz="1350">
              <a:solidFill>
                <a:schemeClr val="tx1">
                  <a:lumMod val="75000"/>
                  <a:lumOff val="25000"/>
                </a:schemeClr>
              </a:solidFill>
            </a:endParaRPr>
          </a:p>
        </p:txBody>
      </p:sp>
      <p:sp>
        <p:nvSpPr>
          <p:cNvPr id="7" name="TextBox 6"/>
          <p:cNvSpPr txBox="1"/>
          <p:nvPr/>
        </p:nvSpPr>
        <p:spPr>
          <a:xfrm>
            <a:off x="3373039" y="3583561"/>
            <a:ext cx="4104585" cy="738664"/>
          </a:xfrm>
          <a:prstGeom prst="rect">
            <a:avLst/>
          </a:prstGeom>
          <a:noFill/>
          <a:ln>
            <a:noFill/>
          </a:ln>
        </p:spPr>
        <p:txBody>
          <a:bodyPr wrap="none" rtlCol="0">
            <a:spAutoFit/>
          </a:bodyPr>
          <a:lstStyle/>
          <a:p>
            <a:r>
              <a:rPr lang="en-CA" sz="1400" spc="300" dirty="0" smtClean="0">
                <a:solidFill>
                  <a:schemeClr val="tx1">
                    <a:lumMod val="75000"/>
                    <a:lumOff val="25000"/>
                  </a:schemeClr>
                </a:solidFill>
                <a:ea typeface="Open Sans" panose="020B0606030504020204" pitchFamily="34" charset="0"/>
                <a:cs typeface="Open Sans" panose="020B0606030504020204" pitchFamily="34" charset="0"/>
              </a:rPr>
              <a:t>School is registered with the </a:t>
            </a:r>
          </a:p>
          <a:p>
            <a:r>
              <a:rPr lang="en-CA" sz="1400" spc="300" dirty="0" smtClean="0">
                <a:solidFill>
                  <a:schemeClr val="tx1">
                    <a:lumMod val="75000"/>
                    <a:lumOff val="25000"/>
                  </a:schemeClr>
                </a:solidFill>
                <a:ea typeface="Open Sans" panose="020B0606030504020204" pitchFamily="34" charset="0"/>
                <a:cs typeface="Open Sans" panose="020B0606030504020204" pitchFamily="34" charset="0"/>
              </a:rPr>
              <a:t>Monarch Watch Waystation Program</a:t>
            </a:r>
          </a:p>
          <a:p>
            <a:endParaRPr lang="en-CA" sz="1400" spc="300" dirty="0" smtClean="0">
              <a:solidFill>
                <a:schemeClr val="tx1">
                  <a:lumMod val="75000"/>
                  <a:lumOff val="25000"/>
                </a:schemeClr>
              </a:solidFill>
              <a:ea typeface="Open Sans" panose="020B0606030504020204" pitchFamily="34" charset="0"/>
              <a:cs typeface="Open Sans" panose="020B0606030504020204" pitchFamily="34" charset="0"/>
            </a:endParaRPr>
          </a:p>
        </p:txBody>
      </p:sp>
      <p:sp>
        <p:nvSpPr>
          <p:cNvPr id="8" name="Freeform 7"/>
          <p:cNvSpPr>
            <a:spLocks/>
          </p:cNvSpPr>
          <p:nvPr/>
        </p:nvSpPr>
        <p:spPr bwMode="auto">
          <a:xfrm>
            <a:off x="2866961" y="3619811"/>
            <a:ext cx="345614" cy="287551"/>
          </a:xfrm>
          <a:custGeom>
            <a:avLst/>
            <a:gdLst>
              <a:gd name="T0" fmla="*/ 539 w 658"/>
              <a:gd name="T1" fmla="*/ 0 h 544"/>
              <a:gd name="T2" fmla="*/ 234 w 658"/>
              <a:gd name="T3" fmla="*/ 305 h 544"/>
              <a:gd name="T4" fmla="*/ 119 w 658"/>
              <a:gd name="T5" fmla="*/ 190 h 544"/>
              <a:gd name="T6" fmla="*/ 0 w 658"/>
              <a:gd name="T7" fmla="*/ 309 h 544"/>
              <a:gd name="T8" fmla="*/ 115 w 658"/>
              <a:gd name="T9" fmla="*/ 424 h 544"/>
              <a:gd name="T10" fmla="*/ 234 w 658"/>
              <a:gd name="T11" fmla="*/ 544 h 544"/>
              <a:gd name="T12" fmla="*/ 354 w 658"/>
              <a:gd name="T13" fmla="*/ 424 h 544"/>
              <a:gd name="T14" fmla="*/ 658 w 658"/>
              <a:gd name="T15" fmla="*/ 120 h 544"/>
              <a:gd name="T16" fmla="*/ 539 w 658"/>
              <a:gd name="T17" fmla="*/ 0 h 5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8" h="544">
                <a:moveTo>
                  <a:pt x="539" y="0"/>
                </a:moveTo>
                <a:lnTo>
                  <a:pt x="234" y="305"/>
                </a:lnTo>
                <a:lnTo>
                  <a:pt x="119" y="190"/>
                </a:lnTo>
                <a:lnTo>
                  <a:pt x="0" y="309"/>
                </a:lnTo>
                <a:lnTo>
                  <a:pt x="115" y="424"/>
                </a:lnTo>
                <a:lnTo>
                  <a:pt x="234" y="544"/>
                </a:lnTo>
                <a:lnTo>
                  <a:pt x="354" y="424"/>
                </a:lnTo>
                <a:lnTo>
                  <a:pt x="658" y="120"/>
                </a:lnTo>
                <a:lnTo>
                  <a:pt x="539" y="0"/>
                </a:lnTo>
                <a:close/>
              </a:path>
            </a:pathLst>
          </a:custGeom>
          <a:solidFill>
            <a:schemeClr val="accent1"/>
          </a:solidFill>
          <a:ln>
            <a:noFill/>
          </a:ln>
        </p:spPr>
        <p:txBody>
          <a:bodyPr vert="horz" wrap="square" lIns="68580" tIns="34290" rIns="68580" bIns="34290" numCol="1" anchor="t" anchorCtr="0" compatLnSpc="1">
            <a:prstTxWarp prst="textNoShape">
              <a:avLst/>
            </a:prstTxWarp>
          </a:bodyPr>
          <a:lstStyle/>
          <a:p>
            <a:endParaRPr lang="en-US" sz="1350">
              <a:solidFill>
                <a:schemeClr val="tx1">
                  <a:lumMod val="75000"/>
                  <a:lumOff val="25000"/>
                </a:schemeClr>
              </a:solidFill>
            </a:endParaRPr>
          </a:p>
        </p:txBody>
      </p:sp>
      <p:sp>
        <p:nvSpPr>
          <p:cNvPr id="9" name="TextBox 8"/>
          <p:cNvSpPr txBox="1"/>
          <p:nvPr/>
        </p:nvSpPr>
        <p:spPr>
          <a:xfrm>
            <a:off x="3373039" y="4187062"/>
            <a:ext cx="6565387" cy="307777"/>
          </a:xfrm>
          <a:prstGeom prst="rect">
            <a:avLst/>
          </a:prstGeom>
          <a:noFill/>
          <a:ln>
            <a:noFill/>
          </a:ln>
        </p:spPr>
        <p:txBody>
          <a:bodyPr wrap="none" rtlCol="0">
            <a:spAutoFit/>
          </a:bodyPr>
          <a:lstStyle/>
          <a:p>
            <a:r>
              <a:rPr lang="en-CA" sz="1400" spc="300" dirty="0" smtClean="0">
                <a:solidFill>
                  <a:schemeClr val="tx1">
                    <a:lumMod val="75000"/>
                    <a:lumOff val="25000"/>
                  </a:schemeClr>
                </a:solidFill>
                <a:ea typeface="Open Sans" panose="020B0606030504020204" pitchFamily="34" charset="0"/>
                <a:cs typeface="Open Sans" panose="020B0606030504020204" pitchFamily="34" charset="0"/>
              </a:rPr>
              <a:t>Irrigation System installed for each homeroom garden box</a:t>
            </a:r>
            <a:endParaRPr lang="en-CA" sz="1400" spc="300" dirty="0">
              <a:solidFill>
                <a:schemeClr val="tx1">
                  <a:lumMod val="75000"/>
                  <a:lumOff val="25000"/>
                </a:schemeClr>
              </a:solidFill>
              <a:ea typeface="Open Sans" panose="020B0606030504020204" pitchFamily="34" charset="0"/>
              <a:cs typeface="Open Sans" panose="020B0606030504020204" pitchFamily="34" charset="0"/>
            </a:endParaRPr>
          </a:p>
        </p:txBody>
      </p:sp>
      <p:sp>
        <p:nvSpPr>
          <p:cNvPr id="10" name="Freeform 9"/>
          <p:cNvSpPr>
            <a:spLocks/>
          </p:cNvSpPr>
          <p:nvPr/>
        </p:nvSpPr>
        <p:spPr bwMode="auto">
          <a:xfrm>
            <a:off x="2901238" y="4178450"/>
            <a:ext cx="345614" cy="287551"/>
          </a:xfrm>
          <a:custGeom>
            <a:avLst/>
            <a:gdLst>
              <a:gd name="T0" fmla="*/ 539 w 658"/>
              <a:gd name="T1" fmla="*/ 0 h 544"/>
              <a:gd name="T2" fmla="*/ 234 w 658"/>
              <a:gd name="T3" fmla="*/ 305 h 544"/>
              <a:gd name="T4" fmla="*/ 119 w 658"/>
              <a:gd name="T5" fmla="*/ 190 h 544"/>
              <a:gd name="T6" fmla="*/ 0 w 658"/>
              <a:gd name="T7" fmla="*/ 309 h 544"/>
              <a:gd name="T8" fmla="*/ 115 w 658"/>
              <a:gd name="T9" fmla="*/ 424 h 544"/>
              <a:gd name="T10" fmla="*/ 234 w 658"/>
              <a:gd name="T11" fmla="*/ 544 h 544"/>
              <a:gd name="T12" fmla="*/ 354 w 658"/>
              <a:gd name="T13" fmla="*/ 424 h 544"/>
              <a:gd name="T14" fmla="*/ 658 w 658"/>
              <a:gd name="T15" fmla="*/ 120 h 544"/>
              <a:gd name="T16" fmla="*/ 539 w 658"/>
              <a:gd name="T17" fmla="*/ 0 h 5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8" h="544">
                <a:moveTo>
                  <a:pt x="539" y="0"/>
                </a:moveTo>
                <a:lnTo>
                  <a:pt x="234" y="305"/>
                </a:lnTo>
                <a:lnTo>
                  <a:pt x="119" y="190"/>
                </a:lnTo>
                <a:lnTo>
                  <a:pt x="0" y="309"/>
                </a:lnTo>
                <a:lnTo>
                  <a:pt x="115" y="424"/>
                </a:lnTo>
                <a:lnTo>
                  <a:pt x="234" y="544"/>
                </a:lnTo>
                <a:lnTo>
                  <a:pt x="354" y="424"/>
                </a:lnTo>
                <a:lnTo>
                  <a:pt x="658" y="120"/>
                </a:lnTo>
                <a:lnTo>
                  <a:pt x="539" y="0"/>
                </a:lnTo>
                <a:close/>
              </a:path>
            </a:pathLst>
          </a:custGeom>
          <a:solidFill>
            <a:schemeClr val="accent1"/>
          </a:solidFill>
          <a:ln>
            <a:noFill/>
          </a:ln>
        </p:spPr>
        <p:txBody>
          <a:bodyPr vert="horz" wrap="square" lIns="68580" tIns="34290" rIns="68580" bIns="34290" numCol="1" anchor="t" anchorCtr="0" compatLnSpc="1">
            <a:prstTxWarp prst="textNoShape">
              <a:avLst/>
            </a:prstTxWarp>
          </a:bodyPr>
          <a:lstStyle/>
          <a:p>
            <a:endParaRPr lang="en-US" sz="1350">
              <a:solidFill>
                <a:schemeClr val="tx1">
                  <a:lumMod val="75000"/>
                  <a:lumOff val="25000"/>
                </a:schemeClr>
              </a:solidFill>
            </a:endParaRPr>
          </a:p>
        </p:txBody>
      </p:sp>
      <p:sp>
        <p:nvSpPr>
          <p:cNvPr id="12" name="Text Box 7"/>
          <p:cNvSpPr txBox="1">
            <a:spLocks noChangeArrowheads="1"/>
          </p:cNvSpPr>
          <p:nvPr/>
        </p:nvSpPr>
        <p:spPr bwMode="auto">
          <a:xfrm>
            <a:off x="3373039" y="1424082"/>
            <a:ext cx="4508450" cy="1292662"/>
          </a:xfrm>
          <a:prstGeom prst="rect">
            <a:avLst/>
          </a:prstGeom>
          <a:noFill/>
          <a:ln w="9525">
            <a:noFill/>
            <a:miter lim="800000"/>
            <a:headEnd/>
            <a:tailEnd/>
          </a:ln>
        </p:spPr>
        <p:txBody>
          <a:bodyPr wrap="square" lIns="60960" tIns="30480" rIns="60960" bIns="30480">
            <a:spAutoFit/>
          </a:bodyPr>
          <a:lstStyle/>
          <a:p>
            <a:pPr defTabSz="1450904"/>
            <a:r>
              <a:rPr lang="en-US" sz="4000" b="1" i="1" dirty="0" smtClean="0">
                <a:latin typeface="Montserrat" charset="0"/>
                <a:ea typeface="Montserrat" charset="0"/>
                <a:cs typeface="Montserrat" charset="0"/>
              </a:rPr>
              <a:t>Garden Infrastructure</a:t>
            </a:r>
            <a:endParaRPr lang="en-CA" sz="4000" b="1" i="1" dirty="0" smtClean="0">
              <a:latin typeface="Montserrat" charset="0"/>
              <a:ea typeface="Montserrat" charset="0"/>
              <a:cs typeface="Montserrat" charset="0"/>
            </a:endParaRPr>
          </a:p>
        </p:txBody>
      </p:sp>
      <p:pic>
        <p:nvPicPr>
          <p:cNvPr id="4" name="Picture Placeholder 3"/>
          <p:cNvPicPr>
            <a:picLocks noGrp="1" noChangeAspect="1"/>
          </p:cNvPicPr>
          <p:nvPr>
            <p:ph type="pic" sz="quarter" idx="11"/>
          </p:nvPr>
        </p:nvPicPr>
        <p:blipFill>
          <a:blip r:embed="rId3" cstate="print">
            <a:extLst>
              <a:ext uri="{28A0092B-C50C-407E-A947-70E740481C1C}">
                <a14:useLocalDpi xmlns:a14="http://schemas.microsoft.com/office/drawing/2010/main" val="0"/>
              </a:ext>
            </a:extLst>
          </a:blip>
          <a:srcRect t="26914" b="26914"/>
          <a:stretch>
            <a:fillRect/>
          </a:stretch>
        </p:blipFill>
        <p:spPr>
          <a:xfrm rot="5400000">
            <a:off x="-2241550" y="2241550"/>
            <a:ext cx="6858000" cy="2374900"/>
          </a:xfrm>
        </p:spPr>
      </p:pic>
      <p:pic>
        <p:nvPicPr>
          <p:cNvPr id="13" name="Picture Placeholder 12"/>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6490" r="6490"/>
          <a:stretch>
            <a:fillRect/>
          </a:stretch>
        </p:blipFill>
        <p:spPr>
          <a:xfrm>
            <a:off x="9434513" y="0"/>
            <a:ext cx="2757487" cy="6858000"/>
          </a:xfrm>
        </p:spPr>
      </p:pic>
      <p:sp>
        <p:nvSpPr>
          <p:cNvPr id="14" name="Freeform 13"/>
          <p:cNvSpPr>
            <a:spLocks/>
          </p:cNvSpPr>
          <p:nvPr/>
        </p:nvSpPr>
        <p:spPr bwMode="auto">
          <a:xfrm>
            <a:off x="2920621" y="4687681"/>
            <a:ext cx="345614" cy="287551"/>
          </a:xfrm>
          <a:custGeom>
            <a:avLst/>
            <a:gdLst>
              <a:gd name="T0" fmla="*/ 539 w 658"/>
              <a:gd name="T1" fmla="*/ 0 h 544"/>
              <a:gd name="T2" fmla="*/ 234 w 658"/>
              <a:gd name="T3" fmla="*/ 305 h 544"/>
              <a:gd name="T4" fmla="*/ 119 w 658"/>
              <a:gd name="T5" fmla="*/ 190 h 544"/>
              <a:gd name="T6" fmla="*/ 0 w 658"/>
              <a:gd name="T7" fmla="*/ 309 h 544"/>
              <a:gd name="T8" fmla="*/ 115 w 658"/>
              <a:gd name="T9" fmla="*/ 424 h 544"/>
              <a:gd name="T10" fmla="*/ 234 w 658"/>
              <a:gd name="T11" fmla="*/ 544 h 544"/>
              <a:gd name="T12" fmla="*/ 354 w 658"/>
              <a:gd name="T13" fmla="*/ 424 h 544"/>
              <a:gd name="T14" fmla="*/ 658 w 658"/>
              <a:gd name="T15" fmla="*/ 120 h 544"/>
              <a:gd name="T16" fmla="*/ 539 w 658"/>
              <a:gd name="T17" fmla="*/ 0 h 5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8" h="544">
                <a:moveTo>
                  <a:pt x="539" y="0"/>
                </a:moveTo>
                <a:lnTo>
                  <a:pt x="234" y="305"/>
                </a:lnTo>
                <a:lnTo>
                  <a:pt x="119" y="190"/>
                </a:lnTo>
                <a:lnTo>
                  <a:pt x="0" y="309"/>
                </a:lnTo>
                <a:lnTo>
                  <a:pt x="115" y="424"/>
                </a:lnTo>
                <a:lnTo>
                  <a:pt x="234" y="544"/>
                </a:lnTo>
                <a:lnTo>
                  <a:pt x="354" y="424"/>
                </a:lnTo>
                <a:lnTo>
                  <a:pt x="658" y="120"/>
                </a:lnTo>
                <a:lnTo>
                  <a:pt x="539" y="0"/>
                </a:lnTo>
                <a:close/>
              </a:path>
            </a:pathLst>
          </a:custGeom>
          <a:solidFill>
            <a:schemeClr val="accent1"/>
          </a:solidFill>
          <a:ln>
            <a:noFill/>
          </a:ln>
        </p:spPr>
        <p:txBody>
          <a:bodyPr vert="horz" wrap="square" lIns="68580" tIns="34290" rIns="68580" bIns="34290" numCol="1" anchor="t" anchorCtr="0" compatLnSpc="1">
            <a:prstTxWarp prst="textNoShape">
              <a:avLst/>
            </a:prstTxWarp>
          </a:bodyPr>
          <a:lstStyle/>
          <a:p>
            <a:endParaRPr lang="en-US" sz="1350">
              <a:solidFill>
                <a:schemeClr val="tx1">
                  <a:lumMod val="75000"/>
                  <a:lumOff val="25000"/>
                </a:schemeClr>
              </a:solidFill>
            </a:endParaRPr>
          </a:p>
        </p:txBody>
      </p:sp>
      <p:sp>
        <p:nvSpPr>
          <p:cNvPr id="15" name="TextBox 14"/>
          <p:cNvSpPr txBox="1"/>
          <p:nvPr/>
        </p:nvSpPr>
        <p:spPr>
          <a:xfrm>
            <a:off x="3373039" y="4667455"/>
            <a:ext cx="4312014" cy="307777"/>
          </a:xfrm>
          <a:prstGeom prst="rect">
            <a:avLst/>
          </a:prstGeom>
          <a:noFill/>
          <a:ln>
            <a:noFill/>
          </a:ln>
        </p:spPr>
        <p:txBody>
          <a:bodyPr wrap="none" rtlCol="0">
            <a:spAutoFit/>
          </a:bodyPr>
          <a:lstStyle/>
          <a:p>
            <a:r>
              <a:rPr lang="en-CA" sz="1400" spc="300" dirty="0" smtClean="0">
                <a:solidFill>
                  <a:schemeClr val="tx1">
                    <a:lumMod val="75000"/>
                    <a:lumOff val="25000"/>
                  </a:schemeClr>
                </a:solidFill>
                <a:ea typeface="Open Sans" panose="020B0606030504020204" pitchFamily="34" charset="0"/>
                <a:cs typeface="Open Sans" panose="020B0606030504020204" pitchFamily="34" charset="0"/>
              </a:rPr>
              <a:t>Square Foot Garden Boxes delivered </a:t>
            </a:r>
            <a:endParaRPr lang="en-CA" sz="1400" spc="300" dirty="0">
              <a:solidFill>
                <a:schemeClr val="tx1">
                  <a:lumMod val="75000"/>
                  <a:lumOff val="25000"/>
                </a:schemeClr>
              </a:solidFill>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4935966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7"/>
          <p:cNvSpPr txBox="1">
            <a:spLocks noChangeArrowheads="1"/>
          </p:cNvSpPr>
          <p:nvPr/>
        </p:nvSpPr>
        <p:spPr bwMode="auto">
          <a:xfrm>
            <a:off x="4031174" y="2693759"/>
            <a:ext cx="5281728" cy="677108"/>
          </a:xfrm>
          <a:prstGeom prst="rect">
            <a:avLst/>
          </a:prstGeom>
          <a:noFill/>
          <a:ln w="9525">
            <a:noFill/>
            <a:miter lim="800000"/>
            <a:headEnd/>
            <a:tailEnd/>
          </a:ln>
        </p:spPr>
        <p:txBody>
          <a:bodyPr wrap="square" lIns="60960" tIns="30480" rIns="60960" bIns="30480">
            <a:spAutoFit/>
          </a:bodyPr>
          <a:lstStyle/>
          <a:p>
            <a:pPr defTabSz="1450904"/>
            <a:r>
              <a:rPr lang="en-US" sz="4000" b="1" i="1" dirty="0" smtClean="0">
                <a:latin typeface="Montserrat" charset="0"/>
                <a:ea typeface="Montserrat" charset="0"/>
                <a:cs typeface="Montserrat" charset="0"/>
              </a:rPr>
              <a:t>People Infrastructure</a:t>
            </a:r>
            <a:endParaRPr lang="en-CA" sz="4000" b="1" i="1" dirty="0" smtClean="0">
              <a:latin typeface="Montserrat" charset="0"/>
              <a:ea typeface="Montserrat" charset="0"/>
              <a:cs typeface="Montserrat" charset="0"/>
            </a:endParaRPr>
          </a:p>
        </p:txBody>
      </p:sp>
      <p:sp>
        <p:nvSpPr>
          <p:cNvPr id="9" name="TextBox 8"/>
          <p:cNvSpPr txBox="1"/>
          <p:nvPr/>
        </p:nvSpPr>
        <p:spPr>
          <a:xfrm>
            <a:off x="876470" y="595409"/>
            <a:ext cx="3457998" cy="923330"/>
          </a:xfrm>
          <a:prstGeom prst="rect">
            <a:avLst/>
          </a:prstGeom>
          <a:noFill/>
        </p:spPr>
        <p:txBody>
          <a:bodyPr wrap="none" rtlCol="0">
            <a:spAutoFit/>
          </a:bodyPr>
          <a:lstStyle>
            <a:defPPr>
              <a:defRPr lang="en-US"/>
            </a:defPPr>
            <a:lvl1pPr>
              <a:lnSpc>
                <a:spcPct val="90000"/>
              </a:lnSpc>
              <a:defRPr sz="5400">
                <a:solidFill>
                  <a:schemeClr val="bg1"/>
                </a:solidFill>
                <a:latin typeface="Montserrat Semi Bold" panose="00000700000000000000" pitchFamily="50" charset="0"/>
                <a:cs typeface="Montserrat" panose="02000000000000000000" pitchFamily="2" charset="0"/>
              </a:defRPr>
            </a:lvl1pPr>
          </a:lstStyle>
          <a:p>
            <a:pPr algn="ctr">
              <a:lnSpc>
                <a:spcPct val="100000"/>
              </a:lnSpc>
            </a:pPr>
            <a:r>
              <a:rPr lang="en-US" dirty="0" smtClean="0">
                <a:solidFill>
                  <a:schemeClr val="tx1">
                    <a:lumMod val="65000"/>
                    <a:lumOff val="35000"/>
                  </a:schemeClr>
                </a:solidFill>
                <a:latin typeface="+mn-lt"/>
              </a:rPr>
              <a:t>Community</a:t>
            </a:r>
            <a:endParaRPr lang="en-US" dirty="0">
              <a:solidFill>
                <a:schemeClr val="tx1">
                  <a:lumMod val="65000"/>
                  <a:lumOff val="35000"/>
                </a:schemeClr>
              </a:solidFill>
              <a:latin typeface="+mn-lt"/>
            </a:endParaRPr>
          </a:p>
        </p:txBody>
      </p:sp>
      <p:sp>
        <p:nvSpPr>
          <p:cNvPr id="10" name="TextBox 9"/>
          <p:cNvSpPr txBox="1"/>
          <p:nvPr/>
        </p:nvSpPr>
        <p:spPr>
          <a:xfrm>
            <a:off x="8010303" y="659318"/>
            <a:ext cx="2605201" cy="923330"/>
          </a:xfrm>
          <a:prstGeom prst="rect">
            <a:avLst/>
          </a:prstGeom>
          <a:noFill/>
        </p:spPr>
        <p:txBody>
          <a:bodyPr wrap="none" rtlCol="0">
            <a:spAutoFit/>
          </a:bodyPr>
          <a:lstStyle>
            <a:defPPr>
              <a:defRPr lang="en-US"/>
            </a:defPPr>
            <a:lvl1pPr>
              <a:lnSpc>
                <a:spcPct val="90000"/>
              </a:lnSpc>
              <a:defRPr sz="5400">
                <a:solidFill>
                  <a:schemeClr val="bg1"/>
                </a:solidFill>
                <a:latin typeface="Montserrat Semi Bold" panose="00000700000000000000" pitchFamily="50" charset="0"/>
                <a:cs typeface="Montserrat" panose="02000000000000000000" pitchFamily="2" charset="0"/>
              </a:defRPr>
            </a:lvl1pPr>
          </a:lstStyle>
          <a:p>
            <a:pPr algn="ctr">
              <a:lnSpc>
                <a:spcPct val="100000"/>
              </a:lnSpc>
            </a:pPr>
            <a:r>
              <a:rPr lang="en-US" dirty="0" smtClean="0">
                <a:solidFill>
                  <a:schemeClr val="tx1">
                    <a:lumMod val="65000"/>
                    <a:lumOff val="35000"/>
                  </a:schemeClr>
                </a:solidFill>
                <a:latin typeface="+mn-lt"/>
              </a:rPr>
              <a:t>Business</a:t>
            </a:r>
            <a:endParaRPr lang="en-US" dirty="0">
              <a:solidFill>
                <a:schemeClr val="tx1">
                  <a:lumMod val="65000"/>
                  <a:lumOff val="35000"/>
                </a:schemeClr>
              </a:solidFill>
              <a:latin typeface="+mn-lt"/>
            </a:endParaRPr>
          </a:p>
        </p:txBody>
      </p:sp>
      <p:pic>
        <p:nvPicPr>
          <p:cNvPr id="12" name="Picture 11"/>
          <p:cNvPicPr>
            <a:picLocks noChangeAspect="1"/>
          </p:cNvPicPr>
          <p:nvPr/>
        </p:nvPicPr>
        <p:blipFill>
          <a:blip r:embed="rId3"/>
          <a:stretch>
            <a:fillRect/>
          </a:stretch>
        </p:blipFill>
        <p:spPr>
          <a:xfrm>
            <a:off x="607927" y="1952158"/>
            <a:ext cx="1574647" cy="2607516"/>
          </a:xfrm>
          <a:prstGeom prst="rect">
            <a:avLst/>
          </a:prstGeom>
        </p:spPr>
      </p:pic>
      <p:pic>
        <p:nvPicPr>
          <p:cNvPr id="13" name="Picture 12"/>
          <p:cNvPicPr>
            <a:picLocks noChangeAspect="1"/>
          </p:cNvPicPr>
          <p:nvPr/>
        </p:nvPicPr>
        <p:blipFill>
          <a:blip r:embed="rId4"/>
          <a:stretch>
            <a:fillRect/>
          </a:stretch>
        </p:blipFill>
        <p:spPr>
          <a:xfrm>
            <a:off x="305242" y="4292297"/>
            <a:ext cx="2385232" cy="933924"/>
          </a:xfrm>
          <a:prstGeom prst="rect">
            <a:avLst/>
          </a:prstGeom>
        </p:spPr>
      </p:pic>
      <p:pic>
        <p:nvPicPr>
          <p:cNvPr id="14" name="Picture 13"/>
          <p:cNvPicPr>
            <a:picLocks noChangeAspect="1"/>
          </p:cNvPicPr>
          <p:nvPr/>
        </p:nvPicPr>
        <p:blipFill>
          <a:blip r:embed="rId5"/>
          <a:stretch>
            <a:fillRect/>
          </a:stretch>
        </p:blipFill>
        <p:spPr>
          <a:xfrm>
            <a:off x="3030405" y="4343923"/>
            <a:ext cx="2804403" cy="2267909"/>
          </a:xfrm>
          <a:prstGeom prst="rect">
            <a:avLst/>
          </a:prstGeom>
        </p:spPr>
      </p:pic>
      <p:pic>
        <p:nvPicPr>
          <p:cNvPr id="15" name="Picture 14"/>
          <p:cNvPicPr>
            <a:picLocks noChangeAspect="1"/>
          </p:cNvPicPr>
          <p:nvPr/>
        </p:nvPicPr>
        <p:blipFill>
          <a:blip r:embed="rId6"/>
          <a:stretch>
            <a:fillRect/>
          </a:stretch>
        </p:blipFill>
        <p:spPr>
          <a:xfrm>
            <a:off x="3254398" y="1952158"/>
            <a:ext cx="2501227" cy="524563"/>
          </a:xfrm>
          <a:prstGeom prst="rect">
            <a:avLst/>
          </a:prstGeom>
        </p:spPr>
      </p:pic>
      <p:pic>
        <p:nvPicPr>
          <p:cNvPr id="16" name="Picture 15"/>
          <p:cNvPicPr>
            <a:picLocks noChangeAspect="1"/>
          </p:cNvPicPr>
          <p:nvPr/>
        </p:nvPicPr>
        <p:blipFill>
          <a:blip r:embed="rId7"/>
          <a:stretch>
            <a:fillRect/>
          </a:stretch>
        </p:blipFill>
        <p:spPr>
          <a:xfrm>
            <a:off x="10061490" y="1683195"/>
            <a:ext cx="1802230" cy="2200656"/>
          </a:xfrm>
          <a:prstGeom prst="rect">
            <a:avLst/>
          </a:prstGeom>
        </p:spPr>
      </p:pic>
      <p:pic>
        <p:nvPicPr>
          <p:cNvPr id="17" name="Picture 16"/>
          <p:cNvPicPr>
            <a:picLocks noChangeAspect="1"/>
          </p:cNvPicPr>
          <p:nvPr/>
        </p:nvPicPr>
        <p:blipFill>
          <a:blip r:embed="rId8"/>
          <a:stretch>
            <a:fillRect/>
          </a:stretch>
        </p:blipFill>
        <p:spPr>
          <a:xfrm>
            <a:off x="8942119" y="4445456"/>
            <a:ext cx="2805810" cy="1561530"/>
          </a:xfrm>
          <a:prstGeom prst="rect">
            <a:avLst/>
          </a:prstGeom>
        </p:spPr>
      </p:pic>
      <p:pic>
        <p:nvPicPr>
          <p:cNvPr id="18" name="Picture 17"/>
          <p:cNvPicPr>
            <a:picLocks noChangeAspect="1"/>
          </p:cNvPicPr>
          <p:nvPr/>
        </p:nvPicPr>
        <p:blipFill>
          <a:blip r:embed="rId9"/>
          <a:stretch>
            <a:fillRect/>
          </a:stretch>
        </p:blipFill>
        <p:spPr>
          <a:xfrm>
            <a:off x="6514671" y="4905842"/>
            <a:ext cx="1963082" cy="1969179"/>
          </a:xfrm>
          <a:prstGeom prst="rect">
            <a:avLst/>
          </a:prstGeom>
        </p:spPr>
      </p:pic>
    </p:spTree>
    <p:extLst>
      <p:ext uri="{BB962C8B-B14F-4D97-AF65-F5344CB8AC3E}">
        <p14:creationId xmlns:p14="http://schemas.microsoft.com/office/powerpoint/2010/main" val="3692429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p:cNvSpPr/>
          <p:nvPr/>
        </p:nvSpPr>
        <p:spPr>
          <a:xfrm>
            <a:off x="8178084" y="3425780"/>
            <a:ext cx="4013916" cy="3432219"/>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2" name="Text Box 10"/>
          <p:cNvSpPr txBox="1">
            <a:spLocks noChangeArrowheads="1"/>
          </p:cNvSpPr>
          <p:nvPr/>
        </p:nvSpPr>
        <p:spPr bwMode="auto">
          <a:xfrm>
            <a:off x="4733487" y="1040203"/>
            <a:ext cx="2875278" cy="823302"/>
          </a:xfrm>
          <a:prstGeom prst="rect">
            <a:avLst/>
          </a:prstGeom>
          <a:noFill/>
          <a:ln w="9525">
            <a:noFill/>
            <a:miter lim="800000"/>
            <a:headEnd/>
            <a:tailEnd/>
          </a:ln>
        </p:spPr>
        <p:txBody>
          <a:bodyPr wrap="square" lIns="60960" tIns="30480" rIns="60960" bIns="30480">
            <a:spAutoFit/>
          </a:bodyPr>
          <a:lstStyle/>
          <a:p>
            <a:pPr algn="just" defTabSz="1450904">
              <a:lnSpc>
                <a:spcPct val="150000"/>
              </a:lnSpc>
            </a:pPr>
            <a:r>
              <a:rPr lang="en-US" sz="1100" dirty="0" smtClean="0">
                <a:solidFill>
                  <a:schemeClr val="tx1">
                    <a:lumMod val="75000"/>
                    <a:lumOff val="25000"/>
                  </a:schemeClr>
                </a:solidFill>
                <a:ea typeface="Open Sans" panose="020B0606030504020204" pitchFamily="34" charset="0"/>
                <a:cs typeface="Open Sans" panose="020B0606030504020204" pitchFamily="34" charset="0"/>
              </a:rPr>
              <a:t>There was an desire expressed for local and culturally relevant items.  Two garden boxes are being designed and sponsored  by local foragers.</a:t>
            </a:r>
            <a:endParaRPr lang="en-US" sz="1100" dirty="0">
              <a:solidFill>
                <a:schemeClr val="tx1">
                  <a:lumMod val="75000"/>
                  <a:lumOff val="25000"/>
                </a:schemeClr>
              </a:solidFill>
              <a:ea typeface="Open Sans" panose="020B0606030504020204" pitchFamily="34" charset="0"/>
              <a:cs typeface="Open Sans" panose="020B0606030504020204" pitchFamily="34" charset="0"/>
            </a:endParaRPr>
          </a:p>
        </p:txBody>
      </p:sp>
      <p:sp>
        <p:nvSpPr>
          <p:cNvPr id="15" name="Rectangle 14"/>
          <p:cNvSpPr/>
          <p:nvPr/>
        </p:nvSpPr>
        <p:spPr>
          <a:xfrm>
            <a:off x="0" y="3425780"/>
            <a:ext cx="4164167" cy="3429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9" name="TextBox 18">
            <a:extLst>
              <a:ext uri="{FF2B5EF4-FFF2-40B4-BE49-F238E27FC236}">
                <a16:creationId xmlns="" xmlns:a16="http://schemas.microsoft.com/office/drawing/2014/main" id="{8A9A674A-E934-41FC-A6B0-B25E4FB57122}"/>
              </a:ext>
            </a:extLst>
          </p:cNvPr>
          <p:cNvSpPr txBox="1"/>
          <p:nvPr/>
        </p:nvSpPr>
        <p:spPr>
          <a:xfrm>
            <a:off x="645235" y="4214713"/>
            <a:ext cx="2919178" cy="954107"/>
          </a:xfrm>
          <a:prstGeom prst="rect">
            <a:avLst/>
          </a:prstGeom>
          <a:noFill/>
        </p:spPr>
        <p:txBody>
          <a:bodyPr wrap="square" rtlCol="0">
            <a:spAutoFit/>
          </a:bodyPr>
          <a:lstStyle/>
          <a:p>
            <a:r>
              <a:rPr lang="en-US" sz="2800" b="1" spc="-150" dirty="0" smtClean="0">
                <a:solidFill>
                  <a:schemeClr val="bg1"/>
                </a:solidFill>
                <a:latin typeface="Montserrat" charset="0"/>
                <a:ea typeface="Montserrat" charset="0"/>
                <a:cs typeface="Montserrat" charset="0"/>
              </a:rPr>
              <a:t>Square Foot Gardens</a:t>
            </a:r>
            <a:endParaRPr lang="en-ID" sz="2800" spc="-150" dirty="0">
              <a:solidFill>
                <a:schemeClr val="bg1"/>
              </a:solidFill>
              <a:latin typeface="Montserrat" charset="0"/>
              <a:ea typeface="Montserrat" charset="0"/>
              <a:cs typeface="Montserrat" charset="0"/>
            </a:endParaRPr>
          </a:p>
        </p:txBody>
      </p:sp>
      <p:pic>
        <p:nvPicPr>
          <p:cNvPr id="5" name="Picture Placeholder 4"/>
          <p:cNvPicPr>
            <a:picLocks noGrp="1" noChangeAspect="1"/>
          </p:cNvPicPr>
          <p:nvPr>
            <p:ph type="pic" sz="quarter" idx="14"/>
          </p:nvPr>
        </p:nvPicPr>
        <p:blipFill>
          <a:blip r:embed="rId3"/>
          <a:srcRect t="9042" b="9042"/>
          <a:stretch>
            <a:fillRect/>
          </a:stretch>
        </p:blipFill>
        <p:spPr>
          <a:prstGeom prst="rect">
            <a:avLst/>
          </a:prstGeom>
        </p:spPr>
      </p:pic>
      <p:pic>
        <p:nvPicPr>
          <p:cNvPr id="7" name="Picture Placeholder 6"/>
          <p:cNvPicPr>
            <a:picLocks noGrp="1" noChangeAspect="1"/>
          </p:cNvPicPr>
          <p:nvPr>
            <p:ph type="pic" sz="quarter" idx="13"/>
          </p:nvPr>
        </p:nvPicPr>
        <p:blipFill>
          <a:blip r:embed="rId4"/>
          <a:srcRect l="6199" r="6199"/>
          <a:stretch>
            <a:fillRect/>
          </a:stretch>
        </p:blipFill>
        <p:spPr>
          <a:prstGeom prst="rect">
            <a:avLst/>
          </a:prstGeom>
        </p:spPr>
      </p:pic>
      <p:pic>
        <p:nvPicPr>
          <p:cNvPr id="6" name="Picture Placeholder 5"/>
          <p:cNvPicPr>
            <a:picLocks noGrp="1" noChangeAspect="1"/>
          </p:cNvPicPr>
          <p:nvPr>
            <p:ph type="pic" sz="quarter" idx="12"/>
          </p:nvPr>
        </p:nvPicPr>
        <p:blipFill>
          <a:blip r:embed="rId5"/>
          <a:srcRect l="9873" r="9873"/>
          <a:stretch>
            <a:fillRect/>
          </a:stretch>
        </p:blipFill>
        <p:spPr>
          <a:xfrm>
            <a:off x="8444043" y="219870"/>
            <a:ext cx="3481996" cy="2971799"/>
          </a:xfrm>
          <a:prstGeom prst="rect">
            <a:avLst/>
          </a:prstGeom>
        </p:spPr>
      </p:pic>
      <p:pic>
        <p:nvPicPr>
          <p:cNvPr id="2" name="Picture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78082" y="3425779"/>
            <a:ext cx="4013918" cy="3432221"/>
          </a:xfrm>
          <a:prstGeom prst="rect">
            <a:avLst/>
          </a:prstGeom>
        </p:spPr>
      </p:pic>
    </p:spTree>
    <p:extLst>
      <p:ext uri="{BB962C8B-B14F-4D97-AF65-F5344CB8AC3E}">
        <p14:creationId xmlns:p14="http://schemas.microsoft.com/office/powerpoint/2010/main" val="2885146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p:cNvGrpSpPr/>
          <p:nvPr/>
        </p:nvGrpSpPr>
        <p:grpSpPr>
          <a:xfrm>
            <a:off x="8743585" y="1897468"/>
            <a:ext cx="3448415" cy="4137904"/>
            <a:chOff x="7032871" y="1989197"/>
            <a:chExt cx="3448415" cy="4137904"/>
          </a:xfrm>
        </p:grpSpPr>
        <p:sp>
          <p:nvSpPr>
            <p:cNvPr id="7" name="Rounded Rectangle 6"/>
            <p:cNvSpPr/>
            <p:nvPr/>
          </p:nvSpPr>
          <p:spPr>
            <a:xfrm>
              <a:off x="7032872" y="2095389"/>
              <a:ext cx="555387" cy="55093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100">
                <a:solidFill>
                  <a:sysClr val="windowText" lastClr="000000"/>
                </a:solidFill>
                <a:ea typeface="Lato" panose="020F0502020204030203" pitchFamily="34" charset="0"/>
                <a:cs typeface="Lato" panose="020F0502020204030203" pitchFamily="34" charset="0"/>
              </a:endParaRPr>
            </a:p>
          </p:txBody>
        </p:sp>
        <p:sp>
          <p:nvSpPr>
            <p:cNvPr id="8" name="Rounded Rectangle 7"/>
            <p:cNvSpPr/>
            <p:nvPr/>
          </p:nvSpPr>
          <p:spPr>
            <a:xfrm>
              <a:off x="7032872" y="2906694"/>
              <a:ext cx="555387" cy="55093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100">
                <a:solidFill>
                  <a:sysClr val="windowText" lastClr="000000"/>
                </a:solidFill>
                <a:ea typeface="Lato" panose="020F0502020204030203" pitchFamily="34" charset="0"/>
                <a:cs typeface="Lato" panose="020F0502020204030203" pitchFamily="34" charset="0"/>
              </a:endParaRPr>
            </a:p>
          </p:txBody>
        </p:sp>
        <p:sp>
          <p:nvSpPr>
            <p:cNvPr id="9" name="Rounded Rectangle 8"/>
            <p:cNvSpPr/>
            <p:nvPr/>
          </p:nvSpPr>
          <p:spPr>
            <a:xfrm>
              <a:off x="7032872" y="3717999"/>
              <a:ext cx="555387" cy="55093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100">
                <a:solidFill>
                  <a:sysClr val="windowText" lastClr="000000"/>
                </a:solidFill>
                <a:ea typeface="Lato" panose="020F0502020204030203" pitchFamily="34" charset="0"/>
                <a:cs typeface="Lato" panose="020F0502020204030203" pitchFamily="34" charset="0"/>
              </a:endParaRPr>
            </a:p>
          </p:txBody>
        </p:sp>
        <p:sp>
          <p:nvSpPr>
            <p:cNvPr id="10" name="Rounded Rectangle 9"/>
            <p:cNvSpPr/>
            <p:nvPr/>
          </p:nvSpPr>
          <p:spPr>
            <a:xfrm>
              <a:off x="7032871" y="4529304"/>
              <a:ext cx="555387" cy="55093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100">
                <a:solidFill>
                  <a:sysClr val="windowText" lastClr="000000"/>
                </a:solidFill>
                <a:ea typeface="Lato" panose="020F0502020204030203" pitchFamily="34" charset="0"/>
                <a:cs typeface="Lato" panose="020F0502020204030203" pitchFamily="34" charset="0"/>
              </a:endParaRPr>
            </a:p>
          </p:txBody>
        </p:sp>
        <p:grpSp>
          <p:nvGrpSpPr>
            <p:cNvPr id="11" name="Group 10"/>
            <p:cNvGrpSpPr/>
            <p:nvPr/>
          </p:nvGrpSpPr>
          <p:grpSpPr>
            <a:xfrm>
              <a:off x="7749624" y="1989197"/>
              <a:ext cx="2711543" cy="810399"/>
              <a:chOff x="8027893" y="2583618"/>
              <a:chExt cx="2711543" cy="810399"/>
            </a:xfrm>
          </p:grpSpPr>
          <p:sp>
            <p:nvSpPr>
              <p:cNvPr id="30" name="Text Placeholder 5"/>
              <p:cNvSpPr txBox="1">
                <a:spLocks/>
              </p:cNvSpPr>
              <p:nvPr/>
            </p:nvSpPr>
            <p:spPr>
              <a:xfrm>
                <a:off x="8041341" y="2846037"/>
                <a:ext cx="2698095" cy="547980"/>
              </a:xfrm>
              <a:prstGeom prst="rect">
                <a:avLst/>
              </a:prstGeom>
            </p:spPr>
            <p:txBody>
              <a:bodyPr vert="horz" lIns="91440" tIns="45720" rIns="91440" bIns="45720" rtlCol="0">
                <a:noAutofit/>
              </a:bodyPr>
              <a:lstStyle>
                <a:lvl1pPr marL="0" indent="0" algn="ctr" defTabSz="914400" rtl="0" eaLnBrk="1" latinLnBrk="0" hangingPunct="1">
                  <a:lnSpc>
                    <a:spcPct val="86000"/>
                  </a:lnSpc>
                  <a:spcBef>
                    <a:spcPts val="0"/>
                  </a:spcBef>
                  <a:buFont typeface="Arial" panose="020B0604020202020204" pitchFamily="34" charset="0"/>
                  <a:buNone/>
                  <a:defRPr sz="1600" kern="1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lnSpc>
                    <a:spcPct val="110000"/>
                  </a:lnSpc>
                </a:pPr>
                <a:r>
                  <a:rPr lang="en-US" sz="1100" dirty="0" smtClean="0">
                    <a:solidFill>
                      <a:schemeClr val="bg1"/>
                    </a:solidFill>
                    <a:ea typeface="Lato" panose="020F0502020204030203" pitchFamily="34" charset="0"/>
                    <a:cs typeface="Lato" panose="020F0502020204030203" pitchFamily="34" charset="0"/>
                  </a:rPr>
                  <a:t>We held the butterfly release party and </a:t>
                </a:r>
              </a:p>
              <a:p>
                <a:pPr algn="l">
                  <a:lnSpc>
                    <a:spcPct val="110000"/>
                  </a:lnSpc>
                </a:pPr>
                <a:r>
                  <a:rPr lang="en-US" sz="1100" dirty="0">
                    <a:solidFill>
                      <a:schemeClr val="bg1"/>
                    </a:solidFill>
                    <a:ea typeface="Lato" panose="020F0502020204030203" pitchFamily="34" charset="0"/>
                    <a:cs typeface="Lato" panose="020F0502020204030203" pitchFamily="34" charset="0"/>
                  </a:rPr>
                  <a:t>t</a:t>
                </a:r>
                <a:r>
                  <a:rPr lang="en-US" sz="1100" dirty="0" smtClean="0">
                    <a:solidFill>
                      <a:schemeClr val="bg1"/>
                    </a:solidFill>
                    <a:ea typeface="Lato" panose="020F0502020204030203" pitchFamily="34" charset="0"/>
                    <a:cs typeface="Lato" panose="020F0502020204030203" pitchFamily="34" charset="0"/>
                  </a:rPr>
                  <a:t>he students have not returned. </a:t>
                </a:r>
                <a:endParaRPr lang="id-ID" sz="1100" dirty="0">
                  <a:solidFill>
                    <a:schemeClr val="bg1"/>
                  </a:solidFill>
                  <a:ea typeface="Lato" panose="020F0502020204030203" pitchFamily="34" charset="0"/>
                  <a:cs typeface="Lato" panose="020F0502020204030203" pitchFamily="34" charset="0"/>
                </a:endParaRPr>
              </a:p>
            </p:txBody>
          </p:sp>
          <p:sp>
            <p:nvSpPr>
              <p:cNvPr id="31" name="TextBox 30"/>
              <p:cNvSpPr txBox="1"/>
              <p:nvPr/>
            </p:nvSpPr>
            <p:spPr>
              <a:xfrm>
                <a:off x="8027893" y="2583618"/>
                <a:ext cx="2218765" cy="276999"/>
              </a:xfrm>
              <a:prstGeom prst="rect">
                <a:avLst/>
              </a:prstGeom>
              <a:noFill/>
            </p:spPr>
            <p:txBody>
              <a:bodyPr wrap="square" rtlCol="0">
                <a:spAutoFit/>
              </a:bodyPr>
              <a:lstStyle/>
              <a:p>
                <a:r>
                  <a:rPr lang="en-US" sz="1200" b="1" dirty="0" smtClean="0">
                    <a:solidFill>
                      <a:schemeClr val="bg1"/>
                    </a:solidFill>
                    <a:ea typeface="Lato" panose="020F0502020204030203" pitchFamily="34" charset="0"/>
                    <a:cs typeface="Lato" panose="020F0502020204030203" pitchFamily="34" charset="0"/>
                  </a:rPr>
                  <a:t>Last day of school was 3/6</a:t>
                </a:r>
                <a:endParaRPr lang="id-ID" sz="1200" b="1" dirty="0">
                  <a:solidFill>
                    <a:schemeClr val="bg1"/>
                  </a:solidFill>
                  <a:ea typeface="Lato" panose="020F0502020204030203" pitchFamily="34" charset="0"/>
                  <a:cs typeface="Lato" panose="020F0502020204030203" pitchFamily="34" charset="0"/>
                </a:endParaRPr>
              </a:p>
            </p:txBody>
          </p:sp>
        </p:grpSp>
        <p:grpSp>
          <p:nvGrpSpPr>
            <p:cNvPr id="12" name="Group 11"/>
            <p:cNvGrpSpPr/>
            <p:nvPr/>
          </p:nvGrpSpPr>
          <p:grpSpPr>
            <a:xfrm>
              <a:off x="7749624" y="2811260"/>
              <a:ext cx="2711543" cy="763946"/>
              <a:chOff x="8027893" y="2583618"/>
              <a:chExt cx="2711543" cy="763946"/>
            </a:xfrm>
          </p:grpSpPr>
          <p:sp>
            <p:nvSpPr>
              <p:cNvPr id="28" name="Text Placeholder 5"/>
              <p:cNvSpPr txBox="1">
                <a:spLocks/>
              </p:cNvSpPr>
              <p:nvPr/>
            </p:nvSpPr>
            <p:spPr>
              <a:xfrm>
                <a:off x="8041341" y="2846037"/>
                <a:ext cx="2698095" cy="501527"/>
              </a:xfrm>
              <a:prstGeom prst="rect">
                <a:avLst/>
              </a:prstGeom>
            </p:spPr>
            <p:txBody>
              <a:bodyPr vert="horz" lIns="91440" tIns="45720" rIns="91440" bIns="45720" rtlCol="0">
                <a:noAutofit/>
              </a:bodyPr>
              <a:lstStyle>
                <a:lvl1pPr marL="0" indent="0" algn="ctr" defTabSz="914400" rtl="0" eaLnBrk="1" latinLnBrk="0" hangingPunct="1">
                  <a:lnSpc>
                    <a:spcPct val="86000"/>
                  </a:lnSpc>
                  <a:spcBef>
                    <a:spcPts val="0"/>
                  </a:spcBef>
                  <a:buFont typeface="Arial" panose="020B0604020202020204" pitchFamily="34" charset="0"/>
                  <a:buNone/>
                  <a:defRPr sz="1600" kern="1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lnSpc>
                    <a:spcPct val="110000"/>
                  </a:lnSpc>
                </a:pPr>
                <a:r>
                  <a:rPr lang="en-US" sz="1100" dirty="0" smtClean="0">
                    <a:solidFill>
                      <a:schemeClr val="bg1"/>
                    </a:solidFill>
                    <a:ea typeface="Lato" panose="020F0502020204030203" pitchFamily="34" charset="0"/>
                    <a:cs typeface="Lato" panose="020F0502020204030203" pitchFamily="34" charset="0"/>
                  </a:rPr>
                  <a:t>Anticipating a two week closure, ASU interns and I produced mini lessons for distribution.</a:t>
                </a:r>
                <a:endParaRPr lang="id-ID" sz="1100" dirty="0">
                  <a:solidFill>
                    <a:schemeClr val="bg1"/>
                  </a:solidFill>
                  <a:ea typeface="Lato" panose="020F0502020204030203" pitchFamily="34" charset="0"/>
                  <a:cs typeface="Lato" panose="020F0502020204030203" pitchFamily="34" charset="0"/>
                </a:endParaRPr>
              </a:p>
            </p:txBody>
          </p:sp>
          <p:sp>
            <p:nvSpPr>
              <p:cNvPr id="29" name="TextBox 28"/>
              <p:cNvSpPr txBox="1"/>
              <p:nvPr/>
            </p:nvSpPr>
            <p:spPr>
              <a:xfrm>
                <a:off x="8027893" y="2583618"/>
                <a:ext cx="2218765" cy="276999"/>
              </a:xfrm>
              <a:prstGeom prst="rect">
                <a:avLst/>
              </a:prstGeom>
              <a:noFill/>
            </p:spPr>
            <p:txBody>
              <a:bodyPr wrap="square" rtlCol="0">
                <a:spAutoFit/>
              </a:bodyPr>
              <a:lstStyle/>
              <a:p>
                <a:r>
                  <a:rPr lang="en-US" sz="1200" b="1" dirty="0" smtClean="0">
                    <a:solidFill>
                      <a:schemeClr val="bg1"/>
                    </a:solidFill>
                    <a:ea typeface="Lato" panose="020F0502020204030203" pitchFamily="34" charset="0"/>
                    <a:cs typeface="Lato" panose="020F0502020204030203" pitchFamily="34" charset="0"/>
                  </a:rPr>
                  <a:t>Produced online lessons</a:t>
                </a:r>
                <a:endParaRPr lang="id-ID" sz="1200" b="1" dirty="0">
                  <a:solidFill>
                    <a:schemeClr val="bg1"/>
                  </a:solidFill>
                  <a:ea typeface="Lato" panose="020F0502020204030203" pitchFamily="34" charset="0"/>
                  <a:cs typeface="Lato" panose="020F0502020204030203" pitchFamily="34" charset="0"/>
                </a:endParaRPr>
              </a:p>
            </p:txBody>
          </p:sp>
        </p:grpSp>
        <p:grpSp>
          <p:nvGrpSpPr>
            <p:cNvPr id="13" name="Group 12"/>
            <p:cNvGrpSpPr/>
            <p:nvPr/>
          </p:nvGrpSpPr>
          <p:grpSpPr>
            <a:xfrm>
              <a:off x="7749623" y="3675927"/>
              <a:ext cx="2724992" cy="752282"/>
              <a:chOff x="8014444" y="2641735"/>
              <a:chExt cx="2724992" cy="752282"/>
            </a:xfrm>
          </p:grpSpPr>
          <p:sp>
            <p:nvSpPr>
              <p:cNvPr id="26" name="Text Placeholder 5"/>
              <p:cNvSpPr txBox="1">
                <a:spLocks/>
              </p:cNvSpPr>
              <p:nvPr/>
            </p:nvSpPr>
            <p:spPr>
              <a:xfrm>
                <a:off x="8041341" y="2846037"/>
                <a:ext cx="2698095" cy="547980"/>
              </a:xfrm>
              <a:prstGeom prst="rect">
                <a:avLst/>
              </a:prstGeom>
            </p:spPr>
            <p:txBody>
              <a:bodyPr vert="horz" lIns="91440" tIns="45720" rIns="91440" bIns="45720" rtlCol="0">
                <a:noAutofit/>
              </a:bodyPr>
              <a:lstStyle>
                <a:lvl1pPr marL="0" indent="0" algn="ctr" defTabSz="914400" rtl="0" eaLnBrk="1" latinLnBrk="0" hangingPunct="1">
                  <a:lnSpc>
                    <a:spcPct val="86000"/>
                  </a:lnSpc>
                  <a:spcBef>
                    <a:spcPts val="0"/>
                  </a:spcBef>
                  <a:buFont typeface="Arial" panose="020B0604020202020204" pitchFamily="34" charset="0"/>
                  <a:buNone/>
                  <a:defRPr sz="1600" kern="1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lnSpc>
                    <a:spcPct val="110000"/>
                  </a:lnSpc>
                </a:pPr>
                <a:r>
                  <a:rPr lang="en-US" sz="1100" dirty="0" smtClean="0">
                    <a:solidFill>
                      <a:schemeClr val="bg1"/>
                    </a:solidFill>
                    <a:ea typeface="Lato" panose="020F0502020204030203" pitchFamily="34" charset="0"/>
                    <a:cs typeface="Lato" panose="020F0502020204030203" pitchFamily="34" charset="0"/>
                  </a:rPr>
                  <a:t>It was difficult to solicit feedback from the </a:t>
                </a:r>
              </a:p>
              <a:p>
                <a:pPr algn="l">
                  <a:lnSpc>
                    <a:spcPct val="110000"/>
                  </a:lnSpc>
                </a:pPr>
                <a:r>
                  <a:rPr lang="en-US" sz="1100" dirty="0">
                    <a:solidFill>
                      <a:schemeClr val="bg1"/>
                    </a:solidFill>
                    <a:ea typeface="Lato" panose="020F0502020204030203" pitchFamily="34" charset="0"/>
                    <a:cs typeface="Lato" panose="020F0502020204030203" pitchFamily="34" charset="0"/>
                  </a:rPr>
                  <a:t>s</a:t>
                </a:r>
                <a:r>
                  <a:rPr lang="en-US" sz="1100" dirty="0" smtClean="0">
                    <a:solidFill>
                      <a:schemeClr val="bg1"/>
                    </a:solidFill>
                    <a:ea typeface="Lato" panose="020F0502020204030203" pitchFamily="34" charset="0"/>
                    <a:cs typeface="Lato" panose="020F0502020204030203" pitchFamily="34" charset="0"/>
                  </a:rPr>
                  <a:t>taff as they navigated through this.</a:t>
                </a:r>
                <a:endParaRPr lang="id-ID" sz="1100" dirty="0">
                  <a:solidFill>
                    <a:schemeClr val="bg1"/>
                  </a:solidFill>
                  <a:ea typeface="Lato" panose="020F0502020204030203" pitchFamily="34" charset="0"/>
                  <a:cs typeface="Lato" panose="020F0502020204030203" pitchFamily="34" charset="0"/>
                </a:endParaRPr>
              </a:p>
            </p:txBody>
          </p:sp>
          <p:sp>
            <p:nvSpPr>
              <p:cNvPr id="27" name="TextBox 26"/>
              <p:cNvSpPr txBox="1"/>
              <p:nvPr/>
            </p:nvSpPr>
            <p:spPr>
              <a:xfrm>
                <a:off x="8014444" y="2641735"/>
                <a:ext cx="2218765" cy="276999"/>
              </a:xfrm>
              <a:prstGeom prst="rect">
                <a:avLst/>
              </a:prstGeom>
              <a:noFill/>
            </p:spPr>
            <p:txBody>
              <a:bodyPr wrap="square" rtlCol="0">
                <a:spAutoFit/>
              </a:bodyPr>
              <a:lstStyle/>
              <a:p>
                <a:r>
                  <a:rPr lang="en-US" sz="1200" b="1" dirty="0" smtClean="0">
                    <a:solidFill>
                      <a:schemeClr val="bg1"/>
                    </a:solidFill>
                    <a:ea typeface="Lato" panose="020F0502020204030203" pitchFamily="34" charset="0"/>
                    <a:cs typeface="Lato" panose="020F0502020204030203" pitchFamily="34" charset="0"/>
                  </a:rPr>
                  <a:t>School closed for duration</a:t>
                </a:r>
                <a:endParaRPr lang="id-ID" sz="1200" b="1" dirty="0">
                  <a:solidFill>
                    <a:schemeClr val="bg1"/>
                  </a:solidFill>
                  <a:ea typeface="Lato" panose="020F0502020204030203" pitchFamily="34" charset="0"/>
                  <a:cs typeface="Lato" panose="020F0502020204030203" pitchFamily="34" charset="0"/>
                </a:endParaRPr>
              </a:p>
            </p:txBody>
          </p:sp>
        </p:grpSp>
        <p:grpSp>
          <p:nvGrpSpPr>
            <p:cNvPr id="14" name="Group 13"/>
            <p:cNvGrpSpPr/>
            <p:nvPr/>
          </p:nvGrpSpPr>
          <p:grpSpPr>
            <a:xfrm>
              <a:off x="7763072" y="4439873"/>
              <a:ext cx="2711543" cy="763946"/>
              <a:chOff x="8027893" y="2583618"/>
              <a:chExt cx="2711543" cy="763946"/>
            </a:xfrm>
          </p:grpSpPr>
          <p:sp>
            <p:nvSpPr>
              <p:cNvPr id="24" name="Text Placeholder 5"/>
              <p:cNvSpPr txBox="1">
                <a:spLocks/>
              </p:cNvSpPr>
              <p:nvPr/>
            </p:nvSpPr>
            <p:spPr>
              <a:xfrm>
                <a:off x="8041341" y="2846037"/>
                <a:ext cx="2698095" cy="501527"/>
              </a:xfrm>
              <a:prstGeom prst="rect">
                <a:avLst/>
              </a:prstGeom>
            </p:spPr>
            <p:txBody>
              <a:bodyPr vert="horz" lIns="91440" tIns="45720" rIns="91440" bIns="45720" rtlCol="0">
                <a:noAutofit/>
              </a:bodyPr>
              <a:lstStyle>
                <a:lvl1pPr marL="0" indent="0" algn="ctr" defTabSz="914400" rtl="0" eaLnBrk="1" latinLnBrk="0" hangingPunct="1">
                  <a:lnSpc>
                    <a:spcPct val="86000"/>
                  </a:lnSpc>
                  <a:spcBef>
                    <a:spcPts val="0"/>
                  </a:spcBef>
                  <a:buFont typeface="Arial" panose="020B0604020202020204" pitchFamily="34" charset="0"/>
                  <a:buNone/>
                  <a:defRPr sz="1600" kern="1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lnSpc>
                    <a:spcPct val="110000"/>
                  </a:lnSpc>
                </a:pPr>
                <a:r>
                  <a:rPr lang="en-US" sz="1100" dirty="0" smtClean="0">
                    <a:solidFill>
                      <a:schemeClr val="bg1"/>
                    </a:solidFill>
                    <a:ea typeface="Lato" panose="020F0502020204030203" pitchFamily="34" charset="0"/>
                    <a:cs typeface="Lato" panose="020F0502020204030203" pitchFamily="34" charset="0"/>
                  </a:rPr>
                  <a:t>Two days a week families are able to collect three meals for each child under 18</a:t>
                </a:r>
                <a:endParaRPr lang="en-US" sz="1100" dirty="0">
                  <a:solidFill>
                    <a:schemeClr val="bg1"/>
                  </a:solidFill>
                  <a:ea typeface="Lato" panose="020F0502020204030203" pitchFamily="34" charset="0"/>
                  <a:cs typeface="Lato" panose="020F0502020204030203" pitchFamily="34" charset="0"/>
                </a:endParaRPr>
              </a:p>
            </p:txBody>
          </p:sp>
          <p:sp>
            <p:nvSpPr>
              <p:cNvPr id="25" name="TextBox 24"/>
              <p:cNvSpPr txBox="1"/>
              <p:nvPr/>
            </p:nvSpPr>
            <p:spPr>
              <a:xfrm>
                <a:off x="8027893" y="2583618"/>
                <a:ext cx="2218765" cy="276999"/>
              </a:xfrm>
              <a:prstGeom prst="rect">
                <a:avLst/>
              </a:prstGeom>
              <a:noFill/>
            </p:spPr>
            <p:txBody>
              <a:bodyPr wrap="square" rtlCol="0">
                <a:spAutoFit/>
              </a:bodyPr>
              <a:lstStyle/>
              <a:p>
                <a:r>
                  <a:rPr lang="en-US" sz="1200" b="1" dirty="0" smtClean="0">
                    <a:solidFill>
                      <a:schemeClr val="bg1"/>
                    </a:solidFill>
                    <a:ea typeface="Lato" panose="020F0502020204030203" pitchFamily="34" charset="0"/>
                    <a:cs typeface="Lato" panose="020F0502020204030203" pitchFamily="34" charset="0"/>
                  </a:rPr>
                  <a:t>Began meal distribution  </a:t>
                </a:r>
                <a:endParaRPr lang="id-ID" sz="1200" b="1" dirty="0">
                  <a:solidFill>
                    <a:schemeClr val="bg1"/>
                  </a:solidFill>
                  <a:ea typeface="Lato" panose="020F0502020204030203" pitchFamily="34" charset="0"/>
                  <a:cs typeface="Lato" panose="020F0502020204030203" pitchFamily="34" charset="0"/>
                </a:endParaRPr>
              </a:p>
            </p:txBody>
          </p:sp>
        </p:grpSp>
        <p:sp>
          <p:nvSpPr>
            <p:cNvPr id="15" name="Rectangle 14"/>
            <p:cNvSpPr/>
            <p:nvPr/>
          </p:nvSpPr>
          <p:spPr>
            <a:xfrm>
              <a:off x="7079144" y="2196516"/>
              <a:ext cx="480260" cy="354264"/>
            </a:xfrm>
            <a:prstGeom prst="rect">
              <a:avLst/>
            </a:prstGeom>
          </p:spPr>
          <p:txBody>
            <a:bodyPr wrap="none" lIns="121920" rIns="121920" bIns="60960">
              <a:spAutoFit/>
            </a:bodyPr>
            <a:lstStyle/>
            <a:p>
              <a:pPr algn="ctr">
                <a:lnSpc>
                  <a:spcPct val="89000"/>
                </a:lnSpc>
              </a:pPr>
              <a:r>
                <a:rPr lang="en-US" dirty="0">
                  <a:solidFill>
                    <a:schemeClr val="accent1"/>
                  </a:solidFill>
                  <a:ea typeface="Lato" panose="020F0502020204030203" pitchFamily="34" charset="0"/>
                  <a:cs typeface="Lato" panose="020F0502020204030203" pitchFamily="34" charset="0"/>
                </a:rPr>
                <a:t>01</a:t>
              </a:r>
            </a:p>
          </p:txBody>
        </p:sp>
        <p:sp>
          <p:nvSpPr>
            <p:cNvPr id="16" name="Rectangle 15"/>
            <p:cNvSpPr/>
            <p:nvPr/>
          </p:nvSpPr>
          <p:spPr>
            <a:xfrm>
              <a:off x="7070434" y="3032606"/>
              <a:ext cx="480260" cy="354264"/>
            </a:xfrm>
            <a:prstGeom prst="rect">
              <a:avLst/>
            </a:prstGeom>
          </p:spPr>
          <p:txBody>
            <a:bodyPr wrap="none" lIns="121920" rIns="121920" bIns="60960">
              <a:spAutoFit/>
            </a:bodyPr>
            <a:lstStyle/>
            <a:p>
              <a:pPr algn="ctr">
                <a:lnSpc>
                  <a:spcPct val="89000"/>
                </a:lnSpc>
              </a:pPr>
              <a:r>
                <a:rPr lang="id-ID" smtClean="0">
                  <a:solidFill>
                    <a:schemeClr val="accent1"/>
                  </a:solidFill>
                  <a:ea typeface="Lato" panose="020F0502020204030203" pitchFamily="34" charset="0"/>
                  <a:cs typeface="Lato" panose="020F0502020204030203" pitchFamily="34" charset="0"/>
                </a:rPr>
                <a:t>02</a:t>
              </a:r>
              <a:endParaRPr lang="en-US" dirty="0">
                <a:solidFill>
                  <a:schemeClr val="accent1"/>
                </a:solidFill>
                <a:ea typeface="Lato" panose="020F0502020204030203" pitchFamily="34" charset="0"/>
                <a:cs typeface="Lato" panose="020F0502020204030203" pitchFamily="34" charset="0"/>
              </a:endParaRPr>
            </a:p>
          </p:txBody>
        </p:sp>
        <p:sp>
          <p:nvSpPr>
            <p:cNvPr id="17" name="Rectangle 16"/>
            <p:cNvSpPr/>
            <p:nvPr/>
          </p:nvSpPr>
          <p:spPr>
            <a:xfrm>
              <a:off x="7085815" y="3840100"/>
              <a:ext cx="480260" cy="354264"/>
            </a:xfrm>
            <a:prstGeom prst="rect">
              <a:avLst/>
            </a:prstGeom>
          </p:spPr>
          <p:txBody>
            <a:bodyPr wrap="none" lIns="121920" rIns="121920" bIns="60960">
              <a:spAutoFit/>
            </a:bodyPr>
            <a:lstStyle/>
            <a:p>
              <a:pPr algn="ctr">
                <a:lnSpc>
                  <a:spcPct val="89000"/>
                </a:lnSpc>
              </a:pPr>
              <a:r>
                <a:rPr lang="id-ID" dirty="0" smtClean="0">
                  <a:solidFill>
                    <a:schemeClr val="accent1"/>
                  </a:solidFill>
                  <a:ea typeface="Lato" panose="020F0502020204030203" pitchFamily="34" charset="0"/>
                  <a:cs typeface="Lato" panose="020F0502020204030203" pitchFamily="34" charset="0"/>
                </a:rPr>
                <a:t>03</a:t>
              </a:r>
              <a:endParaRPr lang="en-US" dirty="0">
                <a:solidFill>
                  <a:schemeClr val="accent1"/>
                </a:solidFill>
                <a:ea typeface="Lato" panose="020F0502020204030203" pitchFamily="34" charset="0"/>
                <a:cs typeface="Lato" panose="020F0502020204030203" pitchFamily="34" charset="0"/>
              </a:endParaRPr>
            </a:p>
          </p:txBody>
        </p:sp>
        <p:sp>
          <p:nvSpPr>
            <p:cNvPr id="18" name="Rectangle 17"/>
            <p:cNvSpPr/>
            <p:nvPr/>
          </p:nvSpPr>
          <p:spPr>
            <a:xfrm>
              <a:off x="7078699" y="4629708"/>
              <a:ext cx="480260" cy="354264"/>
            </a:xfrm>
            <a:prstGeom prst="rect">
              <a:avLst/>
            </a:prstGeom>
          </p:spPr>
          <p:txBody>
            <a:bodyPr wrap="none" lIns="121920" rIns="121920" bIns="60960">
              <a:spAutoFit/>
            </a:bodyPr>
            <a:lstStyle/>
            <a:p>
              <a:pPr algn="ctr">
                <a:lnSpc>
                  <a:spcPct val="89000"/>
                </a:lnSpc>
              </a:pPr>
              <a:r>
                <a:rPr lang="id-ID" smtClean="0">
                  <a:solidFill>
                    <a:schemeClr val="accent1"/>
                  </a:solidFill>
                  <a:ea typeface="Lato" panose="020F0502020204030203" pitchFamily="34" charset="0"/>
                  <a:cs typeface="Lato" panose="020F0502020204030203" pitchFamily="34" charset="0"/>
                </a:rPr>
                <a:t>04</a:t>
              </a:r>
              <a:endParaRPr lang="en-US" dirty="0">
                <a:solidFill>
                  <a:schemeClr val="accent1"/>
                </a:solidFill>
                <a:ea typeface="Lato" panose="020F0502020204030203" pitchFamily="34" charset="0"/>
                <a:cs typeface="Lato" panose="020F0502020204030203" pitchFamily="34" charset="0"/>
              </a:endParaRPr>
            </a:p>
          </p:txBody>
        </p:sp>
        <p:grpSp>
          <p:nvGrpSpPr>
            <p:cNvPr id="20" name="Group 19"/>
            <p:cNvGrpSpPr/>
            <p:nvPr/>
          </p:nvGrpSpPr>
          <p:grpSpPr>
            <a:xfrm>
              <a:off x="7769743" y="5363155"/>
              <a:ext cx="2711543" cy="763946"/>
              <a:chOff x="8027893" y="2583618"/>
              <a:chExt cx="2711543" cy="763946"/>
            </a:xfrm>
          </p:grpSpPr>
          <p:sp>
            <p:nvSpPr>
              <p:cNvPr id="22" name="Text Placeholder 5"/>
              <p:cNvSpPr txBox="1">
                <a:spLocks/>
              </p:cNvSpPr>
              <p:nvPr/>
            </p:nvSpPr>
            <p:spPr>
              <a:xfrm>
                <a:off x="8041341" y="2846037"/>
                <a:ext cx="2698095" cy="501527"/>
              </a:xfrm>
              <a:prstGeom prst="rect">
                <a:avLst/>
              </a:prstGeom>
            </p:spPr>
            <p:txBody>
              <a:bodyPr vert="horz" lIns="91440" tIns="45720" rIns="91440" bIns="45720" rtlCol="0">
                <a:noAutofit/>
              </a:bodyPr>
              <a:lstStyle>
                <a:lvl1pPr marL="0" indent="0" algn="ctr" defTabSz="914400" rtl="0" eaLnBrk="1" latinLnBrk="0" hangingPunct="1">
                  <a:lnSpc>
                    <a:spcPct val="86000"/>
                  </a:lnSpc>
                  <a:spcBef>
                    <a:spcPts val="0"/>
                  </a:spcBef>
                  <a:buFont typeface="Arial" panose="020B0604020202020204" pitchFamily="34" charset="0"/>
                  <a:buNone/>
                  <a:defRPr sz="1600" kern="1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lnSpc>
                    <a:spcPct val="110000"/>
                  </a:lnSpc>
                </a:pPr>
                <a:endParaRPr lang="id-ID" sz="1100" dirty="0">
                  <a:solidFill>
                    <a:schemeClr val="bg1"/>
                  </a:solidFill>
                  <a:ea typeface="Lato" panose="020F0502020204030203" pitchFamily="34" charset="0"/>
                  <a:cs typeface="Lato" panose="020F0502020204030203" pitchFamily="34" charset="0"/>
                </a:endParaRPr>
              </a:p>
            </p:txBody>
          </p:sp>
          <p:sp>
            <p:nvSpPr>
              <p:cNvPr id="23" name="TextBox 22"/>
              <p:cNvSpPr txBox="1"/>
              <p:nvPr/>
            </p:nvSpPr>
            <p:spPr>
              <a:xfrm>
                <a:off x="8027893" y="2583618"/>
                <a:ext cx="2218765" cy="276999"/>
              </a:xfrm>
              <a:prstGeom prst="rect">
                <a:avLst/>
              </a:prstGeom>
              <a:noFill/>
            </p:spPr>
            <p:txBody>
              <a:bodyPr wrap="square" rtlCol="0">
                <a:spAutoFit/>
              </a:bodyPr>
              <a:lstStyle/>
              <a:p>
                <a:endParaRPr lang="id-ID" sz="1200" b="1" dirty="0">
                  <a:solidFill>
                    <a:schemeClr val="bg1"/>
                  </a:solidFill>
                  <a:ea typeface="Lato" panose="020F0502020204030203" pitchFamily="34" charset="0"/>
                  <a:cs typeface="Lato" panose="020F0502020204030203" pitchFamily="34" charset="0"/>
                </a:endParaRPr>
              </a:p>
            </p:txBody>
          </p:sp>
        </p:grpSp>
        <p:sp>
          <p:nvSpPr>
            <p:cNvPr id="21" name="Rectangle 20"/>
            <p:cNvSpPr/>
            <p:nvPr/>
          </p:nvSpPr>
          <p:spPr>
            <a:xfrm>
              <a:off x="7085370" y="5552990"/>
              <a:ext cx="480260" cy="354264"/>
            </a:xfrm>
            <a:prstGeom prst="rect">
              <a:avLst/>
            </a:prstGeom>
          </p:spPr>
          <p:txBody>
            <a:bodyPr wrap="none" lIns="121920" rIns="121920" bIns="60960">
              <a:spAutoFit/>
            </a:bodyPr>
            <a:lstStyle/>
            <a:p>
              <a:pPr algn="ctr">
                <a:lnSpc>
                  <a:spcPct val="89000"/>
                </a:lnSpc>
              </a:pPr>
              <a:r>
                <a:rPr lang="id-ID" dirty="0" smtClean="0">
                  <a:solidFill>
                    <a:schemeClr val="accent1"/>
                  </a:solidFill>
                  <a:ea typeface="Lato" panose="020F0502020204030203" pitchFamily="34" charset="0"/>
                  <a:cs typeface="Lato" panose="020F0502020204030203" pitchFamily="34" charset="0"/>
                </a:rPr>
                <a:t>05</a:t>
              </a:r>
              <a:endParaRPr lang="en-US" dirty="0">
                <a:solidFill>
                  <a:schemeClr val="accent1"/>
                </a:solidFill>
                <a:ea typeface="Lato" panose="020F0502020204030203" pitchFamily="34" charset="0"/>
                <a:cs typeface="Lato" panose="020F0502020204030203" pitchFamily="34" charset="0"/>
              </a:endParaRPr>
            </a:p>
          </p:txBody>
        </p:sp>
      </p:grpSp>
      <p:sp>
        <p:nvSpPr>
          <p:cNvPr id="33" name="TextBox 32">
            <a:extLst>
              <a:ext uri="{FF2B5EF4-FFF2-40B4-BE49-F238E27FC236}">
                <a16:creationId xmlns:a16="http://schemas.microsoft.com/office/drawing/2014/main" xmlns="" id="{496B91FD-8A59-41E4-8E33-8242C3D4AF94}"/>
              </a:ext>
            </a:extLst>
          </p:cNvPr>
          <p:cNvSpPr txBox="1"/>
          <p:nvPr/>
        </p:nvSpPr>
        <p:spPr>
          <a:xfrm>
            <a:off x="693299" y="3204874"/>
            <a:ext cx="2477535" cy="1323439"/>
          </a:xfrm>
          <a:prstGeom prst="rect">
            <a:avLst/>
          </a:prstGeom>
          <a:noFill/>
        </p:spPr>
        <p:txBody>
          <a:bodyPr wrap="square" rtlCol="0">
            <a:spAutoFit/>
          </a:bodyPr>
          <a:lstStyle/>
          <a:p>
            <a:pPr algn="r"/>
            <a:r>
              <a:rPr lang="en-US" sz="4000" b="1" i="1" spc="-150" dirty="0" smtClean="0">
                <a:solidFill>
                  <a:schemeClr val="tx1">
                    <a:lumMod val="75000"/>
                    <a:lumOff val="25000"/>
                  </a:schemeClr>
                </a:solidFill>
                <a:latin typeface="Montserrat" charset="0"/>
                <a:ea typeface="Montserrat" charset="0"/>
                <a:cs typeface="Montserrat" charset="0"/>
              </a:rPr>
              <a:t>COVID-19 </a:t>
            </a:r>
          </a:p>
          <a:p>
            <a:pPr algn="r"/>
            <a:r>
              <a:rPr lang="en-US" sz="4000" b="1" i="1" spc="-150" dirty="0" smtClean="0">
                <a:solidFill>
                  <a:schemeClr val="tx1">
                    <a:lumMod val="75000"/>
                    <a:lumOff val="25000"/>
                  </a:schemeClr>
                </a:solidFill>
                <a:latin typeface="Montserrat" charset="0"/>
                <a:ea typeface="Montserrat" charset="0"/>
                <a:cs typeface="Montserrat" charset="0"/>
              </a:rPr>
              <a:t>Impact</a:t>
            </a:r>
            <a:endParaRPr lang="en-US" sz="4000" b="1" i="1" spc="-150" dirty="0">
              <a:solidFill>
                <a:schemeClr val="tx1">
                  <a:lumMod val="75000"/>
                  <a:lumOff val="25000"/>
                </a:schemeClr>
              </a:solidFill>
              <a:latin typeface="Montserrat" charset="0"/>
              <a:ea typeface="Montserrat" charset="0"/>
              <a:cs typeface="Montserrat" charset="0"/>
            </a:endParaRPr>
          </a:p>
        </p:txBody>
      </p:sp>
      <p:sp>
        <p:nvSpPr>
          <p:cNvPr id="34" name="Rectangle 33"/>
          <p:cNvSpPr/>
          <p:nvPr/>
        </p:nvSpPr>
        <p:spPr>
          <a:xfrm>
            <a:off x="0" y="0"/>
            <a:ext cx="652530" cy="110758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3" name="Picture Placeholder 2"/>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9161" b="9161"/>
          <a:stretch>
            <a:fillRect/>
          </a:stretch>
        </p:blipFill>
        <p:spPr/>
      </p:pic>
    </p:spTree>
    <p:extLst>
      <p:ext uri="{BB962C8B-B14F-4D97-AF65-F5344CB8AC3E}">
        <p14:creationId xmlns:p14="http://schemas.microsoft.com/office/powerpoint/2010/main" val="1464543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33642" y="583738"/>
            <a:ext cx="8124715" cy="707886"/>
          </a:xfrm>
          <a:prstGeom prst="rect">
            <a:avLst/>
          </a:prstGeom>
          <a:noFill/>
        </p:spPr>
        <p:txBody>
          <a:bodyPr wrap="square" rtlCol="0">
            <a:spAutoFit/>
          </a:bodyPr>
          <a:lstStyle/>
          <a:p>
            <a:pPr algn="ctr"/>
            <a:r>
              <a:rPr lang="en-US" sz="4000" b="1" i="1" dirty="0" smtClean="0">
                <a:solidFill>
                  <a:schemeClr val="tx1">
                    <a:lumMod val="75000"/>
                    <a:lumOff val="25000"/>
                  </a:schemeClr>
                </a:solidFill>
                <a:latin typeface="Montserrat" charset="0"/>
                <a:ea typeface="Montserrat" charset="0"/>
                <a:cs typeface="Montserrat" charset="0"/>
              </a:rPr>
              <a:t>Next Steps</a:t>
            </a:r>
          </a:p>
        </p:txBody>
      </p:sp>
      <p:sp>
        <p:nvSpPr>
          <p:cNvPr id="3" name="Rectangle 2"/>
          <p:cNvSpPr/>
          <p:nvPr/>
        </p:nvSpPr>
        <p:spPr>
          <a:xfrm>
            <a:off x="0" y="0"/>
            <a:ext cx="652530" cy="110758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4" name="Group 3"/>
          <p:cNvGrpSpPr/>
          <p:nvPr/>
        </p:nvGrpSpPr>
        <p:grpSpPr>
          <a:xfrm>
            <a:off x="4001557" y="2085582"/>
            <a:ext cx="4281778" cy="4589438"/>
            <a:chOff x="4227513" y="1952625"/>
            <a:chExt cx="3733801" cy="4002088"/>
          </a:xfrm>
        </p:grpSpPr>
        <p:sp>
          <p:nvSpPr>
            <p:cNvPr id="5" name="Freeform 5"/>
            <p:cNvSpPr>
              <a:spLocks/>
            </p:cNvSpPr>
            <p:nvPr/>
          </p:nvSpPr>
          <p:spPr bwMode="auto">
            <a:xfrm>
              <a:off x="5610226" y="4002088"/>
              <a:ext cx="966788" cy="1952625"/>
            </a:xfrm>
            <a:custGeom>
              <a:avLst/>
              <a:gdLst>
                <a:gd name="T0" fmla="*/ 318 w 389"/>
                <a:gd name="T1" fmla="*/ 704 h 788"/>
                <a:gd name="T2" fmla="*/ 296 w 389"/>
                <a:gd name="T3" fmla="*/ 312 h 788"/>
                <a:gd name="T4" fmla="*/ 383 w 389"/>
                <a:gd name="T5" fmla="*/ 109 h 788"/>
                <a:gd name="T6" fmla="*/ 339 w 389"/>
                <a:gd name="T7" fmla="*/ 118 h 788"/>
                <a:gd name="T8" fmla="*/ 258 w 389"/>
                <a:gd name="T9" fmla="*/ 177 h 788"/>
                <a:gd name="T10" fmla="*/ 189 w 389"/>
                <a:gd name="T11" fmla="*/ 14 h 788"/>
                <a:gd name="T12" fmla="*/ 182 w 389"/>
                <a:gd name="T13" fmla="*/ 122 h 788"/>
                <a:gd name="T14" fmla="*/ 113 w 389"/>
                <a:gd name="T15" fmla="*/ 79 h 788"/>
                <a:gd name="T16" fmla="*/ 62 w 389"/>
                <a:gd name="T17" fmla="*/ 41 h 788"/>
                <a:gd name="T18" fmla="*/ 123 w 389"/>
                <a:gd name="T19" fmla="*/ 178 h 788"/>
                <a:gd name="T20" fmla="*/ 23 w 389"/>
                <a:gd name="T21" fmla="*/ 86 h 788"/>
                <a:gd name="T22" fmla="*/ 20 w 389"/>
                <a:gd name="T23" fmla="*/ 128 h 788"/>
                <a:gd name="T24" fmla="*/ 103 w 389"/>
                <a:gd name="T25" fmla="*/ 222 h 788"/>
                <a:gd name="T26" fmla="*/ 25 w 389"/>
                <a:gd name="T27" fmla="*/ 181 h 788"/>
                <a:gd name="T28" fmla="*/ 48 w 389"/>
                <a:gd name="T29" fmla="*/ 234 h 788"/>
                <a:gd name="T30" fmla="*/ 173 w 389"/>
                <a:gd name="T31" fmla="*/ 382 h 788"/>
                <a:gd name="T32" fmla="*/ 151 w 389"/>
                <a:gd name="T33" fmla="*/ 703 h 788"/>
                <a:gd name="T34" fmla="*/ 318 w 389"/>
                <a:gd name="T35" fmla="*/ 704 h 7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89" h="788">
                  <a:moveTo>
                    <a:pt x="318" y="704"/>
                  </a:moveTo>
                  <a:cubicBezTo>
                    <a:pt x="318" y="704"/>
                    <a:pt x="260" y="462"/>
                    <a:pt x="296" y="312"/>
                  </a:cubicBezTo>
                  <a:cubicBezTo>
                    <a:pt x="332" y="163"/>
                    <a:pt x="389" y="132"/>
                    <a:pt x="383" y="109"/>
                  </a:cubicBezTo>
                  <a:cubicBezTo>
                    <a:pt x="377" y="86"/>
                    <a:pt x="349" y="97"/>
                    <a:pt x="339" y="118"/>
                  </a:cubicBezTo>
                  <a:cubicBezTo>
                    <a:pt x="330" y="139"/>
                    <a:pt x="293" y="185"/>
                    <a:pt x="258" y="177"/>
                  </a:cubicBezTo>
                  <a:cubicBezTo>
                    <a:pt x="224" y="170"/>
                    <a:pt x="214" y="28"/>
                    <a:pt x="189" y="14"/>
                  </a:cubicBezTo>
                  <a:cubicBezTo>
                    <a:pt x="164" y="0"/>
                    <a:pt x="172" y="65"/>
                    <a:pt x="182" y="122"/>
                  </a:cubicBezTo>
                  <a:cubicBezTo>
                    <a:pt x="192" y="179"/>
                    <a:pt x="144" y="147"/>
                    <a:pt x="113" y="79"/>
                  </a:cubicBezTo>
                  <a:cubicBezTo>
                    <a:pt x="83" y="11"/>
                    <a:pt x="66" y="31"/>
                    <a:pt x="62" y="41"/>
                  </a:cubicBezTo>
                  <a:cubicBezTo>
                    <a:pt x="59" y="50"/>
                    <a:pt x="129" y="172"/>
                    <a:pt x="123" y="178"/>
                  </a:cubicBezTo>
                  <a:cubicBezTo>
                    <a:pt x="118" y="184"/>
                    <a:pt x="31" y="83"/>
                    <a:pt x="23" y="86"/>
                  </a:cubicBezTo>
                  <a:cubicBezTo>
                    <a:pt x="14" y="88"/>
                    <a:pt x="0" y="96"/>
                    <a:pt x="20" y="128"/>
                  </a:cubicBezTo>
                  <a:cubicBezTo>
                    <a:pt x="41" y="160"/>
                    <a:pt x="107" y="213"/>
                    <a:pt x="103" y="222"/>
                  </a:cubicBezTo>
                  <a:cubicBezTo>
                    <a:pt x="98" y="231"/>
                    <a:pt x="44" y="183"/>
                    <a:pt x="25" y="181"/>
                  </a:cubicBezTo>
                  <a:cubicBezTo>
                    <a:pt x="5" y="180"/>
                    <a:pt x="13" y="208"/>
                    <a:pt x="48" y="234"/>
                  </a:cubicBezTo>
                  <a:cubicBezTo>
                    <a:pt x="84" y="259"/>
                    <a:pt x="170" y="287"/>
                    <a:pt x="173" y="382"/>
                  </a:cubicBezTo>
                  <a:cubicBezTo>
                    <a:pt x="176" y="478"/>
                    <a:pt x="151" y="703"/>
                    <a:pt x="151" y="703"/>
                  </a:cubicBezTo>
                  <a:cubicBezTo>
                    <a:pt x="151" y="703"/>
                    <a:pt x="213" y="788"/>
                    <a:pt x="318" y="704"/>
                  </a:cubicBezTo>
                  <a:close/>
                </a:path>
              </a:pathLst>
            </a:custGeom>
            <a:solidFill>
              <a:schemeClr val="bg1">
                <a:lumMod val="85000"/>
              </a:schemeClr>
            </a:solidFill>
            <a:ln>
              <a:noFill/>
            </a:ln>
          </p:spPr>
          <p:txBody>
            <a:bodyPr vert="horz" wrap="square" lIns="91440" tIns="45720" rIns="91440" bIns="45720" numCol="1" anchor="t" anchorCtr="0" compatLnSpc="1">
              <a:prstTxWarp prst="textNoShape">
                <a:avLst/>
              </a:prstTxWarp>
            </a:bodyPr>
            <a:lstStyle/>
            <a:p>
              <a:endParaRPr lang="en-US" sz="1600"/>
            </a:p>
          </p:txBody>
        </p:sp>
        <p:sp>
          <p:nvSpPr>
            <p:cNvPr id="6" name="Freeform 6"/>
            <p:cNvSpPr>
              <a:spLocks/>
            </p:cNvSpPr>
            <p:nvPr/>
          </p:nvSpPr>
          <p:spPr bwMode="auto">
            <a:xfrm>
              <a:off x="5710238" y="2470150"/>
              <a:ext cx="1792288" cy="1692275"/>
            </a:xfrm>
            <a:custGeom>
              <a:avLst/>
              <a:gdLst>
                <a:gd name="T0" fmla="*/ 222 w 722"/>
                <a:gd name="T1" fmla="*/ 679 h 683"/>
                <a:gd name="T2" fmla="*/ 377 w 722"/>
                <a:gd name="T3" fmla="*/ 0 h 683"/>
                <a:gd name="T4" fmla="*/ 280 w 722"/>
                <a:gd name="T5" fmla="*/ 683 h 683"/>
                <a:gd name="T6" fmla="*/ 340 w 722"/>
                <a:gd name="T7" fmla="*/ 314 h 683"/>
                <a:gd name="T8" fmla="*/ 222 w 722"/>
                <a:gd name="T9" fmla="*/ 679 h 683"/>
              </a:gdLst>
              <a:ahLst/>
              <a:cxnLst>
                <a:cxn ang="0">
                  <a:pos x="T0" y="T1"/>
                </a:cxn>
                <a:cxn ang="0">
                  <a:pos x="T2" y="T3"/>
                </a:cxn>
                <a:cxn ang="0">
                  <a:pos x="T4" y="T5"/>
                </a:cxn>
                <a:cxn ang="0">
                  <a:pos x="T6" y="T7"/>
                </a:cxn>
                <a:cxn ang="0">
                  <a:pos x="T8" y="T9"/>
                </a:cxn>
              </a:cxnLst>
              <a:rect l="0" t="0" r="r" b="b"/>
              <a:pathLst>
                <a:path w="722" h="683">
                  <a:moveTo>
                    <a:pt x="222" y="679"/>
                  </a:moveTo>
                  <a:cubicBezTo>
                    <a:pt x="222" y="679"/>
                    <a:pt x="0" y="352"/>
                    <a:pt x="377" y="0"/>
                  </a:cubicBezTo>
                  <a:cubicBezTo>
                    <a:pt x="377" y="0"/>
                    <a:pt x="722" y="407"/>
                    <a:pt x="280" y="683"/>
                  </a:cubicBezTo>
                  <a:cubicBezTo>
                    <a:pt x="280" y="683"/>
                    <a:pt x="291" y="421"/>
                    <a:pt x="340" y="314"/>
                  </a:cubicBezTo>
                  <a:cubicBezTo>
                    <a:pt x="340" y="314"/>
                    <a:pt x="207" y="546"/>
                    <a:pt x="222" y="679"/>
                  </a:cubicBezTo>
                  <a:close/>
                </a:path>
              </a:pathLst>
            </a:custGeom>
            <a:solidFill>
              <a:schemeClr val="accent3"/>
            </a:solidFill>
            <a:ln>
              <a:noFill/>
            </a:ln>
          </p:spPr>
          <p:txBody>
            <a:bodyPr vert="horz" wrap="square" lIns="91440" tIns="45720" rIns="91440" bIns="45720" numCol="1" anchor="t" anchorCtr="0" compatLnSpc="1">
              <a:prstTxWarp prst="textNoShape">
                <a:avLst/>
              </a:prstTxWarp>
            </a:bodyPr>
            <a:lstStyle/>
            <a:p>
              <a:endParaRPr lang="en-US" sz="1600"/>
            </a:p>
          </p:txBody>
        </p:sp>
        <p:sp>
          <p:nvSpPr>
            <p:cNvPr id="7" name="Freeform 7"/>
            <p:cNvSpPr>
              <a:spLocks/>
            </p:cNvSpPr>
            <p:nvPr/>
          </p:nvSpPr>
          <p:spPr bwMode="auto">
            <a:xfrm>
              <a:off x="6632576" y="3517900"/>
              <a:ext cx="1328738" cy="1298575"/>
            </a:xfrm>
            <a:custGeom>
              <a:avLst/>
              <a:gdLst>
                <a:gd name="T0" fmla="*/ 0 w 535"/>
                <a:gd name="T1" fmla="*/ 288 h 524"/>
                <a:gd name="T2" fmla="*/ 535 w 535"/>
                <a:gd name="T3" fmla="*/ 119 h 524"/>
                <a:gd name="T4" fmla="*/ 21 w 535"/>
                <a:gd name="T5" fmla="*/ 330 h 524"/>
                <a:gd name="T6" fmla="*/ 302 w 535"/>
                <a:gd name="T7" fmla="*/ 221 h 524"/>
                <a:gd name="T8" fmla="*/ 0 w 535"/>
                <a:gd name="T9" fmla="*/ 288 h 524"/>
              </a:gdLst>
              <a:ahLst/>
              <a:cxnLst>
                <a:cxn ang="0">
                  <a:pos x="T0" y="T1"/>
                </a:cxn>
                <a:cxn ang="0">
                  <a:pos x="T2" y="T3"/>
                </a:cxn>
                <a:cxn ang="0">
                  <a:pos x="T4" y="T5"/>
                </a:cxn>
                <a:cxn ang="0">
                  <a:pos x="T6" y="T7"/>
                </a:cxn>
                <a:cxn ang="0">
                  <a:pos x="T8" y="T9"/>
                </a:cxn>
              </a:cxnLst>
              <a:rect l="0" t="0" r="r" b="b"/>
              <a:pathLst>
                <a:path w="535" h="524">
                  <a:moveTo>
                    <a:pt x="0" y="288"/>
                  </a:moveTo>
                  <a:cubicBezTo>
                    <a:pt x="0" y="288"/>
                    <a:pt x="136" y="0"/>
                    <a:pt x="535" y="119"/>
                  </a:cubicBezTo>
                  <a:cubicBezTo>
                    <a:pt x="535" y="119"/>
                    <a:pt x="393" y="524"/>
                    <a:pt x="21" y="330"/>
                  </a:cubicBezTo>
                  <a:cubicBezTo>
                    <a:pt x="21" y="330"/>
                    <a:pt x="208" y="230"/>
                    <a:pt x="302" y="221"/>
                  </a:cubicBezTo>
                  <a:cubicBezTo>
                    <a:pt x="302" y="221"/>
                    <a:pt x="86" y="224"/>
                    <a:pt x="0" y="288"/>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sz="1600"/>
            </a:p>
          </p:txBody>
        </p:sp>
        <p:sp>
          <p:nvSpPr>
            <p:cNvPr id="8" name="Freeform 8"/>
            <p:cNvSpPr>
              <a:spLocks/>
            </p:cNvSpPr>
            <p:nvPr/>
          </p:nvSpPr>
          <p:spPr bwMode="auto">
            <a:xfrm>
              <a:off x="4227513" y="3248025"/>
              <a:ext cx="1381125" cy="1455738"/>
            </a:xfrm>
            <a:custGeom>
              <a:avLst/>
              <a:gdLst>
                <a:gd name="T0" fmla="*/ 554 w 556"/>
                <a:gd name="T1" fmla="*/ 403 h 587"/>
                <a:gd name="T2" fmla="*/ 0 w 556"/>
                <a:gd name="T3" fmla="*/ 285 h 587"/>
                <a:gd name="T4" fmla="*/ 556 w 556"/>
                <a:gd name="T5" fmla="*/ 355 h 587"/>
                <a:gd name="T6" fmla="*/ 256 w 556"/>
                <a:gd name="T7" fmla="*/ 311 h 587"/>
                <a:gd name="T8" fmla="*/ 554 w 556"/>
                <a:gd name="T9" fmla="*/ 403 h 587"/>
              </a:gdLst>
              <a:ahLst/>
              <a:cxnLst>
                <a:cxn ang="0">
                  <a:pos x="T0" y="T1"/>
                </a:cxn>
                <a:cxn ang="0">
                  <a:pos x="T2" y="T3"/>
                </a:cxn>
                <a:cxn ang="0">
                  <a:pos x="T4" y="T5"/>
                </a:cxn>
                <a:cxn ang="0">
                  <a:pos x="T6" y="T7"/>
                </a:cxn>
                <a:cxn ang="0">
                  <a:pos x="T8" y="T9"/>
                </a:cxn>
              </a:cxnLst>
              <a:rect l="0" t="0" r="r" b="b"/>
              <a:pathLst>
                <a:path w="556" h="587">
                  <a:moveTo>
                    <a:pt x="554" y="403"/>
                  </a:moveTo>
                  <a:cubicBezTo>
                    <a:pt x="554" y="403"/>
                    <a:pt x="291" y="587"/>
                    <a:pt x="0" y="285"/>
                  </a:cubicBezTo>
                  <a:cubicBezTo>
                    <a:pt x="0" y="285"/>
                    <a:pt x="326" y="0"/>
                    <a:pt x="556" y="355"/>
                  </a:cubicBezTo>
                  <a:cubicBezTo>
                    <a:pt x="556" y="355"/>
                    <a:pt x="343" y="350"/>
                    <a:pt x="256" y="311"/>
                  </a:cubicBezTo>
                  <a:cubicBezTo>
                    <a:pt x="256" y="311"/>
                    <a:pt x="446" y="416"/>
                    <a:pt x="554" y="403"/>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sz="1600"/>
            </a:p>
          </p:txBody>
        </p:sp>
        <p:sp>
          <p:nvSpPr>
            <p:cNvPr id="9" name="Freeform 9"/>
            <p:cNvSpPr>
              <a:spLocks/>
            </p:cNvSpPr>
            <p:nvPr/>
          </p:nvSpPr>
          <p:spPr bwMode="auto">
            <a:xfrm>
              <a:off x="4922838" y="2598738"/>
              <a:ext cx="1374775" cy="1433513"/>
            </a:xfrm>
            <a:custGeom>
              <a:avLst/>
              <a:gdLst>
                <a:gd name="T0" fmla="*/ 340 w 554"/>
                <a:gd name="T1" fmla="*/ 578 h 578"/>
                <a:gd name="T2" fmla="*/ 81 w 554"/>
                <a:gd name="T3" fmla="*/ 0 h 578"/>
                <a:gd name="T4" fmla="*/ 384 w 554"/>
                <a:gd name="T5" fmla="*/ 549 h 578"/>
                <a:gd name="T6" fmla="*/ 226 w 554"/>
                <a:gd name="T7" fmla="*/ 248 h 578"/>
                <a:gd name="T8" fmla="*/ 340 w 554"/>
                <a:gd name="T9" fmla="*/ 578 h 578"/>
              </a:gdLst>
              <a:ahLst/>
              <a:cxnLst>
                <a:cxn ang="0">
                  <a:pos x="T0" y="T1"/>
                </a:cxn>
                <a:cxn ang="0">
                  <a:pos x="T2" y="T3"/>
                </a:cxn>
                <a:cxn ang="0">
                  <a:pos x="T4" y="T5"/>
                </a:cxn>
                <a:cxn ang="0">
                  <a:pos x="T6" y="T7"/>
                </a:cxn>
                <a:cxn ang="0">
                  <a:pos x="T8" y="T9"/>
                </a:cxn>
              </a:cxnLst>
              <a:rect l="0" t="0" r="r" b="b"/>
              <a:pathLst>
                <a:path w="554" h="578">
                  <a:moveTo>
                    <a:pt x="340" y="578"/>
                  </a:moveTo>
                  <a:cubicBezTo>
                    <a:pt x="340" y="578"/>
                    <a:pt x="0" y="462"/>
                    <a:pt x="81" y="0"/>
                  </a:cubicBezTo>
                  <a:cubicBezTo>
                    <a:pt x="81" y="0"/>
                    <a:pt x="554" y="106"/>
                    <a:pt x="384" y="549"/>
                  </a:cubicBezTo>
                  <a:cubicBezTo>
                    <a:pt x="384" y="549"/>
                    <a:pt x="248" y="352"/>
                    <a:pt x="226" y="248"/>
                  </a:cubicBezTo>
                  <a:cubicBezTo>
                    <a:pt x="226" y="248"/>
                    <a:pt x="257" y="489"/>
                    <a:pt x="340" y="578"/>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sz="1600"/>
            </a:p>
          </p:txBody>
        </p:sp>
        <p:sp>
          <p:nvSpPr>
            <p:cNvPr id="10" name="Freeform 10"/>
            <p:cNvSpPr>
              <a:spLocks/>
            </p:cNvSpPr>
            <p:nvPr/>
          </p:nvSpPr>
          <p:spPr bwMode="auto">
            <a:xfrm>
              <a:off x="7065963" y="2906713"/>
              <a:ext cx="788988" cy="712788"/>
            </a:xfrm>
            <a:custGeom>
              <a:avLst/>
              <a:gdLst>
                <a:gd name="T0" fmla="*/ 10 w 318"/>
                <a:gd name="T1" fmla="*/ 269 h 288"/>
                <a:gd name="T2" fmla="*/ 275 w 318"/>
                <a:gd name="T3" fmla="*/ 0 h 288"/>
                <a:gd name="T4" fmla="*/ 36 w 318"/>
                <a:gd name="T5" fmla="*/ 288 h 288"/>
                <a:gd name="T6" fmla="*/ 169 w 318"/>
                <a:gd name="T7" fmla="*/ 134 h 288"/>
                <a:gd name="T8" fmla="*/ 10 w 318"/>
                <a:gd name="T9" fmla="*/ 269 h 288"/>
              </a:gdLst>
              <a:ahLst/>
              <a:cxnLst>
                <a:cxn ang="0">
                  <a:pos x="T0" y="T1"/>
                </a:cxn>
                <a:cxn ang="0">
                  <a:pos x="T2" y="T3"/>
                </a:cxn>
                <a:cxn ang="0">
                  <a:pos x="T4" y="T5"/>
                </a:cxn>
                <a:cxn ang="0">
                  <a:pos x="T6" y="T7"/>
                </a:cxn>
                <a:cxn ang="0">
                  <a:pos x="T8" y="T9"/>
                </a:cxn>
              </a:cxnLst>
              <a:rect l="0" t="0" r="r" b="b"/>
              <a:pathLst>
                <a:path w="318" h="288">
                  <a:moveTo>
                    <a:pt x="10" y="269"/>
                  </a:moveTo>
                  <a:cubicBezTo>
                    <a:pt x="10" y="269"/>
                    <a:pt x="0" y="55"/>
                    <a:pt x="275" y="0"/>
                  </a:cubicBezTo>
                  <a:cubicBezTo>
                    <a:pt x="275" y="0"/>
                    <a:pt x="318" y="286"/>
                    <a:pt x="36" y="288"/>
                  </a:cubicBezTo>
                  <a:cubicBezTo>
                    <a:pt x="36" y="288"/>
                    <a:pt x="115" y="170"/>
                    <a:pt x="169" y="134"/>
                  </a:cubicBezTo>
                  <a:cubicBezTo>
                    <a:pt x="169" y="134"/>
                    <a:pt x="41" y="204"/>
                    <a:pt x="10" y="269"/>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sz="1600"/>
            </a:p>
          </p:txBody>
        </p:sp>
        <p:sp>
          <p:nvSpPr>
            <p:cNvPr id="11" name="Freeform 11"/>
            <p:cNvSpPr>
              <a:spLocks/>
            </p:cNvSpPr>
            <p:nvPr/>
          </p:nvSpPr>
          <p:spPr bwMode="auto">
            <a:xfrm>
              <a:off x="4302126" y="2874963"/>
              <a:ext cx="733425" cy="796925"/>
            </a:xfrm>
            <a:custGeom>
              <a:avLst/>
              <a:gdLst>
                <a:gd name="T0" fmla="*/ 281 w 295"/>
                <a:gd name="T1" fmla="*/ 291 h 322"/>
                <a:gd name="T2" fmla="*/ 0 w 295"/>
                <a:gd name="T3" fmla="*/ 71 h 322"/>
                <a:gd name="T4" fmla="*/ 295 w 295"/>
                <a:gd name="T5" fmla="*/ 265 h 322"/>
                <a:gd name="T6" fmla="*/ 137 w 295"/>
                <a:gd name="T7" fmla="*/ 156 h 322"/>
                <a:gd name="T8" fmla="*/ 281 w 295"/>
                <a:gd name="T9" fmla="*/ 291 h 322"/>
              </a:gdLst>
              <a:ahLst/>
              <a:cxnLst>
                <a:cxn ang="0">
                  <a:pos x="T0" y="T1"/>
                </a:cxn>
                <a:cxn ang="0">
                  <a:pos x="T2" y="T3"/>
                </a:cxn>
                <a:cxn ang="0">
                  <a:pos x="T4" y="T5"/>
                </a:cxn>
                <a:cxn ang="0">
                  <a:pos x="T6" y="T7"/>
                </a:cxn>
                <a:cxn ang="0">
                  <a:pos x="T8" y="T9"/>
                </a:cxn>
              </a:cxnLst>
              <a:rect l="0" t="0" r="r" b="b"/>
              <a:pathLst>
                <a:path w="295" h="322">
                  <a:moveTo>
                    <a:pt x="281" y="291"/>
                  </a:moveTo>
                  <a:cubicBezTo>
                    <a:pt x="281" y="291"/>
                    <a:pt x="81" y="322"/>
                    <a:pt x="0" y="71"/>
                  </a:cubicBezTo>
                  <a:cubicBezTo>
                    <a:pt x="0" y="71"/>
                    <a:pt x="264" y="0"/>
                    <a:pt x="295" y="265"/>
                  </a:cubicBezTo>
                  <a:cubicBezTo>
                    <a:pt x="295" y="265"/>
                    <a:pt x="176" y="202"/>
                    <a:pt x="137" y="156"/>
                  </a:cubicBezTo>
                  <a:cubicBezTo>
                    <a:pt x="137" y="156"/>
                    <a:pt x="216" y="268"/>
                    <a:pt x="281" y="291"/>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sz="1600"/>
            </a:p>
          </p:txBody>
        </p:sp>
        <p:sp>
          <p:nvSpPr>
            <p:cNvPr id="12" name="Freeform 12"/>
            <p:cNvSpPr>
              <a:spLocks/>
            </p:cNvSpPr>
            <p:nvPr/>
          </p:nvSpPr>
          <p:spPr bwMode="auto">
            <a:xfrm>
              <a:off x="5575301" y="1952625"/>
              <a:ext cx="1050925" cy="1008063"/>
            </a:xfrm>
            <a:custGeom>
              <a:avLst/>
              <a:gdLst>
                <a:gd name="T0" fmla="*/ 159 w 423"/>
                <a:gd name="T1" fmla="*/ 407 h 407"/>
                <a:gd name="T2" fmla="*/ 186 w 423"/>
                <a:gd name="T3" fmla="*/ 0 h 407"/>
                <a:gd name="T4" fmla="*/ 193 w 423"/>
                <a:gd name="T5" fmla="*/ 404 h 407"/>
                <a:gd name="T6" fmla="*/ 194 w 423"/>
                <a:gd name="T7" fmla="*/ 185 h 407"/>
                <a:gd name="T8" fmla="*/ 159 w 423"/>
                <a:gd name="T9" fmla="*/ 407 h 407"/>
              </a:gdLst>
              <a:ahLst/>
              <a:cxnLst>
                <a:cxn ang="0">
                  <a:pos x="T0" y="T1"/>
                </a:cxn>
                <a:cxn ang="0">
                  <a:pos x="T2" y="T3"/>
                </a:cxn>
                <a:cxn ang="0">
                  <a:pos x="T4" y="T5"/>
                </a:cxn>
                <a:cxn ang="0">
                  <a:pos x="T6" y="T7"/>
                </a:cxn>
                <a:cxn ang="0">
                  <a:pos x="T8" y="T9"/>
                </a:cxn>
              </a:cxnLst>
              <a:rect l="0" t="0" r="r" b="b"/>
              <a:pathLst>
                <a:path w="423" h="407">
                  <a:moveTo>
                    <a:pt x="159" y="407"/>
                  </a:moveTo>
                  <a:cubicBezTo>
                    <a:pt x="159" y="407"/>
                    <a:pt x="0" y="238"/>
                    <a:pt x="186" y="0"/>
                  </a:cubicBezTo>
                  <a:cubicBezTo>
                    <a:pt x="186" y="0"/>
                    <a:pt x="423" y="204"/>
                    <a:pt x="193" y="404"/>
                  </a:cubicBezTo>
                  <a:cubicBezTo>
                    <a:pt x="193" y="404"/>
                    <a:pt x="175" y="251"/>
                    <a:pt x="194" y="185"/>
                  </a:cubicBezTo>
                  <a:cubicBezTo>
                    <a:pt x="194" y="185"/>
                    <a:pt x="138" y="332"/>
                    <a:pt x="159" y="407"/>
                  </a:cubicBezTo>
                  <a:close/>
                </a:path>
              </a:pathLst>
            </a:custGeom>
            <a:solidFill>
              <a:schemeClr val="accent3"/>
            </a:solidFill>
            <a:ln>
              <a:noFill/>
            </a:ln>
          </p:spPr>
          <p:txBody>
            <a:bodyPr vert="horz" wrap="square" lIns="91440" tIns="45720" rIns="91440" bIns="45720" numCol="1" anchor="t" anchorCtr="0" compatLnSpc="1">
              <a:prstTxWarp prst="textNoShape">
                <a:avLst/>
              </a:prstTxWarp>
            </a:bodyPr>
            <a:lstStyle/>
            <a:p>
              <a:endParaRPr lang="en-US" sz="1600"/>
            </a:p>
          </p:txBody>
        </p:sp>
        <p:sp>
          <p:nvSpPr>
            <p:cNvPr id="13" name="Freeform 13"/>
            <p:cNvSpPr>
              <a:spLocks/>
            </p:cNvSpPr>
            <p:nvPr/>
          </p:nvSpPr>
          <p:spPr bwMode="auto">
            <a:xfrm>
              <a:off x="6630988" y="4391025"/>
              <a:ext cx="846138" cy="914400"/>
            </a:xfrm>
            <a:custGeom>
              <a:avLst/>
              <a:gdLst>
                <a:gd name="T0" fmla="*/ 11 w 341"/>
                <a:gd name="T1" fmla="*/ 67 h 369"/>
                <a:gd name="T2" fmla="*/ 341 w 341"/>
                <a:gd name="T3" fmla="*/ 249 h 369"/>
                <a:gd name="T4" fmla="*/ 0 w 341"/>
                <a:gd name="T5" fmla="*/ 97 h 369"/>
                <a:gd name="T6" fmla="*/ 183 w 341"/>
                <a:gd name="T7" fmla="*/ 183 h 369"/>
                <a:gd name="T8" fmla="*/ 11 w 341"/>
                <a:gd name="T9" fmla="*/ 67 h 369"/>
              </a:gdLst>
              <a:ahLst/>
              <a:cxnLst>
                <a:cxn ang="0">
                  <a:pos x="T0" y="T1"/>
                </a:cxn>
                <a:cxn ang="0">
                  <a:pos x="T2" y="T3"/>
                </a:cxn>
                <a:cxn ang="0">
                  <a:pos x="T4" y="T5"/>
                </a:cxn>
                <a:cxn ang="0">
                  <a:pos x="T6" y="T7"/>
                </a:cxn>
                <a:cxn ang="0">
                  <a:pos x="T8" y="T9"/>
                </a:cxn>
              </a:cxnLst>
              <a:rect l="0" t="0" r="r" b="b"/>
              <a:pathLst>
                <a:path w="341" h="369">
                  <a:moveTo>
                    <a:pt x="11" y="67"/>
                  </a:moveTo>
                  <a:cubicBezTo>
                    <a:pt x="11" y="67"/>
                    <a:pt x="214" y="0"/>
                    <a:pt x="341" y="249"/>
                  </a:cubicBezTo>
                  <a:cubicBezTo>
                    <a:pt x="341" y="249"/>
                    <a:pt x="78" y="369"/>
                    <a:pt x="0" y="97"/>
                  </a:cubicBezTo>
                  <a:cubicBezTo>
                    <a:pt x="0" y="97"/>
                    <a:pt x="135" y="142"/>
                    <a:pt x="183" y="183"/>
                  </a:cubicBezTo>
                  <a:cubicBezTo>
                    <a:pt x="183" y="183"/>
                    <a:pt x="82" y="80"/>
                    <a:pt x="11" y="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sz="1600"/>
            </a:p>
          </p:txBody>
        </p:sp>
        <p:sp>
          <p:nvSpPr>
            <p:cNvPr id="14" name="Freeform 14"/>
            <p:cNvSpPr>
              <a:spLocks/>
            </p:cNvSpPr>
            <p:nvPr/>
          </p:nvSpPr>
          <p:spPr bwMode="auto">
            <a:xfrm>
              <a:off x="4714876" y="4297363"/>
              <a:ext cx="911225" cy="879475"/>
            </a:xfrm>
            <a:custGeom>
              <a:avLst/>
              <a:gdLst>
                <a:gd name="T0" fmla="*/ 367 w 367"/>
                <a:gd name="T1" fmla="*/ 144 h 355"/>
                <a:gd name="T2" fmla="*/ 0 w 367"/>
                <a:gd name="T3" fmla="*/ 294 h 355"/>
                <a:gd name="T4" fmla="*/ 350 w 367"/>
                <a:gd name="T5" fmla="*/ 116 h 355"/>
                <a:gd name="T6" fmla="*/ 158 w 367"/>
                <a:gd name="T7" fmla="*/ 209 h 355"/>
                <a:gd name="T8" fmla="*/ 367 w 367"/>
                <a:gd name="T9" fmla="*/ 144 h 355"/>
              </a:gdLst>
              <a:ahLst/>
              <a:cxnLst>
                <a:cxn ang="0">
                  <a:pos x="T0" y="T1"/>
                </a:cxn>
                <a:cxn ang="0">
                  <a:pos x="T2" y="T3"/>
                </a:cxn>
                <a:cxn ang="0">
                  <a:pos x="T4" y="T5"/>
                </a:cxn>
                <a:cxn ang="0">
                  <a:pos x="T6" y="T7"/>
                </a:cxn>
                <a:cxn ang="0">
                  <a:pos x="T8" y="T9"/>
                </a:cxn>
              </a:cxnLst>
              <a:rect l="0" t="0" r="r" b="b"/>
              <a:pathLst>
                <a:path w="367" h="355">
                  <a:moveTo>
                    <a:pt x="367" y="144"/>
                  </a:moveTo>
                  <a:cubicBezTo>
                    <a:pt x="367" y="144"/>
                    <a:pt x="288" y="355"/>
                    <a:pt x="0" y="294"/>
                  </a:cubicBezTo>
                  <a:cubicBezTo>
                    <a:pt x="0" y="294"/>
                    <a:pt x="76" y="0"/>
                    <a:pt x="350" y="116"/>
                  </a:cubicBezTo>
                  <a:cubicBezTo>
                    <a:pt x="350" y="116"/>
                    <a:pt x="224" y="197"/>
                    <a:pt x="158" y="209"/>
                  </a:cubicBezTo>
                  <a:cubicBezTo>
                    <a:pt x="158" y="209"/>
                    <a:pt x="310" y="194"/>
                    <a:pt x="367" y="144"/>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sz="1600"/>
            </a:p>
          </p:txBody>
        </p:sp>
      </p:grpSp>
      <p:grpSp>
        <p:nvGrpSpPr>
          <p:cNvPr id="15" name="Group 14"/>
          <p:cNvGrpSpPr/>
          <p:nvPr/>
        </p:nvGrpSpPr>
        <p:grpSpPr>
          <a:xfrm>
            <a:off x="1320727" y="2501420"/>
            <a:ext cx="2044663" cy="1171225"/>
            <a:chOff x="1320727" y="2501420"/>
            <a:chExt cx="2044663" cy="1171225"/>
          </a:xfrm>
        </p:grpSpPr>
        <p:sp>
          <p:nvSpPr>
            <p:cNvPr id="16" name="TextBox 15"/>
            <p:cNvSpPr txBox="1"/>
            <p:nvPr/>
          </p:nvSpPr>
          <p:spPr>
            <a:xfrm>
              <a:off x="1320727" y="3051398"/>
              <a:ext cx="2044663" cy="307777"/>
            </a:xfrm>
            <a:prstGeom prst="rect">
              <a:avLst/>
            </a:prstGeom>
            <a:noFill/>
          </p:spPr>
          <p:txBody>
            <a:bodyPr wrap="none" rtlCol="0">
              <a:spAutoFit/>
            </a:bodyPr>
            <a:lstStyle/>
            <a:p>
              <a:pPr algn="r"/>
              <a:r>
                <a:rPr lang="en-US" sz="1400" spc="30" dirty="0" smtClean="0"/>
                <a:t>Continue project at MLK</a:t>
              </a:r>
              <a:endParaRPr lang="en-US" sz="1400" spc="30" dirty="0"/>
            </a:p>
          </p:txBody>
        </p:sp>
        <p:sp>
          <p:nvSpPr>
            <p:cNvPr id="17" name="TextBox 16"/>
            <p:cNvSpPr txBox="1"/>
            <p:nvPr/>
          </p:nvSpPr>
          <p:spPr>
            <a:xfrm>
              <a:off x="3114595" y="3365317"/>
              <a:ext cx="219932" cy="307328"/>
            </a:xfrm>
            <a:prstGeom prst="rect">
              <a:avLst/>
            </a:prstGeom>
            <a:noFill/>
          </p:spPr>
          <p:txBody>
            <a:bodyPr wrap="none" rtlCol="0">
              <a:spAutoFit/>
            </a:bodyPr>
            <a:lstStyle/>
            <a:p>
              <a:pPr algn="r">
                <a:lnSpc>
                  <a:spcPct val="140000"/>
                </a:lnSpc>
              </a:pPr>
              <a:r>
                <a:rPr lang="en-US" sz="1100" dirty="0" smtClean="0">
                  <a:solidFill>
                    <a:schemeClr val="tx2"/>
                  </a:solidFill>
                </a:rPr>
                <a:t>.</a:t>
              </a:r>
              <a:endParaRPr lang="en-US" sz="1100" dirty="0">
                <a:solidFill>
                  <a:schemeClr val="tx2"/>
                </a:solidFill>
              </a:endParaRPr>
            </a:p>
          </p:txBody>
        </p:sp>
        <p:sp>
          <p:nvSpPr>
            <p:cNvPr id="18" name="Oval 17"/>
            <p:cNvSpPr/>
            <p:nvPr/>
          </p:nvSpPr>
          <p:spPr>
            <a:xfrm>
              <a:off x="2947014" y="2501420"/>
              <a:ext cx="418376" cy="41837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a:t>1</a:t>
              </a:r>
            </a:p>
          </p:txBody>
        </p:sp>
      </p:grpSp>
      <p:grpSp>
        <p:nvGrpSpPr>
          <p:cNvPr id="19" name="Group 18"/>
          <p:cNvGrpSpPr/>
          <p:nvPr/>
        </p:nvGrpSpPr>
        <p:grpSpPr>
          <a:xfrm>
            <a:off x="156562" y="4460091"/>
            <a:ext cx="3208828" cy="1162976"/>
            <a:chOff x="156562" y="4460091"/>
            <a:chExt cx="3208828" cy="1162976"/>
          </a:xfrm>
        </p:grpSpPr>
        <p:sp>
          <p:nvSpPr>
            <p:cNvPr id="20" name="TextBox 19"/>
            <p:cNvSpPr txBox="1"/>
            <p:nvPr/>
          </p:nvSpPr>
          <p:spPr>
            <a:xfrm>
              <a:off x="156562" y="5010069"/>
              <a:ext cx="3208828" cy="307777"/>
            </a:xfrm>
            <a:prstGeom prst="rect">
              <a:avLst/>
            </a:prstGeom>
            <a:noFill/>
          </p:spPr>
          <p:txBody>
            <a:bodyPr wrap="none" rtlCol="0">
              <a:spAutoFit/>
            </a:bodyPr>
            <a:lstStyle/>
            <a:p>
              <a:pPr algn="r"/>
              <a:r>
                <a:rPr lang="en-US" sz="1400" spc="30" dirty="0" smtClean="0"/>
                <a:t>Foster network of community members</a:t>
              </a:r>
              <a:endParaRPr lang="en-US" sz="1400" spc="30" dirty="0"/>
            </a:p>
          </p:txBody>
        </p:sp>
        <p:sp>
          <p:nvSpPr>
            <p:cNvPr id="21" name="TextBox 20"/>
            <p:cNvSpPr txBox="1"/>
            <p:nvPr/>
          </p:nvSpPr>
          <p:spPr>
            <a:xfrm>
              <a:off x="3180659" y="5315739"/>
              <a:ext cx="184731" cy="307328"/>
            </a:xfrm>
            <a:prstGeom prst="rect">
              <a:avLst/>
            </a:prstGeom>
            <a:noFill/>
          </p:spPr>
          <p:txBody>
            <a:bodyPr wrap="none" rtlCol="0">
              <a:spAutoFit/>
            </a:bodyPr>
            <a:lstStyle/>
            <a:p>
              <a:pPr algn="r">
                <a:lnSpc>
                  <a:spcPct val="140000"/>
                </a:lnSpc>
              </a:pPr>
              <a:endParaRPr lang="en-US" sz="1100" dirty="0">
                <a:solidFill>
                  <a:schemeClr val="tx2"/>
                </a:solidFill>
              </a:endParaRPr>
            </a:p>
          </p:txBody>
        </p:sp>
        <p:sp>
          <p:nvSpPr>
            <p:cNvPr id="22" name="Oval 21"/>
            <p:cNvSpPr/>
            <p:nvPr/>
          </p:nvSpPr>
          <p:spPr>
            <a:xfrm>
              <a:off x="2947014" y="4460091"/>
              <a:ext cx="418376" cy="418376"/>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a:t>3</a:t>
              </a:r>
            </a:p>
          </p:txBody>
        </p:sp>
      </p:grpSp>
      <p:grpSp>
        <p:nvGrpSpPr>
          <p:cNvPr id="23" name="Group 22"/>
          <p:cNvGrpSpPr/>
          <p:nvPr/>
        </p:nvGrpSpPr>
        <p:grpSpPr>
          <a:xfrm>
            <a:off x="8828392" y="2501420"/>
            <a:ext cx="1632498" cy="1162976"/>
            <a:chOff x="8828392" y="2501420"/>
            <a:chExt cx="1632498" cy="1162976"/>
          </a:xfrm>
        </p:grpSpPr>
        <p:sp>
          <p:nvSpPr>
            <p:cNvPr id="24" name="TextBox 23"/>
            <p:cNvSpPr txBox="1"/>
            <p:nvPr/>
          </p:nvSpPr>
          <p:spPr>
            <a:xfrm>
              <a:off x="8828392" y="3051398"/>
              <a:ext cx="1632498" cy="307777"/>
            </a:xfrm>
            <a:prstGeom prst="rect">
              <a:avLst/>
            </a:prstGeom>
            <a:noFill/>
          </p:spPr>
          <p:txBody>
            <a:bodyPr wrap="none" rtlCol="0">
              <a:spAutoFit/>
            </a:bodyPr>
            <a:lstStyle/>
            <a:p>
              <a:r>
                <a:rPr lang="en-US" sz="1400" spc="30" dirty="0" smtClean="0"/>
                <a:t>Establish nonprofit</a:t>
              </a:r>
              <a:endParaRPr lang="en-US" sz="1400" spc="30" dirty="0"/>
            </a:p>
          </p:txBody>
        </p:sp>
        <p:sp>
          <p:nvSpPr>
            <p:cNvPr id="25" name="TextBox 24"/>
            <p:cNvSpPr txBox="1"/>
            <p:nvPr/>
          </p:nvSpPr>
          <p:spPr>
            <a:xfrm>
              <a:off x="8828392" y="3357068"/>
              <a:ext cx="184731" cy="307328"/>
            </a:xfrm>
            <a:prstGeom prst="rect">
              <a:avLst/>
            </a:prstGeom>
            <a:noFill/>
          </p:spPr>
          <p:txBody>
            <a:bodyPr wrap="none" rtlCol="0">
              <a:spAutoFit/>
            </a:bodyPr>
            <a:lstStyle/>
            <a:p>
              <a:pPr>
                <a:lnSpc>
                  <a:spcPct val="140000"/>
                </a:lnSpc>
              </a:pPr>
              <a:endParaRPr lang="en-US" sz="1100" dirty="0">
                <a:solidFill>
                  <a:schemeClr val="tx2"/>
                </a:solidFill>
              </a:endParaRPr>
            </a:p>
          </p:txBody>
        </p:sp>
        <p:sp>
          <p:nvSpPr>
            <p:cNvPr id="26" name="Oval 25"/>
            <p:cNvSpPr/>
            <p:nvPr/>
          </p:nvSpPr>
          <p:spPr>
            <a:xfrm>
              <a:off x="8919503" y="2501420"/>
              <a:ext cx="418376" cy="41837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a:t>2</a:t>
              </a:r>
            </a:p>
          </p:txBody>
        </p:sp>
      </p:grpSp>
      <p:grpSp>
        <p:nvGrpSpPr>
          <p:cNvPr id="27" name="Group 26"/>
          <p:cNvGrpSpPr/>
          <p:nvPr/>
        </p:nvGrpSpPr>
        <p:grpSpPr>
          <a:xfrm>
            <a:off x="8828392" y="4460091"/>
            <a:ext cx="1505284" cy="1162976"/>
            <a:chOff x="8828392" y="4460091"/>
            <a:chExt cx="1505284" cy="1162976"/>
          </a:xfrm>
        </p:grpSpPr>
        <p:sp>
          <p:nvSpPr>
            <p:cNvPr id="28" name="TextBox 27"/>
            <p:cNvSpPr txBox="1"/>
            <p:nvPr/>
          </p:nvSpPr>
          <p:spPr>
            <a:xfrm>
              <a:off x="8828392" y="5010069"/>
              <a:ext cx="1505284" cy="307777"/>
            </a:xfrm>
            <a:prstGeom prst="rect">
              <a:avLst/>
            </a:prstGeom>
            <a:noFill/>
          </p:spPr>
          <p:txBody>
            <a:bodyPr wrap="none" rtlCol="0">
              <a:spAutoFit/>
            </a:bodyPr>
            <a:lstStyle/>
            <a:p>
              <a:r>
                <a:rPr lang="en-US" sz="1400" spc="30" dirty="0" smtClean="0"/>
                <a:t>Expand Footprint</a:t>
              </a:r>
              <a:endParaRPr lang="en-US" sz="1400" spc="30" dirty="0"/>
            </a:p>
          </p:txBody>
        </p:sp>
        <p:sp>
          <p:nvSpPr>
            <p:cNvPr id="29" name="TextBox 28"/>
            <p:cNvSpPr txBox="1"/>
            <p:nvPr/>
          </p:nvSpPr>
          <p:spPr>
            <a:xfrm>
              <a:off x="8828392" y="5315739"/>
              <a:ext cx="184731" cy="307328"/>
            </a:xfrm>
            <a:prstGeom prst="rect">
              <a:avLst/>
            </a:prstGeom>
            <a:noFill/>
          </p:spPr>
          <p:txBody>
            <a:bodyPr wrap="none" rtlCol="0">
              <a:spAutoFit/>
            </a:bodyPr>
            <a:lstStyle/>
            <a:p>
              <a:pPr>
                <a:lnSpc>
                  <a:spcPct val="140000"/>
                </a:lnSpc>
              </a:pPr>
              <a:endParaRPr lang="en-US" sz="1100" dirty="0">
                <a:solidFill>
                  <a:schemeClr val="tx2"/>
                </a:solidFill>
              </a:endParaRPr>
            </a:p>
          </p:txBody>
        </p:sp>
        <p:sp>
          <p:nvSpPr>
            <p:cNvPr id="30" name="Oval 29"/>
            <p:cNvSpPr/>
            <p:nvPr/>
          </p:nvSpPr>
          <p:spPr>
            <a:xfrm>
              <a:off x="8919503" y="4460091"/>
              <a:ext cx="418376" cy="41837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a:t>4</a:t>
              </a:r>
            </a:p>
          </p:txBody>
        </p:sp>
      </p:grpSp>
    </p:spTree>
    <p:extLst>
      <p:ext uri="{BB962C8B-B14F-4D97-AF65-F5344CB8AC3E}">
        <p14:creationId xmlns:p14="http://schemas.microsoft.com/office/powerpoint/2010/main" val="892845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File from iOS (3) 1.26.45 P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667000" y="0"/>
            <a:ext cx="6858000" cy="68580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5106058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025260" y="1688980"/>
            <a:ext cx="5368835" cy="2800767"/>
          </a:xfrm>
          <a:prstGeom prst="rect">
            <a:avLst/>
          </a:prstGeom>
          <a:noFill/>
        </p:spPr>
        <p:txBody>
          <a:bodyPr wrap="square" rtlCol="0">
            <a:spAutoFit/>
          </a:bodyPr>
          <a:lstStyle/>
          <a:p>
            <a:r>
              <a:rPr lang="en-US" sz="4400" b="1" i="1" dirty="0" smtClean="0">
                <a:solidFill>
                  <a:schemeClr val="bg1"/>
                </a:solidFill>
                <a:latin typeface="Montserrat" panose="00000500000000000000" pitchFamily="50" charset="0"/>
                <a:ea typeface="Lato Light" panose="020F0502020204030203" pitchFamily="34" charset="0"/>
                <a:cs typeface="Lato Light" panose="020F0502020204030203" pitchFamily="34" charset="0"/>
              </a:rPr>
              <a:t>Thank you for your time today!</a:t>
            </a:r>
          </a:p>
          <a:p>
            <a:endParaRPr lang="en-US" sz="4400" b="1" i="1" dirty="0">
              <a:solidFill>
                <a:schemeClr val="bg1"/>
              </a:solidFill>
              <a:latin typeface="Montserrat" panose="00000500000000000000" pitchFamily="50" charset="0"/>
              <a:ea typeface="Lato Light" panose="020F0502020204030203" pitchFamily="34" charset="0"/>
              <a:cs typeface="Lato Light" panose="020F0502020204030203" pitchFamily="34" charset="0"/>
            </a:endParaRPr>
          </a:p>
          <a:p>
            <a:r>
              <a:rPr lang="en-US" sz="4400" b="1" i="1" dirty="0" smtClean="0">
                <a:solidFill>
                  <a:schemeClr val="bg1"/>
                </a:solidFill>
                <a:latin typeface="Montserrat" panose="00000500000000000000" pitchFamily="50" charset="0"/>
                <a:ea typeface="Lato Light" panose="020F0502020204030203" pitchFamily="34" charset="0"/>
                <a:cs typeface="Lato Light" panose="020F0502020204030203" pitchFamily="34" charset="0"/>
              </a:rPr>
              <a:t>Questions?</a:t>
            </a:r>
            <a:endParaRPr lang="id-ID" sz="4400" b="1" i="1" dirty="0">
              <a:solidFill>
                <a:schemeClr val="bg1"/>
              </a:solidFill>
              <a:latin typeface="Montserrat" panose="00000500000000000000" pitchFamily="50" charset="0"/>
              <a:ea typeface="Lato Light" panose="020F0502020204030203" pitchFamily="34" charset="0"/>
              <a:cs typeface="Lato Light" panose="020F0502020204030203" pitchFamily="34" charset="0"/>
            </a:endParaRPr>
          </a:p>
        </p:txBody>
      </p:sp>
    </p:spTree>
    <p:extLst>
      <p:ext uri="{BB962C8B-B14F-4D97-AF65-F5344CB8AC3E}">
        <p14:creationId xmlns:p14="http://schemas.microsoft.com/office/powerpoint/2010/main" val="1750817481"/>
      </p:ext>
    </p:extLst>
  </p:cSld>
  <p:clrMapOvr>
    <a:masterClrMapping/>
  </p:clrMapOvr>
</p:sld>
</file>

<file path=ppt/theme/theme1.xml><?xml version="1.0" encoding="utf-8"?>
<a:theme xmlns:a="http://schemas.openxmlformats.org/drawingml/2006/main" name="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1264</TotalTime>
  <Words>625</Words>
  <Application>Microsoft Macintosh PowerPoint</Application>
  <PresentationFormat>Widescreen</PresentationFormat>
  <Paragraphs>113</Paragraphs>
  <Slides>13</Slides>
  <Notes>13</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13</vt:i4>
      </vt:variant>
    </vt:vector>
  </HeadingPairs>
  <TitlesOfParts>
    <vt:vector size="24" baseType="lpstr">
      <vt:lpstr>Calibri</vt:lpstr>
      <vt:lpstr>Calibri Light</vt:lpstr>
      <vt:lpstr>Ebrima</vt:lpstr>
      <vt:lpstr>Lato</vt:lpstr>
      <vt:lpstr>Lato Light</vt:lpstr>
      <vt:lpstr>Montserrat</vt:lpstr>
      <vt:lpstr>Montserrat Light</vt:lpstr>
      <vt:lpstr>Open Sans</vt:lpstr>
      <vt:lpstr>Source Sans Pro</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15.0028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Ade Putra</dc:creator>
  <cp:lastModifiedBy>Microsoft Office User</cp:lastModifiedBy>
  <cp:revision>375</cp:revision>
  <cp:lastPrinted>2020-04-30T19:22:59Z</cp:lastPrinted>
  <dcterms:created xsi:type="dcterms:W3CDTF">2018-07-17T11:16:02Z</dcterms:created>
  <dcterms:modified xsi:type="dcterms:W3CDTF">2020-04-30T19:23:08Z</dcterms:modified>
</cp:coreProperties>
</file>