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1"/>
  </p:notesMasterIdLst>
  <p:handoutMasterIdLst>
    <p:handoutMasterId r:id="rId12"/>
  </p:handoutMasterIdLst>
  <p:sldIdLst>
    <p:sldId id="256" r:id="rId2"/>
    <p:sldId id="257" r:id="rId3"/>
    <p:sldId id="264"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104"/>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9E524-A8B3-194D-8ABD-69C5D6004AE3}"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0207F29D-F8A9-AF42-9E25-287CEADDDD3E}">
      <dgm:prSet phldrT="[Text]"/>
      <dgm:spPr/>
      <dgm:t>
        <a:bodyPr/>
        <a:lstStyle/>
        <a:p>
          <a:r>
            <a:rPr lang="en-US" dirty="0"/>
            <a:t>Almond Industry</a:t>
          </a:r>
        </a:p>
      </dgm:t>
    </dgm:pt>
    <dgm:pt modelId="{2F70E4B1-9BBC-E34A-9C55-00F86568D9E2}" type="parTrans" cxnId="{BF3CEDF5-358A-F34B-BA31-23B933C8F3F6}">
      <dgm:prSet/>
      <dgm:spPr/>
      <dgm:t>
        <a:bodyPr/>
        <a:lstStyle/>
        <a:p>
          <a:endParaRPr lang="en-US"/>
        </a:p>
      </dgm:t>
    </dgm:pt>
    <dgm:pt modelId="{288B2BDE-613B-E549-893D-BBE39DAEE2E4}" type="sibTrans" cxnId="{BF3CEDF5-358A-F34B-BA31-23B933C8F3F6}">
      <dgm:prSet/>
      <dgm:spPr/>
      <dgm:t>
        <a:bodyPr/>
        <a:lstStyle/>
        <a:p>
          <a:endParaRPr lang="en-US"/>
        </a:p>
      </dgm:t>
    </dgm:pt>
    <dgm:pt modelId="{C254C26D-AF74-994B-84BD-461BFB8FD3A4}">
      <dgm:prSet phldrT="[Text]"/>
      <dgm:spPr/>
      <dgm:t>
        <a:bodyPr/>
        <a:lstStyle/>
        <a:p>
          <a:r>
            <a:rPr lang="en-US" dirty="0"/>
            <a:t>Honey Bees</a:t>
          </a:r>
        </a:p>
      </dgm:t>
    </dgm:pt>
    <dgm:pt modelId="{74EA00E7-76FE-7442-9E89-EE627E7F13A0}" type="parTrans" cxnId="{05A23018-3FAB-C140-A783-F1186782DF09}">
      <dgm:prSet/>
      <dgm:spPr/>
      <dgm:t>
        <a:bodyPr/>
        <a:lstStyle/>
        <a:p>
          <a:endParaRPr lang="en-US"/>
        </a:p>
      </dgm:t>
    </dgm:pt>
    <dgm:pt modelId="{C9385DC0-443A-5D43-9126-4969FA6955DB}" type="sibTrans" cxnId="{05A23018-3FAB-C140-A783-F1186782DF09}">
      <dgm:prSet/>
      <dgm:spPr/>
      <dgm:t>
        <a:bodyPr/>
        <a:lstStyle/>
        <a:p>
          <a:endParaRPr lang="en-US"/>
        </a:p>
      </dgm:t>
    </dgm:pt>
    <dgm:pt modelId="{C67161E4-6117-1348-A71A-C81987A4C738}">
      <dgm:prSet phldrT="[Text]"/>
      <dgm:spPr/>
      <dgm:t>
        <a:bodyPr/>
        <a:lstStyle/>
        <a:p>
          <a:r>
            <a:rPr lang="en-US" dirty="0"/>
            <a:t>Bee Farmers</a:t>
          </a:r>
        </a:p>
      </dgm:t>
    </dgm:pt>
    <dgm:pt modelId="{85B9D19E-9DA1-3C41-AEE2-5E77BE1BFB55}" type="parTrans" cxnId="{C2507A43-C8EF-F340-9E5F-B2978AEFC359}">
      <dgm:prSet/>
      <dgm:spPr/>
      <dgm:t>
        <a:bodyPr/>
        <a:lstStyle/>
        <a:p>
          <a:endParaRPr lang="en-US"/>
        </a:p>
      </dgm:t>
    </dgm:pt>
    <dgm:pt modelId="{9D0BFDFE-6E73-024F-9EC3-8BDA0256E8F5}" type="sibTrans" cxnId="{C2507A43-C8EF-F340-9E5F-B2978AEFC359}">
      <dgm:prSet/>
      <dgm:spPr/>
      <dgm:t>
        <a:bodyPr/>
        <a:lstStyle/>
        <a:p>
          <a:endParaRPr lang="en-US"/>
        </a:p>
      </dgm:t>
    </dgm:pt>
    <dgm:pt modelId="{1A6293B8-33BF-5E4A-89A9-3434BF3F0CD2}" type="pres">
      <dgm:prSet presAssocID="{E7B9E524-A8B3-194D-8ABD-69C5D6004AE3}" presName="cycle" presStyleCnt="0">
        <dgm:presLayoutVars>
          <dgm:dir/>
          <dgm:resizeHandles val="exact"/>
        </dgm:presLayoutVars>
      </dgm:prSet>
      <dgm:spPr/>
    </dgm:pt>
    <dgm:pt modelId="{F4D37713-0E75-3A46-9500-DBC4D6EBBEA1}" type="pres">
      <dgm:prSet presAssocID="{C254C26D-AF74-994B-84BD-461BFB8FD3A4}" presName="dummy" presStyleCnt="0"/>
      <dgm:spPr/>
    </dgm:pt>
    <dgm:pt modelId="{FA8491C9-6D44-084F-8624-39BDECF3C33D}" type="pres">
      <dgm:prSet presAssocID="{C254C26D-AF74-994B-84BD-461BFB8FD3A4}" presName="node" presStyleLbl="revTx" presStyleIdx="0" presStyleCnt="3">
        <dgm:presLayoutVars>
          <dgm:bulletEnabled val="1"/>
        </dgm:presLayoutVars>
      </dgm:prSet>
      <dgm:spPr/>
    </dgm:pt>
    <dgm:pt modelId="{23EFB0CB-33AE-1E42-9FA9-4EA1EEE2E0C1}" type="pres">
      <dgm:prSet presAssocID="{C9385DC0-443A-5D43-9126-4969FA6955DB}" presName="sibTrans" presStyleLbl="node1" presStyleIdx="0" presStyleCnt="3"/>
      <dgm:spPr/>
    </dgm:pt>
    <dgm:pt modelId="{07899BB8-9E4C-D442-BEB6-E270628130A6}" type="pres">
      <dgm:prSet presAssocID="{C67161E4-6117-1348-A71A-C81987A4C738}" presName="dummy" presStyleCnt="0"/>
      <dgm:spPr/>
    </dgm:pt>
    <dgm:pt modelId="{1E3282C6-C2B6-C646-BFE4-092898A3A9C8}" type="pres">
      <dgm:prSet presAssocID="{C67161E4-6117-1348-A71A-C81987A4C738}" presName="node" presStyleLbl="revTx" presStyleIdx="1" presStyleCnt="3">
        <dgm:presLayoutVars>
          <dgm:bulletEnabled val="1"/>
        </dgm:presLayoutVars>
      </dgm:prSet>
      <dgm:spPr/>
    </dgm:pt>
    <dgm:pt modelId="{9A4E32F6-7976-614E-9C10-051BB8BF473E}" type="pres">
      <dgm:prSet presAssocID="{9D0BFDFE-6E73-024F-9EC3-8BDA0256E8F5}" presName="sibTrans" presStyleLbl="node1" presStyleIdx="1" presStyleCnt="3"/>
      <dgm:spPr/>
    </dgm:pt>
    <dgm:pt modelId="{6883F120-52D9-8944-BA16-94BF71231A18}" type="pres">
      <dgm:prSet presAssocID="{0207F29D-F8A9-AF42-9E25-287CEADDDD3E}" presName="dummy" presStyleCnt="0"/>
      <dgm:spPr/>
    </dgm:pt>
    <dgm:pt modelId="{BDB1D19F-2066-B74D-A858-1A861B63BB2F}" type="pres">
      <dgm:prSet presAssocID="{0207F29D-F8A9-AF42-9E25-287CEADDDD3E}" presName="node" presStyleLbl="revTx" presStyleIdx="2" presStyleCnt="3">
        <dgm:presLayoutVars>
          <dgm:bulletEnabled val="1"/>
        </dgm:presLayoutVars>
      </dgm:prSet>
      <dgm:spPr/>
    </dgm:pt>
    <dgm:pt modelId="{27B4A60A-B259-5546-A4E0-FEFE23525605}" type="pres">
      <dgm:prSet presAssocID="{288B2BDE-613B-E549-893D-BBE39DAEE2E4}" presName="sibTrans" presStyleLbl="node1" presStyleIdx="2" presStyleCnt="3"/>
      <dgm:spPr/>
    </dgm:pt>
  </dgm:ptLst>
  <dgm:cxnLst>
    <dgm:cxn modelId="{F5C77000-E7BD-744F-9822-3D28F035E0A7}" type="presOf" srcId="{9D0BFDFE-6E73-024F-9EC3-8BDA0256E8F5}" destId="{9A4E32F6-7976-614E-9C10-051BB8BF473E}" srcOrd="0" destOrd="0" presId="urn:microsoft.com/office/officeart/2005/8/layout/cycle1"/>
    <dgm:cxn modelId="{DF986809-DE31-9A48-8D22-213FE4B85F06}" type="presOf" srcId="{C67161E4-6117-1348-A71A-C81987A4C738}" destId="{1E3282C6-C2B6-C646-BFE4-092898A3A9C8}" srcOrd="0" destOrd="0" presId="urn:microsoft.com/office/officeart/2005/8/layout/cycle1"/>
    <dgm:cxn modelId="{05A23018-3FAB-C140-A783-F1186782DF09}" srcId="{E7B9E524-A8B3-194D-8ABD-69C5D6004AE3}" destId="{C254C26D-AF74-994B-84BD-461BFB8FD3A4}" srcOrd="0" destOrd="0" parTransId="{74EA00E7-76FE-7442-9E89-EE627E7F13A0}" sibTransId="{C9385DC0-443A-5D43-9126-4969FA6955DB}"/>
    <dgm:cxn modelId="{62832F1C-55FD-4241-BF22-AE228AC6A37B}" type="presOf" srcId="{E7B9E524-A8B3-194D-8ABD-69C5D6004AE3}" destId="{1A6293B8-33BF-5E4A-89A9-3434BF3F0CD2}" srcOrd="0" destOrd="0" presId="urn:microsoft.com/office/officeart/2005/8/layout/cycle1"/>
    <dgm:cxn modelId="{C2507A43-C8EF-F340-9E5F-B2978AEFC359}" srcId="{E7B9E524-A8B3-194D-8ABD-69C5D6004AE3}" destId="{C67161E4-6117-1348-A71A-C81987A4C738}" srcOrd="1" destOrd="0" parTransId="{85B9D19E-9DA1-3C41-AEE2-5E77BE1BFB55}" sibTransId="{9D0BFDFE-6E73-024F-9EC3-8BDA0256E8F5}"/>
    <dgm:cxn modelId="{50673C81-BCD0-D449-A3B4-8994138D614F}" type="presOf" srcId="{C254C26D-AF74-994B-84BD-461BFB8FD3A4}" destId="{FA8491C9-6D44-084F-8624-39BDECF3C33D}" srcOrd="0" destOrd="0" presId="urn:microsoft.com/office/officeart/2005/8/layout/cycle1"/>
    <dgm:cxn modelId="{E816A3A6-35B3-614B-BAD4-F3DA722B0E9E}" type="presOf" srcId="{C9385DC0-443A-5D43-9126-4969FA6955DB}" destId="{23EFB0CB-33AE-1E42-9FA9-4EA1EEE2E0C1}" srcOrd="0" destOrd="0" presId="urn:microsoft.com/office/officeart/2005/8/layout/cycle1"/>
    <dgm:cxn modelId="{C49810D6-231F-184A-A76F-AD0BE3341503}" type="presOf" srcId="{288B2BDE-613B-E549-893D-BBE39DAEE2E4}" destId="{27B4A60A-B259-5546-A4E0-FEFE23525605}" srcOrd="0" destOrd="0" presId="urn:microsoft.com/office/officeart/2005/8/layout/cycle1"/>
    <dgm:cxn modelId="{441BD7DD-4DE6-DA4D-9F2C-BDA71B864A0D}" type="presOf" srcId="{0207F29D-F8A9-AF42-9E25-287CEADDDD3E}" destId="{BDB1D19F-2066-B74D-A858-1A861B63BB2F}" srcOrd="0" destOrd="0" presId="urn:microsoft.com/office/officeart/2005/8/layout/cycle1"/>
    <dgm:cxn modelId="{BF3CEDF5-358A-F34B-BA31-23B933C8F3F6}" srcId="{E7B9E524-A8B3-194D-8ABD-69C5D6004AE3}" destId="{0207F29D-F8A9-AF42-9E25-287CEADDDD3E}" srcOrd="2" destOrd="0" parTransId="{2F70E4B1-9BBC-E34A-9C55-00F86568D9E2}" sibTransId="{288B2BDE-613B-E549-893D-BBE39DAEE2E4}"/>
    <dgm:cxn modelId="{A0C75431-E522-9844-AD7C-DAFA03159FA4}" type="presParOf" srcId="{1A6293B8-33BF-5E4A-89A9-3434BF3F0CD2}" destId="{F4D37713-0E75-3A46-9500-DBC4D6EBBEA1}" srcOrd="0" destOrd="0" presId="urn:microsoft.com/office/officeart/2005/8/layout/cycle1"/>
    <dgm:cxn modelId="{1E0740E9-F6EB-524B-812F-660EE1520381}" type="presParOf" srcId="{1A6293B8-33BF-5E4A-89A9-3434BF3F0CD2}" destId="{FA8491C9-6D44-084F-8624-39BDECF3C33D}" srcOrd="1" destOrd="0" presId="urn:microsoft.com/office/officeart/2005/8/layout/cycle1"/>
    <dgm:cxn modelId="{889F5B5F-ABED-3F4B-9260-F94B1628C32C}" type="presParOf" srcId="{1A6293B8-33BF-5E4A-89A9-3434BF3F0CD2}" destId="{23EFB0CB-33AE-1E42-9FA9-4EA1EEE2E0C1}" srcOrd="2" destOrd="0" presId="urn:microsoft.com/office/officeart/2005/8/layout/cycle1"/>
    <dgm:cxn modelId="{7F722B56-55FA-104E-954C-BFBA07AA54AD}" type="presParOf" srcId="{1A6293B8-33BF-5E4A-89A9-3434BF3F0CD2}" destId="{07899BB8-9E4C-D442-BEB6-E270628130A6}" srcOrd="3" destOrd="0" presId="urn:microsoft.com/office/officeart/2005/8/layout/cycle1"/>
    <dgm:cxn modelId="{A459A852-ED2E-6C49-9BA3-7E5EFA5D429B}" type="presParOf" srcId="{1A6293B8-33BF-5E4A-89A9-3434BF3F0CD2}" destId="{1E3282C6-C2B6-C646-BFE4-092898A3A9C8}" srcOrd="4" destOrd="0" presId="urn:microsoft.com/office/officeart/2005/8/layout/cycle1"/>
    <dgm:cxn modelId="{AC6998E4-C9D0-684D-AEB5-4D3AC35DA76E}" type="presParOf" srcId="{1A6293B8-33BF-5E4A-89A9-3434BF3F0CD2}" destId="{9A4E32F6-7976-614E-9C10-051BB8BF473E}" srcOrd="5" destOrd="0" presId="urn:microsoft.com/office/officeart/2005/8/layout/cycle1"/>
    <dgm:cxn modelId="{574D484F-0520-774F-82AD-F7DFC9602A7C}" type="presParOf" srcId="{1A6293B8-33BF-5E4A-89A9-3434BF3F0CD2}" destId="{6883F120-52D9-8944-BA16-94BF71231A18}" srcOrd="6" destOrd="0" presId="urn:microsoft.com/office/officeart/2005/8/layout/cycle1"/>
    <dgm:cxn modelId="{D09E6200-2357-424F-926B-EA4400958DBC}" type="presParOf" srcId="{1A6293B8-33BF-5E4A-89A9-3434BF3F0CD2}" destId="{BDB1D19F-2066-B74D-A858-1A861B63BB2F}" srcOrd="7" destOrd="0" presId="urn:microsoft.com/office/officeart/2005/8/layout/cycle1"/>
    <dgm:cxn modelId="{FF22A9BB-7152-B842-AC26-A83226C7A33F}" type="presParOf" srcId="{1A6293B8-33BF-5E4A-89A9-3434BF3F0CD2}" destId="{27B4A60A-B259-5546-A4E0-FEFE23525605}"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491C9-6D44-084F-8624-39BDECF3C33D}">
      <dsp:nvSpPr>
        <dsp:cNvPr id="0" name=""/>
        <dsp:cNvSpPr/>
      </dsp:nvSpPr>
      <dsp:spPr>
        <a:xfrm>
          <a:off x="4759498" y="399442"/>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Honey Bees</a:t>
          </a:r>
        </a:p>
      </dsp:txBody>
      <dsp:txXfrm>
        <a:off x="4759498" y="399442"/>
        <a:ext cx="2043906" cy="2043906"/>
      </dsp:txXfrm>
    </dsp:sp>
    <dsp:sp modelId="{23EFB0CB-33AE-1E42-9FA9-4EA1EEE2E0C1}">
      <dsp:nvSpPr>
        <dsp:cNvPr id="0" name=""/>
        <dsp:cNvSpPr/>
      </dsp:nvSpPr>
      <dsp:spPr>
        <a:xfrm>
          <a:off x="1649082" y="-1950"/>
          <a:ext cx="4829834" cy="4829834"/>
        </a:xfrm>
        <a:prstGeom prst="circularArrow">
          <a:avLst>
            <a:gd name="adj1" fmla="val 8252"/>
            <a:gd name="adj2" fmla="val 576426"/>
            <a:gd name="adj3" fmla="val 2962443"/>
            <a:gd name="adj4" fmla="val 52669"/>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282C6-C2B6-C646-BFE4-092898A3A9C8}">
      <dsp:nvSpPr>
        <dsp:cNvPr id="0" name=""/>
        <dsp:cNvSpPr/>
      </dsp:nvSpPr>
      <dsp:spPr>
        <a:xfrm>
          <a:off x="3042046" y="3374155"/>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Bee Farmers</a:t>
          </a:r>
        </a:p>
      </dsp:txBody>
      <dsp:txXfrm>
        <a:off x="3042046" y="3374155"/>
        <a:ext cx="2043906" cy="2043906"/>
      </dsp:txXfrm>
    </dsp:sp>
    <dsp:sp modelId="{9A4E32F6-7976-614E-9C10-051BB8BF473E}">
      <dsp:nvSpPr>
        <dsp:cNvPr id="0" name=""/>
        <dsp:cNvSpPr/>
      </dsp:nvSpPr>
      <dsp:spPr>
        <a:xfrm>
          <a:off x="1649082" y="-1950"/>
          <a:ext cx="4829834" cy="4829834"/>
        </a:xfrm>
        <a:prstGeom prst="circularArrow">
          <a:avLst>
            <a:gd name="adj1" fmla="val 8252"/>
            <a:gd name="adj2" fmla="val 576426"/>
            <a:gd name="adj3" fmla="val 10170905"/>
            <a:gd name="adj4" fmla="val 7261132"/>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1D19F-2066-B74D-A858-1A861B63BB2F}">
      <dsp:nvSpPr>
        <dsp:cNvPr id="0" name=""/>
        <dsp:cNvSpPr/>
      </dsp:nvSpPr>
      <dsp:spPr>
        <a:xfrm>
          <a:off x="1324595" y="399442"/>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Almond Industry</a:t>
          </a:r>
        </a:p>
      </dsp:txBody>
      <dsp:txXfrm>
        <a:off x="1324595" y="399442"/>
        <a:ext cx="2043906" cy="2043906"/>
      </dsp:txXfrm>
    </dsp:sp>
    <dsp:sp modelId="{27B4A60A-B259-5546-A4E0-FEFE23525605}">
      <dsp:nvSpPr>
        <dsp:cNvPr id="0" name=""/>
        <dsp:cNvSpPr/>
      </dsp:nvSpPr>
      <dsp:spPr>
        <a:xfrm>
          <a:off x="1649082" y="-1950"/>
          <a:ext cx="4829834" cy="4829834"/>
        </a:xfrm>
        <a:prstGeom prst="circularArrow">
          <a:avLst>
            <a:gd name="adj1" fmla="val 8252"/>
            <a:gd name="adj2" fmla="val 576426"/>
            <a:gd name="adj3" fmla="val 16855402"/>
            <a:gd name="adj4" fmla="val 14968173"/>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63DD3-E8D8-6742-87DF-7F041BCFF5D2}"/>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EAB403-B9C3-6A49-ACCA-2EC6D50C419B}"/>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2F8D655-259A-A241-8BB9-DD5E17AD0F46}" type="datetimeFigureOut">
              <a:rPr lang="en-US" smtClean="0"/>
              <a:t>4/25/19</a:t>
            </a:fld>
            <a:endParaRPr lang="en-US"/>
          </a:p>
        </p:txBody>
      </p:sp>
      <p:sp>
        <p:nvSpPr>
          <p:cNvPr id="4" name="Footer Placeholder 3">
            <a:extLst>
              <a:ext uri="{FF2B5EF4-FFF2-40B4-BE49-F238E27FC236}">
                <a16:creationId xmlns:a16="http://schemas.microsoft.com/office/drawing/2014/main" id="{8BD6F1CC-1C0B-E546-A59D-1227BC826D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AC8463-54E2-6D49-A0F0-5EB2FE675F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344F2-82E5-6F4B-AEB3-42ACBEC8324D}" type="slidenum">
              <a:rPr lang="en-US" smtClean="0"/>
              <a:t>‹#›</a:t>
            </a:fld>
            <a:endParaRPr lang="en-US"/>
          </a:p>
        </p:txBody>
      </p:sp>
    </p:spTree>
    <p:extLst>
      <p:ext uri="{BB962C8B-B14F-4D97-AF65-F5344CB8AC3E}">
        <p14:creationId xmlns:p14="http://schemas.microsoft.com/office/powerpoint/2010/main" val="1587196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200D016-1CA8-C549-A602-0F0A1DB6318D}" type="datetimeFigureOut">
              <a:rPr lang="en-US" smtClean="0"/>
              <a:t>4/25/19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D51CD-79FA-A74C-9951-D0C7AED7224D}" type="slidenum">
              <a:rPr lang="en-US" smtClean="0"/>
              <a:t>‹#›</a:t>
            </a:fld>
            <a:endParaRPr lang="en-US"/>
          </a:p>
        </p:txBody>
      </p:sp>
    </p:spTree>
    <p:extLst>
      <p:ext uri="{BB962C8B-B14F-4D97-AF65-F5344CB8AC3E}">
        <p14:creationId xmlns:p14="http://schemas.microsoft.com/office/powerpoint/2010/main" val="131507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Kellie Rorex and my MSUS project is about determining the practicality of marketing almond honey for bee farmers</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1</a:t>
            </a:fld>
            <a:endParaRPr lang="en-US"/>
          </a:p>
        </p:txBody>
      </p:sp>
    </p:spTree>
    <p:extLst>
      <p:ext uri="{BB962C8B-B14F-4D97-AF65-F5344CB8AC3E}">
        <p14:creationId xmlns:p14="http://schemas.microsoft.com/office/powerpoint/2010/main" val="348437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start I wanted to discuss the dependencies within this project and the sustainability problem that I tried to solve. </a:t>
            </a:r>
          </a:p>
          <a:p>
            <a:r>
              <a:rPr lang="en-US" sz="1200" kern="1200" dirty="0">
                <a:solidFill>
                  <a:schemeClr val="tx1"/>
                </a:solidFill>
                <a:effectLst/>
                <a:latin typeface="+mn-lt"/>
                <a:ea typeface="+mn-ea"/>
                <a:cs typeface="+mn-cs"/>
              </a:rPr>
              <a:t>The almond industry is dependent on honey bees in order to produce and maintain almond yields, but honey bees are actually dependent on the almond industry for conservation as well. Recently, colony collapse has been a big issue in the bee community and worldwide. It is believed that colony collapse occurs because of global warming, pesticide use, and habitat loss and with the loss in bee populations, the environment, the economy, and society are at a loss as well. This is because bees pollinate over 90% of the worlds natural vegetation and 30% of the worlds food system. During the peak of colony collapse, the agriculture business was losing 5.7 billion dollars a year. With lost profit, food prices such as on produce have gone up creating a social issue for low-income families and their access to healthy affordable food. </a:t>
            </a:r>
          </a:p>
          <a:p>
            <a:r>
              <a:rPr lang="en-US" sz="1200" kern="1200" dirty="0">
                <a:solidFill>
                  <a:schemeClr val="tx1"/>
                </a:solidFill>
                <a:effectLst/>
                <a:latin typeface="+mn-lt"/>
                <a:ea typeface="+mn-ea"/>
                <a:cs typeface="+mn-cs"/>
              </a:rPr>
              <a:t>However, studies have shown that honey bee populations have increased as commercial bee keeping has grown due to the dependency almonds have on pollination services and the prices almond farms pay bee farmers to pollinate their trees. So honey bees become in a way dependent on bee farmers who are then dependent on the enormous pollination service fees by the almond industry. </a:t>
            </a:r>
          </a:p>
          <a:p>
            <a:r>
              <a:rPr lang="en-US" sz="1200" kern="1200" dirty="0">
                <a:solidFill>
                  <a:schemeClr val="tx1"/>
                </a:solidFill>
                <a:effectLst/>
                <a:latin typeface="+mn-lt"/>
                <a:ea typeface="+mn-ea"/>
                <a:cs typeface="+mn-cs"/>
              </a:rPr>
              <a:t>Within this cycle though, bee farmers are creating a lot of honey waste because they cannot use or market excess almond honey due to its bitter taste and they are also dependent on an unsustainable business model with limited revenue sources outside of pollination service fees. So this project looked into figuring out how to produce less almond honey waste during almond pollination and how to market it so a bee farmers business model had more diversified revenue streams.</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2</a:t>
            </a:fld>
            <a:endParaRPr lang="en-US"/>
          </a:p>
        </p:txBody>
      </p:sp>
    </p:spTree>
    <p:extLst>
      <p:ext uri="{BB962C8B-B14F-4D97-AF65-F5344CB8AC3E}">
        <p14:creationId xmlns:p14="http://schemas.microsoft.com/office/powerpoint/2010/main" val="311424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start I wanted to discuss the dependencies within this project and the sustainability problem that I tried to solve. </a:t>
            </a:r>
          </a:p>
          <a:p>
            <a:r>
              <a:rPr lang="en-US" sz="1200" kern="1200" dirty="0">
                <a:solidFill>
                  <a:schemeClr val="tx1"/>
                </a:solidFill>
                <a:effectLst/>
                <a:latin typeface="+mn-lt"/>
                <a:ea typeface="+mn-ea"/>
                <a:cs typeface="+mn-cs"/>
              </a:rPr>
              <a:t>The almond industry is dependent on honey bees in order to produce and maintain almond yields, but honey bees are actually dependent on the almond industry for conservation as well. Recently, colony collapse has been a big issue in the bee community and worldwide. It is believed that colony collapse occurs because of global warming, pesticide use, and habitat loss and with the loss in bee populations, the environment, the economy, and society are at a loss as well. This is because bees pollinate over 90% of the worlds natural vegetation and 30% of the worlds food system. During the peak of colony collapse, the agriculture business was losing 5.7 billion dollars a year. With lost profit, food prices such as on produce have gone up creating a social issue for low-income families and their access to healthy affordable food. </a:t>
            </a:r>
          </a:p>
          <a:p>
            <a:r>
              <a:rPr lang="en-US" sz="1200" kern="1200" dirty="0">
                <a:solidFill>
                  <a:schemeClr val="tx1"/>
                </a:solidFill>
                <a:effectLst/>
                <a:latin typeface="+mn-lt"/>
                <a:ea typeface="+mn-ea"/>
                <a:cs typeface="+mn-cs"/>
              </a:rPr>
              <a:t>However, studies have shown that honey bee populations have increased as commercial bee keeping has grown due to the dependency almonds have on pollination services and the prices almond farms pay bee farmers to pollinate their trees. So honey bees become in a way dependent on bee farmers who are then dependent on the enormous pollination service fees by the almond industry. </a:t>
            </a:r>
          </a:p>
          <a:p>
            <a:r>
              <a:rPr lang="en-US" sz="1200" kern="1200" dirty="0">
                <a:solidFill>
                  <a:schemeClr val="tx1"/>
                </a:solidFill>
                <a:effectLst/>
                <a:latin typeface="+mn-lt"/>
                <a:ea typeface="+mn-ea"/>
                <a:cs typeface="+mn-cs"/>
              </a:rPr>
              <a:t>Within this cycle though, bee farmers are creating a lot of honey waste because they cannot use or market excess almond honey due to its bitter taste and they are also dependent on an unsustainable business model with limited revenue sources outside of pollination service fees. So this project looked into figuring out how to produce less almond honey waste during almond pollination and how to market it so a bee farmers business model had more diversified revenue streams.</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3</a:t>
            </a:fld>
            <a:endParaRPr lang="en-US"/>
          </a:p>
        </p:txBody>
      </p:sp>
    </p:spTree>
    <p:extLst>
      <p:ext uri="{BB962C8B-B14F-4D97-AF65-F5344CB8AC3E}">
        <p14:creationId xmlns:p14="http://schemas.microsoft.com/office/powerpoint/2010/main" val="367180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solution was to market almond honey to beauty supply buyers who could use the honey in products for its antioxidant and antibacterial properties as well as to find a way to make it possible for bee farmers to extract almond honey in their busy pollination and nectar extraction season. </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4</a:t>
            </a:fld>
            <a:endParaRPr lang="en-US"/>
          </a:p>
        </p:txBody>
      </p:sp>
    </p:spTree>
    <p:extLst>
      <p:ext uri="{BB962C8B-B14F-4D97-AF65-F5344CB8AC3E}">
        <p14:creationId xmlns:p14="http://schemas.microsoft.com/office/powerpoint/2010/main" val="241892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do this I built a typical bee farming business model with one of the project partner bee farmers. We then did a cost benefit analysis of selling almond honey to determine price of honey, and scenarios that make extracting almond honey doable by the farmer. Then built a new business model with new information and used a BPM to plan out how the farmer can eliminate almond honey waste by selling almond honey to beauty supply buyers.</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5</a:t>
            </a:fld>
            <a:endParaRPr lang="en-US"/>
          </a:p>
        </p:txBody>
      </p:sp>
    </p:spTree>
    <p:extLst>
      <p:ext uri="{BB962C8B-B14F-4D97-AF65-F5344CB8AC3E}">
        <p14:creationId xmlns:p14="http://schemas.microsoft.com/office/powerpoint/2010/main" val="151098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Outcomes:</a:t>
            </a:r>
          </a:p>
          <a:p>
            <a:pPr lvl="0"/>
            <a:r>
              <a:rPr lang="en-US" sz="1200" kern="1200" dirty="0">
                <a:solidFill>
                  <a:schemeClr val="tx1"/>
                </a:solidFill>
                <a:effectLst/>
                <a:latin typeface="+mn-lt"/>
                <a:ea typeface="+mn-ea"/>
                <a:cs typeface="+mn-cs"/>
              </a:rPr>
              <a:t>Almond honey is not marketable for a price greater than edible honey </a:t>
            </a:r>
          </a:p>
          <a:p>
            <a:pPr lvl="1"/>
            <a:r>
              <a:rPr lang="en-US" sz="1200" kern="1200" dirty="0">
                <a:solidFill>
                  <a:schemeClr val="tx1"/>
                </a:solidFill>
                <a:effectLst/>
                <a:latin typeface="+mn-lt"/>
                <a:ea typeface="+mn-ea"/>
                <a:cs typeface="+mn-cs"/>
              </a:rPr>
              <a:t>You couldn’t sell almond honey at a price more than regular honey because edible honey out competes almond honey in that it has more uses, even when almond honey is more expensive to extract with smaller yields</a:t>
            </a:r>
          </a:p>
          <a:p>
            <a:pPr lvl="0"/>
            <a:r>
              <a:rPr lang="en-US" sz="1200" kern="1200" dirty="0">
                <a:solidFill>
                  <a:schemeClr val="tx1"/>
                </a:solidFill>
                <a:effectLst/>
                <a:latin typeface="+mn-lt"/>
                <a:ea typeface="+mn-ea"/>
                <a:cs typeface="+mn-cs"/>
              </a:rPr>
              <a:t>Most costs of almond honey extraction can be mitigated </a:t>
            </a:r>
          </a:p>
          <a:p>
            <a:pPr lvl="1"/>
            <a:r>
              <a:rPr lang="en-US" sz="1200" kern="1200" dirty="0">
                <a:solidFill>
                  <a:schemeClr val="tx1"/>
                </a:solidFill>
                <a:effectLst/>
                <a:latin typeface="+mn-lt"/>
                <a:ea typeface="+mn-ea"/>
                <a:cs typeface="+mn-cs"/>
              </a:rPr>
              <a:t>Through the cost benefit analysis and BPM, techniques have been uncovered to mitigate extra expenses in almond extraction</a:t>
            </a:r>
          </a:p>
          <a:p>
            <a:pPr lvl="0"/>
            <a:r>
              <a:rPr lang="en-US" sz="1200" kern="1200" dirty="0">
                <a:solidFill>
                  <a:schemeClr val="tx1"/>
                </a:solidFill>
                <a:effectLst/>
                <a:latin typeface="+mn-lt"/>
                <a:ea typeface="+mn-ea"/>
                <a:cs typeface="+mn-cs"/>
              </a:rPr>
              <a:t>Selling almond honey will lead to a 1% increase in gross honey sales</a:t>
            </a:r>
          </a:p>
          <a:p>
            <a:pPr lvl="1"/>
            <a:r>
              <a:rPr lang="en-US" sz="1200" kern="1200" dirty="0">
                <a:solidFill>
                  <a:schemeClr val="tx1"/>
                </a:solidFill>
                <a:effectLst/>
                <a:latin typeface="+mn-lt"/>
                <a:ea typeface="+mn-ea"/>
                <a:cs typeface="+mn-cs"/>
              </a:rPr>
              <a:t>Because there is little almond honey to be extracted</a:t>
            </a:r>
          </a:p>
          <a:p>
            <a:pPr lvl="0"/>
            <a:r>
              <a:rPr lang="en-US" sz="1200" kern="1200" dirty="0">
                <a:solidFill>
                  <a:schemeClr val="tx1"/>
                </a:solidFill>
                <a:effectLst/>
                <a:latin typeface="+mn-lt"/>
                <a:ea typeface="+mn-ea"/>
                <a:cs typeface="+mn-cs"/>
              </a:rPr>
              <a:t>Waste would be minimalized but other early season crops (apples) create the same problem. </a:t>
            </a:r>
          </a:p>
          <a:p>
            <a:pPr lvl="1"/>
            <a:r>
              <a:rPr lang="en-US" sz="1200" kern="1200" dirty="0">
                <a:solidFill>
                  <a:schemeClr val="tx1"/>
                </a:solidFill>
                <a:effectLst/>
                <a:latin typeface="+mn-lt"/>
                <a:ea typeface="+mn-ea"/>
                <a:cs typeface="+mn-cs"/>
              </a:rPr>
              <a:t>Other honey is wasted as well</a:t>
            </a:r>
          </a:p>
          <a:p>
            <a:pPr lvl="0"/>
            <a:r>
              <a:rPr lang="en-US" sz="1200" kern="1200" dirty="0">
                <a:solidFill>
                  <a:schemeClr val="tx1"/>
                </a:solidFill>
                <a:effectLst/>
                <a:latin typeface="+mn-lt"/>
                <a:ea typeface="+mn-ea"/>
                <a:cs typeface="+mn-cs"/>
              </a:rPr>
              <a:t>Beauty supply buyers are interested in testing out almond honey in their products. </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6</a:t>
            </a:fld>
            <a:endParaRPr lang="en-US"/>
          </a:p>
        </p:txBody>
      </p:sp>
    </p:spTree>
    <p:extLst>
      <p:ext uri="{BB962C8B-B14F-4D97-AF65-F5344CB8AC3E}">
        <p14:creationId xmlns:p14="http://schemas.microsoft.com/office/powerpoint/2010/main" val="355923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seasonal scenario starting with 800 hives and ending with selling directly to customer or starting/joining a co-op</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7</a:t>
            </a:fld>
            <a:endParaRPr lang="en-US"/>
          </a:p>
        </p:txBody>
      </p:sp>
    </p:spTree>
    <p:extLst>
      <p:ext uri="{BB962C8B-B14F-4D97-AF65-F5344CB8AC3E}">
        <p14:creationId xmlns:p14="http://schemas.microsoft.com/office/powerpoint/2010/main" val="321350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Personal project outcomes</a:t>
            </a:r>
          </a:p>
          <a:p>
            <a:pPr lvl="0"/>
            <a:r>
              <a:rPr lang="en-US" sz="1200" kern="1200" dirty="0">
                <a:solidFill>
                  <a:schemeClr val="tx1"/>
                </a:solidFill>
                <a:effectLst/>
                <a:latin typeface="+mn-lt"/>
                <a:ea typeface="+mn-ea"/>
                <a:cs typeface="+mn-cs"/>
              </a:rPr>
              <a:t>Connections with multiple commercial farmers</a:t>
            </a:r>
          </a:p>
          <a:p>
            <a:pPr lvl="1"/>
            <a:r>
              <a:rPr lang="en-US" sz="1200" kern="1200" dirty="0">
                <a:solidFill>
                  <a:schemeClr val="tx1"/>
                </a:solidFill>
                <a:effectLst/>
                <a:latin typeface="+mn-lt"/>
                <a:ea typeface="+mn-ea"/>
                <a:cs typeface="+mn-cs"/>
              </a:rPr>
              <a:t>Byproduct marketability (peanut shells or pecan shells)</a:t>
            </a:r>
          </a:p>
          <a:p>
            <a:pPr lvl="0"/>
            <a:r>
              <a:rPr lang="en-US" sz="1200" kern="1200" dirty="0">
                <a:solidFill>
                  <a:schemeClr val="tx1"/>
                </a:solidFill>
                <a:effectLst/>
                <a:latin typeface="+mn-lt"/>
                <a:ea typeface="+mn-ea"/>
                <a:cs typeface="+mn-cs"/>
              </a:rPr>
              <a:t>Experience working with a large complex industry (the bee business is extremely complex with different pricing on pollination services and nectar extraction and being seasonally confined)</a:t>
            </a:r>
          </a:p>
          <a:p>
            <a:pPr lvl="0"/>
            <a:r>
              <a:rPr lang="en-US" sz="1200" kern="1200" dirty="0">
                <a:solidFill>
                  <a:schemeClr val="tx1"/>
                </a:solidFill>
                <a:effectLst/>
                <a:latin typeface="+mn-lt"/>
                <a:ea typeface="+mn-ea"/>
                <a:cs typeface="+mn-cs"/>
              </a:rPr>
              <a:t>Experience working closely with a company that wants to work on finding alternative solutions to unsustainable practices. </a:t>
            </a:r>
          </a:p>
          <a:p>
            <a:pPr lvl="1"/>
            <a:r>
              <a:rPr lang="en-US" sz="1200" kern="1200" dirty="0">
                <a:solidFill>
                  <a:schemeClr val="tx1"/>
                </a:solidFill>
                <a:effectLst/>
                <a:latin typeface="+mn-lt"/>
                <a:ea typeface="+mn-ea"/>
                <a:cs typeface="+mn-cs"/>
              </a:rPr>
              <a:t>Travel costs - project opportunity (for future student. </a:t>
            </a:r>
            <a:r>
              <a:rPr lang="en-US" sz="1200" kern="1200">
                <a:solidFill>
                  <a:schemeClr val="tx1"/>
                </a:solidFill>
                <a:effectLst/>
                <a:latin typeface="+mn-lt"/>
                <a:ea typeface="+mn-ea"/>
                <a:cs typeface="+mn-cs"/>
              </a:rPr>
              <a:t>Migratory nature of job leads to large footprint)</a:t>
            </a:r>
          </a:p>
          <a:p>
            <a:endParaRPr lang="en-US" dirty="0"/>
          </a:p>
        </p:txBody>
      </p:sp>
      <p:sp>
        <p:nvSpPr>
          <p:cNvPr id="4" name="Slide Number Placeholder 3"/>
          <p:cNvSpPr>
            <a:spLocks noGrp="1"/>
          </p:cNvSpPr>
          <p:nvPr>
            <p:ph type="sldNum" sz="quarter" idx="5"/>
          </p:nvPr>
        </p:nvSpPr>
        <p:spPr/>
        <p:txBody>
          <a:bodyPr/>
          <a:lstStyle/>
          <a:p>
            <a:fld id="{78ED51CD-79FA-A74C-9951-D0C7AED7224D}" type="slidenum">
              <a:rPr lang="en-US" smtClean="0"/>
              <a:t>8</a:t>
            </a:fld>
            <a:endParaRPr lang="en-US"/>
          </a:p>
        </p:txBody>
      </p:sp>
    </p:spTree>
    <p:extLst>
      <p:ext uri="{BB962C8B-B14F-4D97-AF65-F5344CB8AC3E}">
        <p14:creationId xmlns:p14="http://schemas.microsoft.com/office/powerpoint/2010/main" val="3884861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D51CD-79FA-A74C-9951-D0C7AED7224D}" type="slidenum">
              <a:rPr lang="en-US" smtClean="0"/>
              <a:t>9</a:t>
            </a:fld>
            <a:endParaRPr lang="en-US"/>
          </a:p>
        </p:txBody>
      </p:sp>
    </p:spTree>
    <p:extLst>
      <p:ext uri="{BB962C8B-B14F-4D97-AF65-F5344CB8AC3E}">
        <p14:creationId xmlns:p14="http://schemas.microsoft.com/office/powerpoint/2010/main" val="20438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CD5D-CECC-FD4A-8F5B-D346E82F57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7269C-43D5-3A40-BCFB-D9163EB19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6208A0-4C16-D847-8240-8BD1F74E86D8}"/>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1352F082-C5CD-0249-908E-7A903A8EA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67011-4D20-3D49-B400-6268A31E64C5}"/>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306233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0BEA-4564-9648-99A5-76092DFF54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6D98E-2137-4444-B700-8E10651666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84878-54F1-B647-ADE0-9E814E1050F4}"/>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C7BD7106-1772-CF4F-B159-FDFEECC71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6CC2B-90CE-B443-B6CC-ED05E9F9CB1F}"/>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267356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BEC8E-C201-4744-802E-0F330CE4B0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2D9476-DC80-4046-8A57-1CF09E30DE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7F3BF5-5A00-7C4C-99F3-3DFA3B1DEC57}"/>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5D7AB760-FAB2-9141-B470-2E76CECC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CDE29-90B1-DF4B-95E0-6DD72A48B659}"/>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225086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C636-4FC5-5A43-BDB9-5199C0AC2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B93CF-D0E2-5546-A302-2F1F027425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1990-BB4C-F547-A774-86B3EC10DCE0}"/>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28A00CCA-4428-094C-B2C1-BE9179762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6D618-F40E-2E42-8533-5A2468534814}"/>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41062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CC88-AAD4-8F4F-9E83-2658F637B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2E2C48-7CA0-5B4D-8E6D-25DBB7DDFF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645236-54B9-4442-B1AB-349CEBC936A3}"/>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F9677AA3-A92C-D247-9937-E068B6328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43098-6EC6-C042-8413-9B6491576B3B}"/>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103135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B076-B7FC-C14F-818D-95022FF86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C779D-158D-444B-A52D-B1C563EF3C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B59933-3D3F-7A45-A5B1-B71319881E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C4638B-9A07-8046-AEE5-E38224DC4137}"/>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6" name="Footer Placeholder 5">
            <a:extLst>
              <a:ext uri="{FF2B5EF4-FFF2-40B4-BE49-F238E27FC236}">
                <a16:creationId xmlns:a16="http://schemas.microsoft.com/office/drawing/2014/main" id="{A38AB668-4E28-6146-9E3D-8CF2AC40F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142F3-1BAB-5743-AF5B-2E051D67AAD5}"/>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25997697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BAF1-03E7-D248-81DB-17D2B816B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120E2-76B4-8449-9E33-DB4A4C725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B9869F-8E68-134E-9F82-8DF72C32B7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D880C-B1B2-BC4E-941D-230DBFB23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7D104B-A322-DC47-97CE-0A6D4688AC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5069D3-789E-8F46-B458-F6D3CD8F3E91}"/>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8" name="Footer Placeholder 7">
            <a:extLst>
              <a:ext uri="{FF2B5EF4-FFF2-40B4-BE49-F238E27FC236}">
                <a16:creationId xmlns:a16="http://schemas.microsoft.com/office/drawing/2014/main" id="{4B843177-36C9-F94F-ABE8-2CC1D0C0C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507DD-FE60-6445-9277-D37B25EA595A}"/>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29259243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44CB0-203E-C645-8BC4-D6B50B6FAE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5D1E52-576C-3848-A754-A73FD9CC5479}"/>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4" name="Footer Placeholder 3">
            <a:extLst>
              <a:ext uri="{FF2B5EF4-FFF2-40B4-BE49-F238E27FC236}">
                <a16:creationId xmlns:a16="http://schemas.microsoft.com/office/drawing/2014/main" id="{40497FCD-ACED-444B-B584-D3186ADA09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0DC2E9-CFA2-DA48-BBEA-5D09F184C7F2}"/>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188691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39F161-FCB4-8748-804A-2ECBD3098C47}"/>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3" name="Footer Placeholder 2">
            <a:extLst>
              <a:ext uri="{FF2B5EF4-FFF2-40B4-BE49-F238E27FC236}">
                <a16:creationId xmlns:a16="http://schemas.microsoft.com/office/drawing/2014/main" id="{B2BC43F6-D9D3-314D-9610-35CCCCFF0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C64633-686F-F94E-9D0C-86288FEF9244}"/>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85789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5B5E-ADCC-C54D-BFC7-C6019FC53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604D14-E362-EF48-97F2-5C7746FFF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7BF340-00C5-EF43-AB38-F387AA6D1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D80272-68B3-CE4C-B3CA-31D5C3B2DF36}"/>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6" name="Footer Placeholder 5">
            <a:extLst>
              <a:ext uri="{FF2B5EF4-FFF2-40B4-BE49-F238E27FC236}">
                <a16:creationId xmlns:a16="http://schemas.microsoft.com/office/drawing/2014/main" id="{EA499165-3383-E742-8205-BCD2797B1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131ED-C871-A040-87F6-E26C4938DF49}"/>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40986272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3A5D-F25D-EE4C-B963-E26B33E05C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B6F945-E6C1-724D-980A-D606EC11A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DABF-AB03-0242-800B-24A656F1A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4B412B-AA7F-E14E-AAA0-CBB6528F3937}"/>
              </a:ext>
            </a:extLst>
          </p:cNvPr>
          <p:cNvSpPr>
            <a:spLocks noGrp="1"/>
          </p:cNvSpPr>
          <p:nvPr>
            <p:ph type="dt" sz="half" idx="10"/>
          </p:nvPr>
        </p:nvSpPr>
        <p:spPr/>
        <p:txBody>
          <a:bodyPr/>
          <a:lstStyle/>
          <a:p>
            <a:fld id="{C5F52F5E-7A52-564D-B017-AD52D2279E68}" type="datetimeFigureOut">
              <a:rPr lang="en-US" smtClean="0"/>
              <a:t>4/25/19</a:t>
            </a:fld>
            <a:endParaRPr lang="en-US"/>
          </a:p>
        </p:txBody>
      </p:sp>
      <p:sp>
        <p:nvSpPr>
          <p:cNvPr id="6" name="Footer Placeholder 5">
            <a:extLst>
              <a:ext uri="{FF2B5EF4-FFF2-40B4-BE49-F238E27FC236}">
                <a16:creationId xmlns:a16="http://schemas.microsoft.com/office/drawing/2014/main" id="{7F76E969-AA5B-8146-AC96-EB842E608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9815C-CE8C-8547-9B1D-3E8C70C005FF}"/>
              </a:ext>
            </a:extLst>
          </p:cNvPr>
          <p:cNvSpPr>
            <a:spLocks noGrp="1"/>
          </p:cNvSpPr>
          <p:nvPr>
            <p:ph type="sldNum" sz="quarter" idx="12"/>
          </p:nvPr>
        </p:nvSpPr>
        <p:spPr/>
        <p:txBody>
          <a:bodyPr/>
          <a:lstStyle/>
          <a:p>
            <a:fld id="{E1A04BEF-0E93-564B-9B6F-98559D3A41DF}" type="slidenum">
              <a:rPr lang="en-US" smtClean="0"/>
              <a:t>‹#›</a:t>
            </a:fld>
            <a:endParaRPr lang="en-US"/>
          </a:p>
        </p:txBody>
      </p:sp>
    </p:spTree>
    <p:extLst>
      <p:ext uri="{BB962C8B-B14F-4D97-AF65-F5344CB8AC3E}">
        <p14:creationId xmlns:p14="http://schemas.microsoft.com/office/powerpoint/2010/main" val="306310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F1C59-0BC2-C44B-AFAD-62E7438426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D0062-46CF-3B4A-9787-C5AC7B57D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B0296-D724-5B4D-A258-B945F639D3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52F5E-7A52-564D-B017-AD52D2279E68}" type="datetimeFigureOut">
              <a:rPr lang="en-US" smtClean="0"/>
              <a:t>4/25/19</a:t>
            </a:fld>
            <a:endParaRPr lang="en-US"/>
          </a:p>
        </p:txBody>
      </p:sp>
      <p:sp>
        <p:nvSpPr>
          <p:cNvPr id="5" name="Footer Placeholder 4">
            <a:extLst>
              <a:ext uri="{FF2B5EF4-FFF2-40B4-BE49-F238E27FC236}">
                <a16:creationId xmlns:a16="http://schemas.microsoft.com/office/drawing/2014/main" id="{B63CA167-E47F-E047-B183-442BD1B12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C5DBCC-31FB-B141-A6D9-91BF29BAE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04BEF-0E93-564B-9B6F-98559D3A41DF}" type="slidenum">
              <a:rPr lang="en-US" smtClean="0"/>
              <a:t>‹#›</a:t>
            </a:fld>
            <a:endParaRPr lang="en-US"/>
          </a:p>
        </p:txBody>
      </p:sp>
    </p:spTree>
    <p:extLst>
      <p:ext uri="{BB962C8B-B14F-4D97-AF65-F5344CB8AC3E}">
        <p14:creationId xmlns:p14="http://schemas.microsoft.com/office/powerpoint/2010/main" val="4808073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25573-0019-9047-9106-268AD2F09664}"/>
              </a:ext>
            </a:extLst>
          </p:cNvPr>
          <p:cNvSpPr>
            <a:spLocks noGrp="1"/>
          </p:cNvSpPr>
          <p:nvPr>
            <p:ph type="ctrTitle"/>
          </p:nvPr>
        </p:nvSpPr>
        <p:spPr>
          <a:xfrm>
            <a:off x="1524000" y="1150935"/>
            <a:ext cx="9144000" cy="2387600"/>
          </a:xfrm>
        </p:spPr>
        <p:txBody>
          <a:bodyPr>
            <a:noAutofit/>
          </a:bodyPr>
          <a:lstStyle/>
          <a:p>
            <a:r>
              <a:rPr lang="en-US" sz="6600" b="1" dirty="0">
                <a:latin typeface="Marker Felt Wide" panose="02000400000000000000" pitchFamily="2" charset="77"/>
              </a:rPr>
              <a:t>MSUS Culminating Experience: The Bee Business</a:t>
            </a:r>
          </a:p>
        </p:txBody>
      </p:sp>
      <p:sp>
        <p:nvSpPr>
          <p:cNvPr id="3" name="Subtitle 2">
            <a:extLst>
              <a:ext uri="{FF2B5EF4-FFF2-40B4-BE49-F238E27FC236}">
                <a16:creationId xmlns:a16="http://schemas.microsoft.com/office/drawing/2014/main" id="{07F029F8-44BB-1C47-AA0B-6648D4798228}"/>
              </a:ext>
            </a:extLst>
          </p:cNvPr>
          <p:cNvSpPr>
            <a:spLocks noGrp="1"/>
          </p:cNvSpPr>
          <p:nvPr>
            <p:ph type="subTitle" idx="1"/>
          </p:nvPr>
        </p:nvSpPr>
        <p:spPr>
          <a:xfrm>
            <a:off x="1524000" y="5845191"/>
            <a:ext cx="9144000" cy="1655762"/>
          </a:xfrm>
        </p:spPr>
        <p:txBody>
          <a:bodyPr/>
          <a:lstStyle/>
          <a:p>
            <a:r>
              <a:rPr lang="en-US" dirty="0">
                <a:latin typeface="Marker Felt Thin" panose="02000400000000000000" pitchFamily="2" charset="77"/>
              </a:rPr>
              <a:t>Kellie Rorex</a:t>
            </a:r>
          </a:p>
          <a:p>
            <a:r>
              <a:rPr lang="en-US" dirty="0">
                <a:latin typeface="Marker Felt Thin" panose="02000400000000000000" pitchFamily="2" charset="77"/>
              </a:rPr>
              <a:t>Fall 2018</a:t>
            </a:r>
          </a:p>
        </p:txBody>
      </p:sp>
      <p:pic>
        <p:nvPicPr>
          <p:cNvPr id="6" name="Picture 5">
            <a:extLst>
              <a:ext uri="{FF2B5EF4-FFF2-40B4-BE49-F238E27FC236}">
                <a16:creationId xmlns:a16="http://schemas.microsoft.com/office/drawing/2014/main" id="{36501A8E-F2C0-EE41-80C2-588E5A2505B9}"/>
              </a:ext>
            </a:extLst>
          </p:cNvPr>
          <p:cNvPicPr>
            <a:picLocks noChangeAspect="1"/>
          </p:cNvPicPr>
          <p:nvPr/>
        </p:nvPicPr>
        <p:blipFill>
          <a:blip r:embed="rId3"/>
          <a:stretch>
            <a:fillRect/>
          </a:stretch>
        </p:blipFill>
        <p:spPr>
          <a:xfrm>
            <a:off x="9016475" y="2457450"/>
            <a:ext cx="4788949" cy="6858000"/>
          </a:xfrm>
          <a:prstGeom prst="rect">
            <a:avLst/>
          </a:prstGeom>
        </p:spPr>
      </p:pic>
      <p:pic>
        <p:nvPicPr>
          <p:cNvPr id="7" name="Picture 6">
            <a:extLst>
              <a:ext uri="{FF2B5EF4-FFF2-40B4-BE49-F238E27FC236}">
                <a16:creationId xmlns:a16="http://schemas.microsoft.com/office/drawing/2014/main" id="{96292AAB-DDC1-0640-8B55-626F504AFCD7}"/>
              </a:ext>
            </a:extLst>
          </p:cNvPr>
          <p:cNvPicPr>
            <a:picLocks noChangeAspect="1"/>
          </p:cNvPicPr>
          <p:nvPr/>
        </p:nvPicPr>
        <p:blipFill>
          <a:blip r:embed="rId3"/>
          <a:stretch>
            <a:fillRect/>
          </a:stretch>
        </p:blipFill>
        <p:spPr>
          <a:xfrm>
            <a:off x="-441850" y="1600200"/>
            <a:ext cx="4788949" cy="6858000"/>
          </a:xfrm>
          <a:prstGeom prst="rect">
            <a:avLst/>
          </a:prstGeom>
        </p:spPr>
      </p:pic>
      <p:pic>
        <p:nvPicPr>
          <p:cNvPr id="8" name="Picture 7">
            <a:extLst>
              <a:ext uri="{FF2B5EF4-FFF2-40B4-BE49-F238E27FC236}">
                <a16:creationId xmlns:a16="http://schemas.microsoft.com/office/drawing/2014/main" id="{A70D9FE6-A2B7-1D40-B667-7179EEFB1118}"/>
              </a:ext>
            </a:extLst>
          </p:cNvPr>
          <p:cNvPicPr>
            <a:picLocks noChangeAspect="1"/>
          </p:cNvPicPr>
          <p:nvPr/>
        </p:nvPicPr>
        <p:blipFill>
          <a:blip r:embed="rId4"/>
          <a:stretch>
            <a:fillRect/>
          </a:stretch>
        </p:blipFill>
        <p:spPr>
          <a:xfrm rot="21300931">
            <a:off x="1979893" y="3459529"/>
            <a:ext cx="1452489" cy="1585912"/>
          </a:xfrm>
          <a:prstGeom prst="rect">
            <a:avLst/>
          </a:prstGeom>
        </p:spPr>
      </p:pic>
      <p:pic>
        <p:nvPicPr>
          <p:cNvPr id="9" name="Picture 8">
            <a:extLst>
              <a:ext uri="{FF2B5EF4-FFF2-40B4-BE49-F238E27FC236}">
                <a16:creationId xmlns:a16="http://schemas.microsoft.com/office/drawing/2014/main" id="{4AEBF249-0175-874D-8F42-F02764EE7523}"/>
              </a:ext>
            </a:extLst>
          </p:cNvPr>
          <p:cNvPicPr>
            <a:picLocks noChangeAspect="1"/>
          </p:cNvPicPr>
          <p:nvPr/>
        </p:nvPicPr>
        <p:blipFill>
          <a:blip r:embed="rId4"/>
          <a:stretch>
            <a:fillRect/>
          </a:stretch>
        </p:blipFill>
        <p:spPr>
          <a:xfrm rot="606453">
            <a:off x="9117293" y="3325406"/>
            <a:ext cx="1145031" cy="1250211"/>
          </a:xfrm>
          <a:prstGeom prst="rect">
            <a:avLst/>
          </a:prstGeom>
          <a:scene3d>
            <a:camera prst="orthographicFront">
              <a:rot lat="0" lon="10799999" rev="0"/>
            </a:camera>
            <a:lightRig rig="threePt" dir="t"/>
          </a:scene3d>
        </p:spPr>
      </p:pic>
      <p:sp>
        <p:nvSpPr>
          <p:cNvPr id="10" name="TextBox 9">
            <a:extLst>
              <a:ext uri="{FF2B5EF4-FFF2-40B4-BE49-F238E27FC236}">
                <a16:creationId xmlns:a16="http://schemas.microsoft.com/office/drawing/2014/main" id="{2F4FC3CB-6136-4E4B-ABC7-500B4BC91937}"/>
              </a:ext>
            </a:extLst>
          </p:cNvPr>
          <p:cNvSpPr txBox="1"/>
          <p:nvPr/>
        </p:nvSpPr>
        <p:spPr>
          <a:xfrm>
            <a:off x="3498533" y="3764854"/>
            <a:ext cx="5521505" cy="1689950"/>
          </a:xfrm>
          <a:prstGeom prst="rect">
            <a:avLst/>
          </a:prstGeom>
          <a:noFill/>
        </p:spPr>
        <p:txBody>
          <a:bodyPr wrap="square" rtlCol="0">
            <a:spAutoFit/>
          </a:bodyPr>
          <a:lstStyle/>
          <a:p>
            <a:pPr algn="ctr">
              <a:lnSpc>
                <a:spcPct val="150000"/>
              </a:lnSpc>
            </a:pPr>
            <a:r>
              <a:rPr lang="en-US" sz="2400" dirty="0">
                <a:latin typeface="Marker Felt Thin" panose="02000400000000000000" pitchFamily="2" charset="77"/>
              </a:rPr>
              <a:t>Determining the Practicality of Marketing Almond Honey for Bee Farmers that Participate in Almond Pollination</a:t>
            </a:r>
          </a:p>
        </p:txBody>
      </p:sp>
    </p:spTree>
    <p:extLst>
      <p:ext uri="{BB962C8B-B14F-4D97-AF65-F5344CB8AC3E}">
        <p14:creationId xmlns:p14="http://schemas.microsoft.com/office/powerpoint/2010/main" val="269072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0FA7-E0AD-6148-B7C0-CC46D7F5DA14}"/>
              </a:ext>
            </a:extLst>
          </p:cNvPr>
          <p:cNvSpPr>
            <a:spLocks noGrp="1"/>
          </p:cNvSpPr>
          <p:nvPr>
            <p:ph type="title"/>
          </p:nvPr>
        </p:nvSpPr>
        <p:spPr/>
        <p:txBody>
          <a:bodyPr/>
          <a:lstStyle/>
          <a:p>
            <a:r>
              <a:rPr lang="en-US" b="1" dirty="0">
                <a:latin typeface="Marker Felt Wide" panose="02000400000000000000" pitchFamily="2" charset="77"/>
              </a:rPr>
              <a:t>Sustainability Problem</a:t>
            </a:r>
          </a:p>
        </p:txBody>
      </p:sp>
      <p:pic>
        <p:nvPicPr>
          <p:cNvPr id="8" name="Picture 7">
            <a:extLst>
              <a:ext uri="{FF2B5EF4-FFF2-40B4-BE49-F238E27FC236}">
                <a16:creationId xmlns:a16="http://schemas.microsoft.com/office/drawing/2014/main" id="{D0B99588-A9E1-114F-94E4-CEBE517F191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1500"/>
                    </a14:imgEffect>
                    <a14:imgEffect>
                      <a14:saturation sat="61000"/>
                    </a14:imgEffect>
                  </a14:imgLayer>
                </a14:imgProps>
              </a:ext>
            </a:extLst>
          </a:blip>
          <a:stretch>
            <a:fillRect/>
          </a:stretch>
        </p:blipFill>
        <p:spPr>
          <a:xfrm>
            <a:off x="10053165" y="52388"/>
            <a:ext cx="6544629" cy="6858000"/>
          </a:xfrm>
          <a:prstGeom prst="rect">
            <a:avLst/>
          </a:prstGeom>
        </p:spPr>
      </p:pic>
      <p:graphicFrame>
        <p:nvGraphicFramePr>
          <p:cNvPr id="13" name="Diagram 12">
            <a:extLst>
              <a:ext uri="{FF2B5EF4-FFF2-40B4-BE49-F238E27FC236}">
                <a16:creationId xmlns:a16="http://schemas.microsoft.com/office/drawing/2014/main" id="{44B2664A-CCD2-5042-A90E-A96C4CC40483}"/>
              </a:ext>
            </a:extLst>
          </p:cNvPr>
          <p:cNvGraphicFramePr/>
          <p:nvPr>
            <p:extLst>
              <p:ext uri="{D42A27DB-BD31-4B8C-83A1-F6EECF244321}">
                <p14:modId xmlns:p14="http://schemas.microsoft.com/office/powerpoint/2010/main" val="1398304890"/>
              </p:ext>
            </p:extLst>
          </p:nvPr>
        </p:nvGraphicFramePr>
        <p:xfrm>
          <a:off x="-396875"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ontent Placeholder 2">
            <a:extLst>
              <a:ext uri="{FF2B5EF4-FFF2-40B4-BE49-F238E27FC236}">
                <a16:creationId xmlns:a16="http://schemas.microsoft.com/office/drawing/2014/main" id="{06371BA6-E2E8-4F40-BCE5-0566F3D307A2}"/>
              </a:ext>
            </a:extLst>
          </p:cNvPr>
          <p:cNvSpPr>
            <a:spLocks noGrp="1"/>
          </p:cNvSpPr>
          <p:nvPr>
            <p:ph idx="1"/>
          </p:nvPr>
        </p:nvSpPr>
        <p:spPr>
          <a:xfrm>
            <a:off x="6986588" y="1825625"/>
            <a:ext cx="4367212" cy="4351338"/>
          </a:xfrm>
        </p:spPr>
        <p:txBody>
          <a:bodyPr/>
          <a:lstStyle/>
          <a:p>
            <a:pPr>
              <a:lnSpc>
                <a:spcPct val="200000"/>
              </a:lnSpc>
            </a:pPr>
            <a:r>
              <a:rPr lang="en-US" dirty="0">
                <a:latin typeface="Marker Felt Thin" panose="02000400000000000000" pitchFamily="2" charset="77"/>
              </a:rPr>
              <a:t>Dependencies</a:t>
            </a:r>
          </a:p>
          <a:p>
            <a:pPr>
              <a:lnSpc>
                <a:spcPct val="200000"/>
              </a:lnSpc>
            </a:pPr>
            <a:r>
              <a:rPr lang="en-US" dirty="0">
                <a:latin typeface="Marker Felt Thin" panose="02000400000000000000" pitchFamily="2" charset="77"/>
              </a:rPr>
              <a:t>Honey Waste</a:t>
            </a:r>
          </a:p>
          <a:p>
            <a:pPr>
              <a:lnSpc>
                <a:spcPct val="200000"/>
              </a:lnSpc>
            </a:pPr>
            <a:r>
              <a:rPr lang="en-US" dirty="0">
                <a:latin typeface="Marker Felt Thin" panose="02000400000000000000" pitchFamily="2" charset="77"/>
              </a:rPr>
              <a:t>Unsustainable business model</a:t>
            </a:r>
          </a:p>
        </p:txBody>
      </p:sp>
    </p:spTree>
    <p:extLst>
      <p:ext uri="{BB962C8B-B14F-4D97-AF65-F5344CB8AC3E}">
        <p14:creationId xmlns:p14="http://schemas.microsoft.com/office/powerpoint/2010/main" val="186736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B99588-A9E1-114F-94E4-CEBE517F191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1500"/>
                    </a14:imgEffect>
                    <a14:imgEffect>
                      <a14:saturation sat="61000"/>
                    </a14:imgEffect>
                  </a14:imgLayer>
                </a14:imgProps>
              </a:ext>
            </a:extLst>
          </a:blip>
          <a:stretch>
            <a:fillRect/>
          </a:stretch>
        </p:blipFill>
        <p:spPr>
          <a:xfrm>
            <a:off x="10053165" y="52388"/>
            <a:ext cx="6544629" cy="6858000"/>
          </a:xfrm>
          <a:prstGeom prst="rect">
            <a:avLst/>
          </a:prstGeom>
        </p:spPr>
      </p:pic>
      <p:pic>
        <p:nvPicPr>
          <p:cNvPr id="10" name="Content Placeholder 9">
            <a:extLst>
              <a:ext uri="{FF2B5EF4-FFF2-40B4-BE49-F238E27FC236}">
                <a16:creationId xmlns:a16="http://schemas.microsoft.com/office/drawing/2014/main" id="{587B73E3-9E72-C541-815B-9CD70E092EED}"/>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0" y="0"/>
            <a:ext cx="6248317" cy="3817337"/>
          </a:xfrm>
          <a:prstGeom prst="rect">
            <a:avLst/>
          </a:prstGeom>
          <a:effectLst>
            <a:outerShdw blurRad="50800" dist="38100" dir="13500000" algn="br" rotWithShape="0">
              <a:prstClr val="black">
                <a:alpha val="40000"/>
              </a:prstClr>
            </a:outerShdw>
          </a:effectLst>
        </p:spPr>
      </p:pic>
      <p:pic>
        <p:nvPicPr>
          <p:cNvPr id="15" name="Picture 14">
            <a:extLst>
              <a:ext uri="{FF2B5EF4-FFF2-40B4-BE49-F238E27FC236}">
                <a16:creationId xmlns:a16="http://schemas.microsoft.com/office/drawing/2014/main" id="{6D2552BA-C0B1-B34A-A407-3B15263F5F83}"/>
              </a:ext>
            </a:extLst>
          </p:cNvPr>
          <p:cNvPicPr/>
          <p:nvPr/>
        </p:nvPicPr>
        <p:blipFill>
          <a:blip r:embed="rId5"/>
          <a:stretch>
            <a:fillRect/>
          </a:stretch>
        </p:blipFill>
        <p:spPr>
          <a:xfrm>
            <a:off x="6192160" y="175784"/>
            <a:ext cx="6055995" cy="3406775"/>
          </a:xfrm>
          <a:prstGeom prst="rect">
            <a:avLst/>
          </a:prstGeom>
        </p:spPr>
      </p:pic>
      <p:pic>
        <p:nvPicPr>
          <p:cNvPr id="11" name="Picture 10">
            <a:extLst>
              <a:ext uri="{FF2B5EF4-FFF2-40B4-BE49-F238E27FC236}">
                <a16:creationId xmlns:a16="http://schemas.microsoft.com/office/drawing/2014/main" id="{2D478520-F6C0-0E46-BFEB-FD6A48D73B75}"/>
              </a:ext>
            </a:extLst>
          </p:cNvPr>
          <p:cNvPicPr/>
          <p:nvPr/>
        </p:nvPicPr>
        <p:blipFill>
          <a:blip r:embed="rId6">
            <a:extLst>
              <a:ext uri="{28A0092B-C50C-407E-A947-70E740481C1C}">
                <a14:useLocalDpi xmlns:a14="http://schemas.microsoft.com/office/drawing/2010/main" val="0"/>
              </a:ext>
            </a:extLst>
          </a:blip>
          <a:stretch>
            <a:fillRect/>
          </a:stretch>
        </p:blipFill>
        <p:spPr>
          <a:xfrm>
            <a:off x="6192160" y="3137499"/>
            <a:ext cx="5943683" cy="3720501"/>
          </a:xfrm>
          <a:prstGeom prst="rect">
            <a:avLst/>
          </a:prstGeom>
          <a:effectLst>
            <a:outerShdw blurRad="50800" dist="38100" dir="13500000" algn="br" rotWithShape="0">
              <a:prstClr val="black">
                <a:alpha val="40000"/>
              </a:prstClr>
            </a:outerShdw>
          </a:effectLst>
        </p:spPr>
      </p:pic>
      <p:pic>
        <p:nvPicPr>
          <p:cNvPr id="16" name="Picture 15">
            <a:extLst>
              <a:ext uri="{FF2B5EF4-FFF2-40B4-BE49-F238E27FC236}">
                <a16:creationId xmlns:a16="http://schemas.microsoft.com/office/drawing/2014/main" id="{F7DBD68B-B0FC-374B-9018-C8255790C553}"/>
              </a:ext>
            </a:extLst>
          </p:cNvPr>
          <p:cNvPicPr/>
          <p:nvPr/>
        </p:nvPicPr>
        <p:blipFill>
          <a:blip r:embed="rId7">
            <a:extLst>
              <a:ext uri="{28A0092B-C50C-407E-A947-70E740481C1C}">
                <a14:useLocalDpi xmlns:a14="http://schemas.microsoft.com/office/drawing/2010/main" val="0"/>
              </a:ext>
            </a:extLst>
          </a:blip>
          <a:stretch>
            <a:fillRect/>
          </a:stretch>
        </p:blipFill>
        <p:spPr>
          <a:xfrm>
            <a:off x="204981" y="3600406"/>
            <a:ext cx="5838353" cy="325759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69971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DFF5-1754-BA4E-B9E8-8F047E52BB9E}"/>
              </a:ext>
            </a:extLst>
          </p:cNvPr>
          <p:cNvSpPr>
            <a:spLocks noGrp="1"/>
          </p:cNvSpPr>
          <p:nvPr>
            <p:ph type="title"/>
          </p:nvPr>
        </p:nvSpPr>
        <p:spPr/>
        <p:txBody>
          <a:bodyPr/>
          <a:lstStyle/>
          <a:p>
            <a:r>
              <a:rPr lang="en-US" b="1" dirty="0">
                <a:latin typeface="Marker Felt Wide" panose="02000400000000000000" pitchFamily="2" charset="77"/>
              </a:rPr>
              <a:t>Solution</a:t>
            </a:r>
          </a:p>
        </p:txBody>
      </p:sp>
      <p:sp>
        <p:nvSpPr>
          <p:cNvPr id="3" name="Content Placeholder 2">
            <a:extLst>
              <a:ext uri="{FF2B5EF4-FFF2-40B4-BE49-F238E27FC236}">
                <a16:creationId xmlns:a16="http://schemas.microsoft.com/office/drawing/2014/main" id="{EBB5B269-76C5-FA48-A5D2-AA857FB6B0A5}"/>
              </a:ext>
            </a:extLst>
          </p:cNvPr>
          <p:cNvSpPr>
            <a:spLocks noGrp="1"/>
          </p:cNvSpPr>
          <p:nvPr>
            <p:ph idx="1"/>
          </p:nvPr>
        </p:nvSpPr>
        <p:spPr/>
        <p:txBody>
          <a:bodyPr/>
          <a:lstStyle/>
          <a:p>
            <a:pPr>
              <a:lnSpc>
                <a:spcPct val="200000"/>
              </a:lnSpc>
            </a:pPr>
            <a:r>
              <a:rPr lang="en-US" dirty="0">
                <a:latin typeface="Marker Felt Thin" panose="02000400000000000000" pitchFamily="2" charset="77"/>
              </a:rPr>
              <a:t>Sell Almond Honey</a:t>
            </a:r>
          </a:p>
          <a:p>
            <a:pPr lvl="1">
              <a:lnSpc>
                <a:spcPct val="200000"/>
              </a:lnSpc>
            </a:pPr>
            <a:r>
              <a:rPr lang="en-US" dirty="0">
                <a:latin typeface="Marker Felt Thin" panose="02000400000000000000" pitchFamily="2" charset="77"/>
              </a:rPr>
              <a:t>Eliminate waste</a:t>
            </a:r>
          </a:p>
          <a:p>
            <a:pPr lvl="1">
              <a:lnSpc>
                <a:spcPct val="200000"/>
              </a:lnSpc>
            </a:pPr>
            <a:r>
              <a:rPr lang="en-US" dirty="0">
                <a:latin typeface="Marker Felt Thin" panose="02000400000000000000" pitchFamily="2" charset="77"/>
              </a:rPr>
              <a:t>Diversify revenue streams for bee farming business model</a:t>
            </a:r>
          </a:p>
          <a:p>
            <a:pPr>
              <a:lnSpc>
                <a:spcPct val="200000"/>
              </a:lnSpc>
            </a:pPr>
            <a:r>
              <a:rPr lang="en-US" dirty="0">
                <a:latin typeface="Marker Felt Thin" panose="02000400000000000000" pitchFamily="2" charset="77"/>
              </a:rPr>
              <a:t>Market towards beauty supply companies</a:t>
            </a:r>
          </a:p>
        </p:txBody>
      </p:sp>
      <p:pic>
        <p:nvPicPr>
          <p:cNvPr id="5" name="Picture 4">
            <a:extLst>
              <a:ext uri="{FF2B5EF4-FFF2-40B4-BE49-F238E27FC236}">
                <a16:creationId xmlns:a16="http://schemas.microsoft.com/office/drawing/2014/main" id="{A88595A0-1593-DB46-A60B-CB97C7992C74}"/>
              </a:ext>
            </a:extLst>
          </p:cNvPr>
          <p:cNvPicPr>
            <a:picLocks noChangeAspect="1"/>
          </p:cNvPicPr>
          <p:nvPr/>
        </p:nvPicPr>
        <p:blipFill>
          <a:blip r:embed="rId3">
            <a:duotone>
              <a:schemeClr val="accent1">
                <a:shade val="45000"/>
                <a:satMod val="135000"/>
              </a:schemeClr>
              <a:prstClr val="white"/>
            </a:duotone>
            <a:alphaModFix amt="35000"/>
          </a:blip>
          <a:stretch>
            <a:fillRect/>
          </a:stretch>
        </p:blipFill>
        <p:spPr>
          <a:xfrm rot="21280682">
            <a:off x="9612582" y="304006"/>
            <a:ext cx="1628775" cy="2500312"/>
          </a:xfrm>
          <a:prstGeom prst="rect">
            <a:avLst/>
          </a:prstGeom>
        </p:spPr>
      </p:pic>
      <p:pic>
        <p:nvPicPr>
          <p:cNvPr id="7" name="Picture 6">
            <a:extLst>
              <a:ext uri="{FF2B5EF4-FFF2-40B4-BE49-F238E27FC236}">
                <a16:creationId xmlns:a16="http://schemas.microsoft.com/office/drawing/2014/main" id="{F405EA0A-1661-6243-A8B5-DC963E409FF2}"/>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1500"/>
                    </a14:imgEffect>
                    <a14:imgEffect>
                      <a14:saturation sat="61000"/>
                    </a14:imgEffect>
                  </a14:imgLayer>
                </a14:imgProps>
              </a:ext>
            </a:extLst>
          </a:blip>
          <a:stretch>
            <a:fillRect/>
          </a:stretch>
        </p:blipFill>
        <p:spPr>
          <a:xfrm rot="20617036">
            <a:off x="-267515" y="4468810"/>
            <a:ext cx="2450306" cy="3600450"/>
          </a:xfrm>
          <a:prstGeom prst="rect">
            <a:avLst/>
          </a:prstGeom>
          <a:scene3d>
            <a:camera prst="orthographicFront">
              <a:rot lat="0" lon="10799999" rev="0"/>
            </a:camera>
            <a:lightRig rig="threePt" dir="t"/>
          </a:scene3d>
        </p:spPr>
      </p:pic>
    </p:spTree>
    <p:extLst>
      <p:ext uri="{BB962C8B-B14F-4D97-AF65-F5344CB8AC3E}">
        <p14:creationId xmlns:p14="http://schemas.microsoft.com/office/powerpoint/2010/main" val="1784431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AE7124-8F2D-824D-9023-765BA4142D0D}"/>
              </a:ext>
            </a:extLst>
          </p:cNvPr>
          <p:cNvPicPr>
            <a:picLocks noChangeAspect="1"/>
          </p:cNvPicPr>
          <p:nvPr/>
        </p:nvPicPr>
        <p:blipFill>
          <a:blip r:embed="rId3">
            <a:duotone>
              <a:schemeClr val="accent1">
                <a:shade val="45000"/>
                <a:satMod val="135000"/>
              </a:schemeClr>
              <a:prstClr val="white"/>
            </a:duotone>
          </a:blip>
          <a:stretch>
            <a:fillRect/>
          </a:stretch>
        </p:blipFill>
        <p:spPr>
          <a:xfrm rot="4145520">
            <a:off x="-708621" y="-5176510"/>
            <a:ext cx="5389500" cy="10727001"/>
          </a:xfrm>
          <a:prstGeom prst="rect">
            <a:avLst/>
          </a:prstGeom>
        </p:spPr>
      </p:pic>
      <p:sp>
        <p:nvSpPr>
          <p:cNvPr id="2" name="Title 1">
            <a:extLst>
              <a:ext uri="{FF2B5EF4-FFF2-40B4-BE49-F238E27FC236}">
                <a16:creationId xmlns:a16="http://schemas.microsoft.com/office/drawing/2014/main" id="{583CDFF5-1754-BA4E-B9E8-8F047E52BB9E}"/>
              </a:ext>
            </a:extLst>
          </p:cNvPr>
          <p:cNvSpPr>
            <a:spLocks noGrp="1"/>
          </p:cNvSpPr>
          <p:nvPr>
            <p:ph type="title"/>
          </p:nvPr>
        </p:nvSpPr>
        <p:spPr/>
        <p:txBody>
          <a:bodyPr/>
          <a:lstStyle/>
          <a:p>
            <a:r>
              <a:rPr lang="en-US" b="1" dirty="0">
                <a:latin typeface="Marker Felt Wide" panose="02000400000000000000" pitchFamily="2" charset="77"/>
              </a:rPr>
              <a:t>Tools Used</a:t>
            </a:r>
          </a:p>
        </p:txBody>
      </p:sp>
      <p:pic>
        <p:nvPicPr>
          <p:cNvPr id="5" name="Content Placeholder 4">
            <a:extLst>
              <a:ext uri="{FF2B5EF4-FFF2-40B4-BE49-F238E27FC236}">
                <a16:creationId xmlns:a16="http://schemas.microsoft.com/office/drawing/2014/main" id="{70A7F70A-E521-6342-AE1E-9467ED66D002}"/>
              </a:ext>
            </a:extLst>
          </p:cNvPr>
          <p:cNvPicPr>
            <a:picLocks noGrp="1" noChangeAspect="1"/>
          </p:cNvPicPr>
          <p:nvPr>
            <p:ph idx="1"/>
          </p:nvPr>
        </p:nvPicPr>
        <p:blipFill>
          <a:blip r:embed="rId4">
            <a:duotone>
              <a:schemeClr val="accent1">
                <a:shade val="45000"/>
                <a:satMod val="135000"/>
              </a:schemeClr>
              <a:prstClr val="white"/>
            </a:duotone>
            <a:extLst>
              <a:ext uri="{BEBA8EAE-BF5A-486C-A8C5-ECC9F3942E4B}">
                <a14:imgProps xmlns:a14="http://schemas.microsoft.com/office/drawing/2010/main">
                  <a14:imgLayer>
                    <a14:imgEffect>
                      <a14:saturation sat="0"/>
                    </a14:imgEffect>
                  </a14:imgLayer>
                </a14:imgProps>
              </a:ext>
            </a:extLst>
          </a:blip>
          <a:stretch>
            <a:fillRect/>
          </a:stretch>
        </p:blipFill>
        <p:spPr>
          <a:xfrm>
            <a:off x="7958138" y="3077250"/>
            <a:ext cx="3990975" cy="3396574"/>
          </a:xfrm>
          <a:prstGeom prst="rect">
            <a:avLst/>
          </a:prstGeom>
        </p:spPr>
      </p:pic>
      <p:sp>
        <p:nvSpPr>
          <p:cNvPr id="7" name="Content Placeholder 5">
            <a:extLst>
              <a:ext uri="{FF2B5EF4-FFF2-40B4-BE49-F238E27FC236}">
                <a16:creationId xmlns:a16="http://schemas.microsoft.com/office/drawing/2014/main" id="{83D2DE3B-50BD-8B4C-AD12-E6B77ED10DA2}"/>
              </a:ext>
            </a:extLst>
          </p:cNvPr>
          <p:cNvSpPr txBox="1">
            <a:spLocks/>
          </p:cNvSpPr>
          <p:nvPr/>
        </p:nvSpPr>
        <p:spPr>
          <a:xfrm>
            <a:off x="8382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Typical Bee Farming Business Model</a:t>
            </a:r>
            <a:endParaRPr lang="en-US" sz="3600" b="1" dirty="0"/>
          </a:p>
          <a:p>
            <a:pPr>
              <a:lnSpc>
                <a:spcPct val="150000"/>
              </a:lnSpc>
            </a:pPr>
            <a:r>
              <a:rPr lang="en-US" dirty="0"/>
              <a:t>Cost-Benefit Analysis of Selling Almond Pollination </a:t>
            </a:r>
            <a:endParaRPr lang="en-US" sz="3600" dirty="0"/>
          </a:p>
          <a:p>
            <a:pPr>
              <a:lnSpc>
                <a:spcPct val="150000"/>
              </a:lnSpc>
            </a:pPr>
            <a:r>
              <a:rPr lang="en-US" dirty="0"/>
              <a:t>New Bee Farming Business Model With Almond Honey Sales </a:t>
            </a:r>
            <a:endParaRPr lang="en-US" sz="3600" dirty="0"/>
          </a:p>
          <a:p>
            <a:pPr>
              <a:lnSpc>
                <a:spcPct val="150000"/>
              </a:lnSpc>
            </a:pPr>
            <a:r>
              <a:rPr lang="en-US" dirty="0"/>
              <a:t>Business Process Management to determine sellers and process</a:t>
            </a:r>
            <a:endParaRPr lang="en-US" sz="3600" dirty="0"/>
          </a:p>
          <a:p>
            <a:pPr>
              <a:lnSpc>
                <a:spcPct val="150000"/>
              </a:lnSpc>
            </a:pPr>
            <a:r>
              <a:rPr lang="en-US" dirty="0"/>
              <a:t>Connect Buyers with Sellers </a:t>
            </a:r>
            <a:endParaRPr lang="en-US" sz="3600" b="1" dirty="0"/>
          </a:p>
        </p:txBody>
      </p:sp>
      <p:pic>
        <p:nvPicPr>
          <p:cNvPr id="6" name="Picture 5">
            <a:extLst>
              <a:ext uri="{FF2B5EF4-FFF2-40B4-BE49-F238E27FC236}">
                <a16:creationId xmlns:a16="http://schemas.microsoft.com/office/drawing/2014/main" id="{13C1DDAE-C452-9146-81FD-389CD1BF7E55}"/>
              </a:ext>
            </a:extLst>
          </p:cNvPr>
          <p:cNvPicPr>
            <a:picLocks noChangeAspect="1"/>
          </p:cNvPicPr>
          <p:nvPr/>
        </p:nvPicPr>
        <p:blipFill>
          <a:blip r:embed="rId5">
            <a:duotone>
              <a:schemeClr val="accent2">
                <a:shade val="45000"/>
                <a:satMod val="135000"/>
              </a:schemeClr>
              <a:prstClr val="white"/>
            </a:duotone>
          </a:blip>
          <a:stretch>
            <a:fillRect/>
          </a:stretch>
        </p:blipFill>
        <p:spPr>
          <a:xfrm>
            <a:off x="9465535" y="400260"/>
            <a:ext cx="1983709" cy="1983709"/>
          </a:xfrm>
          <a:prstGeom prst="rect">
            <a:avLst/>
          </a:prstGeom>
        </p:spPr>
      </p:pic>
    </p:spTree>
    <p:extLst>
      <p:ext uri="{BB962C8B-B14F-4D97-AF65-F5344CB8AC3E}">
        <p14:creationId xmlns:p14="http://schemas.microsoft.com/office/powerpoint/2010/main" val="308736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457756-B4CA-7F44-A351-5C740B276886}"/>
              </a:ext>
            </a:extLst>
          </p:cNvPr>
          <p:cNvPicPr>
            <a:picLocks noChangeAspect="1"/>
          </p:cNvPicPr>
          <p:nvPr/>
        </p:nvPicPr>
        <p:blipFill>
          <a:blip r:embed="rId3">
            <a:duotone>
              <a:schemeClr val="accent1">
                <a:shade val="45000"/>
                <a:satMod val="135000"/>
              </a:schemeClr>
              <a:prstClr val="white"/>
            </a:duotone>
            <a:alphaModFix amt="20000"/>
          </a:blip>
          <a:stretch>
            <a:fillRect/>
          </a:stretch>
        </p:blipFill>
        <p:spPr>
          <a:xfrm>
            <a:off x="-2938463" y="4673946"/>
            <a:ext cx="7553325" cy="6858000"/>
          </a:xfrm>
          <a:prstGeom prst="rect">
            <a:avLst/>
          </a:prstGeom>
        </p:spPr>
      </p:pic>
      <p:sp>
        <p:nvSpPr>
          <p:cNvPr id="2" name="Title 1">
            <a:extLst>
              <a:ext uri="{FF2B5EF4-FFF2-40B4-BE49-F238E27FC236}">
                <a16:creationId xmlns:a16="http://schemas.microsoft.com/office/drawing/2014/main" id="{583CDFF5-1754-BA4E-B9E8-8F047E52BB9E}"/>
              </a:ext>
            </a:extLst>
          </p:cNvPr>
          <p:cNvSpPr>
            <a:spLocks noGrp="1"/>
          </p:cNvSpPr>
          <p:nvPr>
            <p:ph type="title"/>
          </p:nvPr>
        </p:nvSpPr>
        <p:spPr/>
        <p:txBody>
          <a:bodyPr/>
          <a:lstStyle/>
          <a:p>
            <a:r>
              <a:rPr lang="en-US" b="1" dirty="0">
                <a:latin typeface="Marker Felt Wide" panose="02000400000000000000" pitchFamily="2" charset="77"/>
              </a:rPr>
              <a:t>Outcomes</a:t>
            </a:r>
          </a:p>
        </p:txBody>
      </p:sp>
      <p:sp>
        <p:nvSpPr>
          <p:cNvPr id="10" name="Content Placeholder 5">
            <a:extLst>
              <a:ext uri="{FF2B5EF4-FFF2-40B4-BE49-F238E27FC236}">
                <a16:creationId xmlns:a16="http://schemas.microsoft.com/office/drawing/2014/main" id="{668F373D-5F49-FC4F-B837-23B774C4CD71}"/>
              </a:ext>
            </a:extLst>
          </p:cNvPr>
          <p:cNvSpPr>
            <a:spLocks noGrp="1"/>
          </p:cNvSpPr>
          <p:nvPr>
            <p:ph idx="1"/>
          </p:nvPr>
        </p:nvSpPr>
        <p:spPr/>
        <p:txBody>
          <a:bodyPr>
            <a:normAutofit fontScale="92500" lnSpcReduction="10000"/>
          </a:bodyPr>
          <a:lstStyle/>
          <a:p>
            <a:pPr>
              <a:lnSpc>
                <a:spcPct val="150000"/>
              </a:lnSpc>
            </a:pPr>
            <a:r>
              <a:rPr lang="en-US" sz="2600" dirty="0"/>
              <a:t>Almond honey is not marketable for a price greater than edible honey </a:t>
            </a:r>
          </a:p>
          <a:p>
            <a:pPr>
              <a:lnSpc>
                <a:spcPct val="150000"/>
              </a:lnSpc>
            </a:pPr>
            <a:r>
              <a:rPr lang="en-US" sz="2600" dirty="0"/>
              <a:t>Most costs of almond honey extraction can be mitigated </a:t>
            </a:r>
          </a:p>
          <a:p>
            <a:pPr>
              <a:lnSpc>
                <a:spcPct val="150000"/>
              </a:lnSpc>
            </a:pPr>
            <a:r>
              <a:rPr lang="en-US" sz="2600" dirty="0"/>
              <a:t>Selling almond honey will lead to a 1% increase in honey sales</a:t>
            </a:r>
          </a:p>
          <a:p>
            <a:pPr>
              <a:lnSpc>
                <a:spcPct val="150000"/>
              </a:lnSpc>
            </a:pPr>
            <a:r>
              <a:rPr lang="en-US" sz="2600" dirty="0"/>
              <a:t>Waste would be minimalized but other early season crops (apples) create the same problem. </a:t>
            </a:r>
          </a:p>
          <a:p>
            <a:pPr>
              <a:lnSpc>
                <a:spcPct val="150000"/>
              </a:lnSpc>
            </a:pPr>
            <a:r>
              <a:rPr lang="en-US" sz="2600" dirty="0"/>
              <a:t>Beauty supply buyers are interested in testing out almond honey in their products. </a:t>
            </a:r>
          </a:p>
          <a:p>
            <a:pPr>
              <a:lnSpc>
                <a:spcPct val="150000"/>
              </a:lnSpc>
            </a:pPr>
            <a:endParaRPr lang="en-US" sz="3600" b="1" dirty="0"/>
          </a:p>
        </p:txBody>
      </p:sp>
      <p:pic>
        <p:nvPicPr>
          <p:cNvPr id="11" name="Picture 10">
            <a:extLst>
              <a:ext uri="{FF2B5EF4-FFF2-40B4-BE49-F238E27FC236}">
                <a16:creationId xmlns:a16="http://schemas.microsoft.com/office/drawing/2014/main" id="{B11167F2-3907-D84A-AB2A-9CE25BFBBD16}"/>
              </a:ext>
            </a:extLst>
          </p:cNvPr>
          <p:cNvPicPr>
            <a:picLocks noChangeAspect="1"/>
          </p:cNvPicPr>
          <p:nvPr/>
        </p:nvPicPr>
        <p:blipFill>
          <a:blip r:embed="rId3">
            <a:duotone>
              <a:schemeClr val="accent1">
                <a:shade val="45000"/>
                <a:satMod val="135000"/>
              </a:schemeClr>
              <a:prstClr val="white"/>
            </a:duotone>
            <a:alphaModFix amt="20000"/>
          </a:blip>
          <a:stretch>
            <a:fillRect/>
          </a:stretch>
        </p:blipFill>
        <p:spPr>
          <a:xfrm>
            <a:off x="7729537" y="-3063875"/>
            <a:ext cx="7553325" cy="6858000"/>
          </a:xfrm>
          <a:prstGeom prst="rect">
            <a:avLst/>
          </a:prstGeom>
        </p:spPr>
      </p:pic>
    </p:spTree>
    <p:extLst>
      <p:ext uri="{BB962C8B-B14F-4D97-AF65-F5344CB8AC3E}">
        <p14:creationId xmlns:p14="http://schemas.microsoft.com/office/powerpoint/2010/main" val="137137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DFF5-1754-BA4E-B9E8-8F047E52BB9E}"/>
              </a:ext>
            </a:extLst>
          </p:cNvPr>
          <p:cNvSpPr>
            <a:spLocks noGrp="1"/>
          </p:cNvSpPr>
          <p:nvPr>
            <p:ph type="title"/>
          </p:nvPr>
        </p:nvSpPr>
        <p:spPr/>
        <p:txBody>
          <a:bodyPr/>
          <a:lstStyle/>
          <a:p>
            <a:r>
              <a:rPr lang="en-US" b="1" dirty="0">
                <a:latin typeface="Marker Felt Wide" panose="02000400000000000000" pitchFamily="2" charset="77"/>
              </a:rPr>
              <a:t>Recommendations to Farmer</a:t>
            </a:r>
          </a:p>
        </p:txBody>
      </p:sp>
      <p:pic>
        <p:nvPicPr>
          <p:cNvPr id="5" name="Picture 4">
            <a:extLst>
              <a:ext uri="{FF2B5EF4-FFF2-40B4-BE49-F238E27FC236}">
                <a16:creationId xmlns:a16="http://schemas.microsoft.com/office/drawing/2014/main" id="{55D34E15-2CCA-6E49-809C-F115DC7CBA7D}"/>
              </a:ext>
            </a:extLst>
          </p:cNvPr>
          <p:cNvPicPr>
            <a:picLocks noChangeAspect="1"/>
          </p:cNvPicPr>
          <p:nvPr/>
        </p:nvPicPr>
        <p:blipFill>
          <a:blip r:embed="rId3">
            <a:duotone>
              <a:schemeClr val="accent1">
                <a:shade val="45000"/>
                <a:satMod val="135000"/>
              </a:schemeClr>
              <a:prstClr val="white"/>
            </a:duotone>
          </a:blip>
          <a:stretch>
            <a:fillRect/>
          </a:stretch>
        </p:blipFill>
        <p:spPr>
          <a:xfrm rot="21300931">
            <a:off x="9351052" y="664592"/>
            <a:ext cx="1452489" cy="1585912"/>
          </a:xfrm>
          <a:prstGeom prst="rect">
            <a:avLst/>
          </a:prstGeom>
        </p:spPr>
      </p:pic>
      <p:pic>
        <p:nvPicPr>
          <p:cNvPr id="6" name="Picture 5">
            <a:extLst>
              <a:ext uri="{FF2B5EF4-FFF2-40B4-BE49-F238E27FC236}">
                <a16:creationId xmlns:a16="http://schemas.microsoft.com/office/drawing/2014/main" id="{35DA2467-111C-AD44-B3CB-67121A0D7B26}"/>
              </a:ext>
            </a:extLst>
          </p:cNvPr>
          <p:cNvPicPr>
            <a:picLocks noChangeAspect="1"/>
          </p:cNvPicPr>
          <p:nvPr/>
        </p:nvPicPr>
        <p:blipFill>
          <a:blip r:embed="rId3">
            <a:duotone>
              <a:schemeClr val="accent1">
                <a:shade val="45000"/>
                <a:satMod val="135000"/>
              </a:schemeClr>
              <a:prstClr val="white"/>
            </a:duotone>
          </a:blip>
          <a:stretch>
            <a:fillRect/>
          </a:stretch>
        </p:blipFill>
        <p:spPr>
          <a:xfrm rot="21300931">
            <a:off x="9672282" y="4074008"/>
            <a:ext cx="1736635" cy="1896159"/>
          </a:xfrm>
          <a:prstGeom prst="rect">
            <a:avLst/>
          </a:prstGeom>
          <a:scene3d>
            <a:camera prst="orthographicFront">
              <a:rot lat="0" lon="10799977" rev="0"/>
            </a:camera>
            <a:lightRig rig="threePt" dir="t"/>
          </a:scene3d>
        </p:spPr>
      </p:pic>
      <p:pic>
        <p:nvPicPr>
          <p:cNvPr id="7" name="Content Placeholder 4">
            <a:extLst>
              <a:ext uri="{FF2B5EF4-FFF2-40B4-BE49-F238E27FC236}">
                <a16:creationId xmlns:a16="http://schemas.microsoft.com/office/drawing/2014/main" id="{92029F0B-BF8D-5845-8FCE-7790FD200E8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0733" y="1690688"/>
            <a:ext cx="8120063" cy="4738687"/>
          </a:xfrm>
          <a:prstGeom prst="rect">
            <a:avLst/>
          </a:prstGeom>
        </p:spPr>
      </p:pic>
      <p:sp>
        <p:nvSpPr>
          <p:cNvPr id="9" name="TextBox 8">
            <a:extLst>
              <a:ext uri="{FF2B5EF4-FFF2-40B4-BE49-F238E27FC236}">
                <a16:creationId xmlns:a16="http://schemas.microsoft.com/office/drawing/2014/main" id="{4A283F20-BB0A-EA42-9126-BAB475A8C0B9}"/>
              </a:ext>
            </a:extLst>
          </p:cNvPr>
          <p:cNvSpPr txBox="1"/>
          <p:nvPr/>
        </p:nvSpPr>
        <p:spPr>
          <a:xfrm>
            <a:off x="942972" y="2930523"/>
            <a:ext cx="1285875" cy="369332"/>
          </a:xfrm>
          <a:prstGeom prst="rect">
            <a:avLst/>
          </a:prstGeom>
          <a:noFill/>
        </p:spPr>
        <p:txBody>
          <a:bodyPr wrap="square" rtlCol="0">
            <a:spAutoFit/>
          </a:bodyPr>
          <a:lstStyle/>
          <a:p>
            <a:r>
              <a:rPr lang="en-US" dirty="0"/>
              <a:t>800 hives</a:t>
            </a:r>
          </a:p>
        </p:txBody>
      </p:sp>
    </p:spTree>
    <p:extLst>
      <p:ext uri="{BB962C8B-B14F-4D97-AF65-F5344CB8AC3E}">
        <p14:creationId xmlns:p14="http://schemas.microsoft.com/office/powerpoint/2010/main" val="18942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D76A5-514C-BE42-8874-1E187436FF05}"/>
              </a:ext>
            </a:extLst>
          </p:cNvPr>
          <p:cNvPicPr>
            <a:picLocks noChangeAspect="1"/>
          </p:cNvPicPr>
          <p:nvPr/>
        </p:nvPicPr>
        <p:blipFill>
          <a:blip r:embed="rId3">
            <a:duotone>
              <a:schemeClr val="accent1">
                <a:shade val="45000"/>
                <a:satMod val="135000"/>
              </a:schemeClr>
              <a:prstClr val="white"/>
            </a:duotone>
            <a:alphaModFix amt="35000"/>
          </a:blip>
          <a:stretch>
            <a:fillRect/>
          </a:stretch>
        </p:blipFill>
        <p:spPr>
          <a:xfrm>
            <a:off x="7830612" y="0"/>
            <a:ext cx="4788949" cy="6858000"/>
          </a:xfrm>
          <a:prstGeom prst="rect">
            <a:avLst/>
          </a:prstGeom>
        </p:spPr>
      </p:pic>
      <p:sp>
        <p:nvSpPr>
          <p:cNvPr id="2" name="Title 1">
            <a:extLst>
              <a:ext uri="{FF2B5EF4-FFF2-40B4-BE49-F238E27FC236}">
                <a16:creationId xmlns:a16="http://schemas.microsoft.com/office/drawing/2014/main" id="{583CDFF5-1754-BA4E-B9E8-8F047E52BB9E}"/>
              </a:ext>
            </a:extLst>
          </p:cNvPr>
          <p:cNvSpPr>
            <a:spLocks noGrp="1"/>
          </p:cNvSpPr>
          <p:nvPr>
            <p:ph type="title"/>
          </p:nvPr>
        </p:nvSpPr>
        <p:spPr/>
        <p:txBody>
          <a:bodyPr/>
          <a:lstStyle/>
          <a:p>
            <a:r>
              <a:rPr lang="en-US" b="1" dirty="0">
                <a:latin typeface="Marker Felt Wide" panose="02000400000000000000" pitchFamily="2" charset="77"/>
              </a:rPr>
              <a:t>Personal Project Outcomes</a:t>
            </a:r>
          </a:p>
        </p:txBody>
      </p:sp>
      <p:sp>
        <p:nvSpPr>
          <p:cNvPr id="5" name="Content Placeholder 3">
            <a:extLst>
              <a:ext uri="{FF2B5EF4-FFF2-40B4-BE49-F238E27FC236}">
                <a16:creationId xmlns:a16="http://schemas.microsoft.com/office/drawing/2014/main" id="{E7ED5EED-A354-C249-BD4C-8A825905A132}"/>
              </a:ext>
            </a:extLst>
          </p:cNvPr>
          <p:cNvSpPr>
            <a:spLocks noGrp="1"/>
          </p:cNvSpPr>
          <p:nvPr>
            <p:ph idx="1"/>
          </p:nvPr>
        </p:nvSpPr>
        <p:spPr/>
        <p:txBody>
          <a:bodyPr/>
          <a:lstStyle/>
          <a:p>
            <a:pPr>
              <a:lnSpc>
                <a:spcPct val="150000"/>
              </a:lnSpc>
            </a:pPr>
            <a:r>
              <a:rPr lang="en-US" dirty="0"/>
              <a:t>Connections with multiple commercial farmers</a:t>
            </a:r>
          </a:p>
          <a:p>
            <a:pPr lvl="1">
              <a:lnSpc>
                <a:spcPct val="150000"/>
              </a:lnSpc>
            </a:pPr>
            <a:r>
              <a:rPr lang="en-US" dirty="0"/>
              <a:t>Byproduct marketability </a:t>
            </a:r>
          </a:p>
          <a:p>
            <a:pPr>
              <a:lnSpc>
                <a:spcPct val="150000"/>
              </a:lnSpc>
            </a:pPr>
            <a:r>
              <a:rPr lang="en-US" dirty="0"/>
              <a:t>Experience working with a large complex industry</a:t>
            </a:r>
          </a:p>
          <a:p>
            <a:pPr>
              <a:lnSpc>
                <a:spcPct val="150000"/>
              </a:lnSpc>
            </a:pPr>
            <a:r>
              <a:rPr lang="en-US" dirty="0"/>
              <a:t>Experience working closely with a company that wants to work on finding alternative solutions to unsustainable practices. </a:t>
            </a:r>
          </a:p>
          <a:p>
            <a:pPr lvl="1">
              <a:lnSpc>
                <a:spcPct val="150000"/>
              </a:lnSpc>
            </a:pPr>
            <a:r>
              <a:rPr lang="en-US" dirty="0"/>
              <a:t>Travel costs - project opportunity</a:t>
            </a:r>
          </a:p>
        </p:txBody>
      </p:sp>
    </p:spTree>
    <p:extLst>
      <p:ext uri="{BB962C8B-B14F-4D97-AF65-F5344CB8AC3E}">
        <p14:creationId xmlns:p14="http://schemas.microsoft.com/office/powerpoint/2010/main" val="410709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B5B269-76C5-FA48-A5D2-AA857FB6B0A5}"/>
              </a:ext>
            </a:extLst>
          </p:cNvPr>
          <p:cNvSpPr>
            <a:spLocks noGrp="1"/>
          </p:cNvSpPr>
          <p:nvPr>
            <p:ph idx="1"/>
          </p:nvPr>
        </p:nvSpPr>
        <p:spPr>
          <a:xfrm>
            <a:off x="842840" y="1410154"/>
            <a:ext cx="10515600" cy="5119684"/>
          </a:xfrm>
        </p:spPr>
        <p:txBody>
          <a:bodyPr>
            <a:normAutofit/>
          </a:bodyPr>
          <a:lstStyle/>
          <a:p>
            <a:pPr marL="0" indent="0" algn="ctr">
              <a:buNone/>
            </a:pPr>
            <a:r>
              <a:rPr lang="en-US" sz="4400" dirty="0">
                <a:latin typeface="Marker Felt Thin" panose="02000400000000000000" pitchFamily="2" charset="77"/>
              </a:rPr>
              <a:t>Questions?</a:t>
            </a:r>
          </a:p>
          <a:p>
            <a:pPr marL="0" indent="0" algn="ctr">
              <a:buNone/>
            </a:pPr>
            <a:r>
              <a:rPr lang="en-US" sz="4400" dirty="0">
                <a:latin typeface="Marker Felt Thin" panose="02000400000000000000" pitchFamily="2" charset="77"/>
              </a:rPr>
              <a:t>Thank you!</a:t>
            </a:r>
          </a:p>
          <a:p>
            <a:pPr marL="0" indent="0" algn="ctr">
              <a:buNone/>
            </a:pPr>
            <a:endParaRPr lang="en-US" sz="4400" dirty="0">
              <a:latin typeface="Marker Felt Thin" panose="02000400000000000000" pitchFamily="2" charset="77"/>
            </a:endParaRPr>
          </a:p>
          <a:p>
            <a:pPr marL="0" indent="0" algn="ctr">
              <a:buNone/>
            </a:pPr>
            <a:endParaRPr lang="en-US" sz="4400" dirty="0">
              <a:latin typeface="Marker Felt Thin" panose="02000400000000000000" pitchFamily="2" charset="77"/>
            </a:endParaRPr>
          </a:p>
          <a:p>
            <a:pPr marL="0" indent="0" algn="ctr">
              <a:buNone/>
            </a:pPr>
            <a:endParaRPr lang="en-US" sz="4400" dirty="0">
              <a:latin typeface="Marker Felt Thin" panose="02000400000000000000" pitchFamily="2" charset="77"/>
            </a:endParaRPr>
          </a:p>
          <a:p>
            <a:pPr marL="0" indent="0" algn="ctr">
              <a:buNone/>
            </a:pPr>
            <a:r>
              <a:rPr lang="en-US" dirty="0">
                <a:solidFill>
                  <a:schemeClr val="tx1">
                    <a:lumMod val="50000"/>
                    <a:lumOff val="50000"/>
                  </a:schemeClr>
                </a:solidFill>
                <a:latin typeface="Marker Felt Thin" panose="02000400000000000000" pitchFamily="2" charset="77"/>
              </a:rPr>
              <a:t>Kellie Rorex</a:t>
            </a:r>
          </a:p>
        </p:txBody>
      </p:sp>
      <p:pic>
        <p:nvPicPr>
          <p:cNvPr id="4" name="Content Placeholder 4">
            <a:extLst>
              <a:ext uri="{FF2B5EF4-FFF2-40B4-BE49-F238E27FC236}">
                <a16:creationId xmlns:a16="http://schemas.microsoft.com/office/drawing/2014/main" id="{41962C64-F0A7-8F44-9C78-544AC527287F}"/>
              </a:ext>
            </a:extLst>
          </p:cNvPr>
          <p:cNvPicPr>
            <a:picLocks noChangeAspect="1"/>
          </p:cNvPicPr>
          <p:nvPr/>
        </p:nvPicPr>
        <p:blipFill>
          <a:blip r:embed="rId3"/>
          <a:stretch>
            <a:fillRect/>
          </a:stretch>
        </p:blipFill>
        <p:spPr>
          <a:xfrm>
            <a:off x="5129212" y="3143249"/>
            <a:ext cx="1942857" cy="1653495"/>
          </a:xfrm>
          <a:prstGeom prst="rect">
            <a:avLst/>
          </a:prstGeom>
        </p:spPr>
      </p:pic>
      <p:pic>
        <p:nvPicPr>
          <p:cNvPr id="5" name="Picture 4">
            <a:extLst>
              <a:ext uri="{FF2B5EF4-FFF2-40B4-BE49-F238E27FC236}">
                <a16:creationId xmlns:a16="http://schemas.microsoft.com/office/drawing/2014/main" id="{04E8412A-1BF5-8342-BB96-EEC14A2EA1D5}"/>
              </a:ext>
            </a:extLst>
          </p:cNvPr>
          <p:cNvPicPr>
            <a:picLocks noChangeAspect="1"/>
          </p:cNvPicPr>
          <p:nvPr/>
        </p:nvPicPr>
        <p:blipFill>
          <a:blip r:embed="rId4"/>
          <a:stretch>
            <a:fillRect/>
          </a:stretch>
        </p:blipFill>
        <p:spPr>
          <a:xfrm>
            <a:off x="0" y="0"/>
            <a:ext cx="4788949" cy="6858000"/>
          </a:xfrm>
          <a:prstGeom prst="rect">
            <a:avLst/>
          </a:prstGeom>
        </p:spPr>
      </p:pic>
      <p:pic>
        <p:nvPicPr>
          <p:cNvPr id="6" name="Picture 5">
            <a:extLst>
              <a:ext uri="{FF2B5EF4-FFF2-40B4-BE49-F238E27FC236}">
                <a16:creationId xmlns:a16="http://schemas.microsoft.com/office/drawing/2014/main" id="{18C40035-8247-E745-88C9-6059D8D06810}"/>
              </a:ext>
            </a:extLst>
          </p:cNvPr>
          <p:cNvPicPr>
            <a:picLocks noChangeAspect="1"/>
          </p:cNvPicPr>
          <p:nvPr/>
        </p:nvPicPr>
        <p:blipFill>
          <a:blip r:embed="rId5"/>
          <a:stretch>
            <a:fillRect/>
          </a:stretch>
        </p:blipFill>
        <p:spPr>
          <a:xfrm>
            <a:off x="7855206" y="0"/>
            <a:ext cx="5646420" cy="6858000"/>
          </a:xfrm>
          <a:prstGeom prst="rect">
            <a:avLst/>
          </a:prstGeom>
        </p:spPr>
      </p:pic>
    </p:spTree>
    <p:extLst>
      <p:ext uri="{BB962C8B-B14F-4D97-AF65-F5344CB8AC3E}">
        <p14:creationId xmlns:p14="http://schemas.microsoft.com/office/powerpoint/2010/main" val="913655829"/>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13084</TotalTime>
  <Words>1268</Words>
  <Application>Microsoft Macintosh PowerPoint</Application>
  <PresentationFormat>Widescreen</PresentationFormat>
  <Paragraphs>79</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Marker Felt Thin</vt:lpstr>
      <vt:lpstr>Marker Felt Wide</vt:lpstr>
      <vt:lpstr>Office Theme</vt:lpstr>
      <vt:lpstr>MSUS Culminating Experience: The Bee Business</vt:lpstr>
      <vt:lpstr>Sustainability Problem</vt:lpstr>
      <vt:lpstr>PowerPoint Presentation</vt:lpstr>
      <vt:lpstr>Solution</vt:lpstr>
      <vt:lpstr>Tools Used</vt:lpstr>
      <vt:lpstr>Outcomes</vt:lpstr>
      <vt:lpstr>Recommendations to Farmer</vt:lpstr>
      <vt:lpstr>Personal Project Outcomes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MSUS Culminating Experience: The Bee Business</dc:title>
  <dc:creator>Kellie Rorex</dc:creator>
  <cp:lastModifiedBy>Kellie Rorex</cp:lastModifiedBy>
  <cp:revision>28</cp:revision>
  <cp:lastPrinted>2018-11-29T00:05:13Z</cp:lastPrinted>
  <dcterms:created xsi:type="dcterms:W3CDTF">2018-11-26T00:37:54Z</dcterms:created>
  <dcterms:modified xsi:type="dcterms:W3CDTF">2019-04-25T19:21:32Z</dcterms:modified>
</cp:coreProperties>
</file>