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59" r:id="rId5"/>
    <p:sldId id="261" r:id="rId6"/>
    <p:sldId id="272" r:id="rId7"/>
    <p:sldId id="273" r:id="rId8"/>
    <p:sldId id="260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9D54"/>
    <a:srgbClr val="CD621F"/>
    <a:srgbClr val="3A4916"/>
    <a:srgbClr val="676C3B"/>
    <a:srgbClr val="624A44"/>
    <a:srgbClr val="61504B"/>
    <a:srgbClr val="5E4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/>
    <p:restoredTop sz="86884"/>
  </p:normalViewPr>
  <p:slideViewPr>
    <p:cSldViewPr snapToGrid="0" snapToObjects="1">
      <p:cViewPr varScale="1">
        <p:scale>
          <a:sx n="92" d="100"/>
          <a:sy n="92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763E-F278-844F-9B42-7289332A7DB2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9ADAE-6A07-074C-85EF-CFD96F1C1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4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Coconino National Forest surrounds flagstaff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fast majority of forested land in AZ fall under federal jurisdiction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There are over 9 million acres of forested land that fall under “high fire risk” conditions in AZ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ADAE-6A07-074C-85EF-CFD96F1C13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079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gained these insights from speaking with forest stakeholders in northern Arizona, as well as the literature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ADAE-6A07-074C-85EF-CFD96F1C13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5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honburi" pitchFamily="2" charset="-34"/>
                <a:cs typeface="Thonburi" pitchFamily="2" charset="-34"/>
              </a:rPr>
              <a:t>Innovation and collaboration are key</a:t>
            </a: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The </a:t>
            </a:r>
            <a:r>
              <a:rPr lang="en-US" dirty="0" err="1">
                <a:latin typeface="Thonburi" pitchFamily="2" charset="-34"/>
                <a:cs typeface="Thonburi" pitchFamily="2" charset="-34"/>
              </a:rPr>
              <a:t>usfs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doesn’t have the budget or the resources to address the amount of forest restoration needed alone</a:t>
            </a: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In order to address barriers to restoration in </a:t>
            </a:r>
            <a:r>
              <a:rPr lang="en-US" dirty="0" err="1">
                <a:latin typeface="Thonburi" pitchFamily="2" charset="-34"/>
                <a:cs typeface="Thonburi" pitchFamily="2" charset="-34"/>
              </a:rPr>
              <a:t>coconino</a:t>
            </a:r>
            <a:r>
              <a:rPr lang="en-US" dirty="0">
                <a:latin typeface="Thonburi" pitchFamily="2" charset="-34"/>
                <a:cs typeface="Thonburi" pitchFamily="2" charset="-34"/>
              </a:rPr>
              <a:t> county, new ideas need to be introduced in a traditional industry</a:t>
            </a:r>
          </a:p>
          <a:p>
            <a:endParaRPr lang="en-US" dirty="0">
              <a:latin typeface="Thonburi" pitchFamily="2" charset="-34"/>
              <a:cs typeface="Thonburi" pitchFamily="2" charset="-34"/>
            </a:endParaRP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I WILL BE PRESENTING MY REPORT IN MAY AT THE FLAGSTAFF CITY HALL, AND IN APRIL TO THE FIRE ADAPTED COMMUNITIES WOOD UTILIZATION COMMUNITY OF PRACTICE VIA WEBINAR: sparking innovation and collaboration hopefully! </a:t>
            </a:r>
          </a:p>
          <a:p>
            <a:r>
              <a:rPr lang="en-US" dirty="0">
                <a:latin typeface="Thonburi" pitchFamily="2" charset="-34"/>
                <a:cs typeface="Thonburi" pitchFamily="2" charset="-34"/>
              </a:rPr>
              <a:t>- My final report includes more detailed information about each enterprise, preliminary market analyses, funding opportunities,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ADAE-6A07-074C-85EF-CFD96F1C1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4CCF-EE8C-8E4C-A56E-37443A5D5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3DF18-A878-C748-8E7C-2DC89D9EA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6BFD-8E9F-6C45-AB5F-E3149D27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0342-28D8-844B-B4AC-0CED1A81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B5449-660E-9D42-97D7-AEAE3B43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751CE-3CA7-6D40-A09B-83414041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67945-AE97-964E-B299-16B1CED32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0434A-44D5-8F4F-824D-BB19583C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8B7E-054A-534E-B070-E7CC7B4E0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BD6E1-D527-834A-87BE-00B04DA2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8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0F378E-EE16-924E-A15A-F9F87F2F7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F0CEC-A9B1-A249-894A-C2B8E096D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457A4-11B7-734A-9539-5B96BF94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4E94F-B11A-6142-BE73-29B846B9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CCE99-2C8B-714C-B808-03287CD6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8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C0DC-DEE1-F24E-8EB8-A2D067CC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2DFF-3C32-F44B-94D3-180A343CC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DB194-31C4-6E48-8B00-BC429C25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DF50-7DF9-0A41-A45A-92322668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FA4AD-47AA-BD4B-884B-71E0AEA9A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9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47C0-EE82-2040-B969-2004F985A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BE7BD-0EEB-FE4B-8368-16B55853A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BC762-5657-DA45-B825-5CE80C35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669D2-91FC-7144-876C-F9463DF1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ACDA8-0612-1F47-A5B1-46F431021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901D-F417-3A44-BB3B-1FCD430B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875E8-0075-184E-8DED-90D672494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0CB6C-783A-E447-8284-F6C8EEF2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DC2C3-1FFE-7341-A489-FEA117E72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A98B1-9029-A048-A978-14C305DD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294DE-3E7D-614F-8BBB-E2EE1A8A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2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3E5C-7C9F-8041-8B1B-C8ADC9C2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A7F33-907A-8148-BC4F-9FEBAA291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3D6E6-97EB-B148-AF3A-3D6057A19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74889-9642-C342-BD9B-69F797C26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D5E2AF-5912-FA42-A5C3-6053F8F23D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6CD6C-C288-734C-8D38-D98E3BF0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51FB9C-6697-BE44-9B85-DA1648EE2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DBDB8-DA03-D048-ABB7-33C0DAC2E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C39C-3B5B-014A-9CBD-65331514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E5283-B144-B743-B070-7D8DAEEB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02468-A92B-9549-8DD4-0C45D500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7AD6E1-8B94-9241-9AE3-E2D75B52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43B1A5-DEB3-7047-83F9-0F8743BD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33C939-E520-6148-AAFB-0382C1B6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9AD9C-F16C-3640-8D5F-416249B2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81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0DBB-0522-7B47-B56C-628BC691B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19802-5F6D-B54C-9F85-C402DC2E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6A077-F5BB-5048-86CC-742B53D6C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8B4BE-644E-6F4A-B37F-3A3D95D4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BEC6D-A6FF-8945-B5D5-F003215C7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2D4415-F5A8-E642-B7D6-6F05CB278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9DB3-8B8C-F147-A988-6862273FE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80858B-9B1A-F04B-8274-2870A0C851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1C8677-99D3-844D-BC52-6E0896D9E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4018CD-E78B-E046-B93A-5F19C802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12313-708A-0E46-A569-867A6A4AE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D8E02D-EE10-5B42-984B-F8C9EFEE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6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6FAD3-7FB4-8049-A843-3D33D6564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4C339-5CFE-3A48-A22D-75C10E372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54EE-69EA-9A47-AAC2-190FB920E3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2A142-65B3-7949-97E1-47485902C0B6}" type="datetimeFigureOut">
              <a:rPr lang="en-US" smtClean="0"/>
              <a:t>4/26/19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EC861-ABDB-724A-AAB1-84AD065770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C5CA-2BEC-AE47-974A-99F24B6D0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746AE-3DA6-244C-869D-4AA74EEA7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6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8F991E-5AF3-9948-91D3-628D556207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D9D6D-3A21-2B4E-ACCC-A9A8171F1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494" y="364565"/>
            <a:ext cx="7617524" cy="1579419"/>
          </a:xfrm>
        </p:spPr>
        <p:txBody>
          <a:bodyPr>
            <a:noAutofit/>
          </a:bodyPr>
          <a:lstStyle/>
          <a:p>
            <a:pPr algn="l"/>
            <a:r>
              <a:rPr lang="en-US" sz="3600" spc="300" dirty="0">
                <a:ln w="6350">
                  <a:noFill/>
                  <a:prstDash val="solid"/>
                </a:ln>
                <a:solidFill>
                  <a:schemeClr val="bg1"/>
                </a:solidFill>
                <a:latin typeface="Impact" panose="020B0806030902050204" pitchFamily="34" charset="0"/>
              </a:rPr>
              <a:t>EXPLORING OPPORTUNITIES FOR WOODY BIOMASS UTILIZATION IN COCONINO COUNTY, ARIZONA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1DB68-7F85-5141-B073-1E48E4E39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494" y="5522804"/>
            <a:ext cx="5171207" cy="122952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  <a:latin typeface="Impact" panose="020B0806030902050204" pitchFamily="34" charset="0"/>
              </a:rPr>
              <a:t>CAITLIN PAULUS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Impact" panose="020B0806030902050204" pitchFamily="34" charset="0"/>
              </a:rPr>
              <a:t>MSUS CULMINATING EXPERIENCE PROJECT </a:t>
            </a:r>
          </a:p>
          <a:p>
            <a:pPr algn="l"/>
            <a:r>
              <a:rPr lang="en-US" sz="2200" dirty="0">
                <a:solidFill>
                  <a:schemeClr val="bg1"/>
                </a:solidFill>
                <a:latin typeface="Impact" panose="020B0806030902050204" pitchFamily="34" charset="0"/>
              </a:rPr>
              <a:t>APRIL 26, 2019</a:t>
            </a:r>
          </a:p>
          <a:p>
            <a:pPr algn="l"/>
            <a:endParaRPr lang="en-US" sz="1600" dirty="0">
              <a:latin typeface="DIN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09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59061CB-5F1E-524A-ABE1-D7212733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C1AD85-8A2A-1849-9CAE-36B3FFCBAE23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E8B2E5-C940-DA43-A81B-AC1E873EEDB1}"/>
              </a:ext>
            </a:extLst>
          </p:cNvPr>
          <p:cNvSpPr txBox="1">
            <a:spLocks/>
          </p:cNvSpPr>
          <p:nvPr/>
        </p:nvSpPr>
        <p:spPr>
          <a:xfrm>
            <a:off x="157522" y="5520266"/>
            <a:ext cx="5786077" cy="1337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chemeClr val="bg1"/>
                </a:solidFill>
                <a:latin typeface="Impact" panose="020B0806030902050204" pitchFamily="34" charset="0"/>
              </a:rPr>
              <a:t>LOOKING TO THE FUTURE... </a:t>
            </a:r>
          </a:p>
          <a:p>
            <a:r>
              <a:rPr lang="en-US" sz="2400" spc="300" dirty="0">
                <a:solidFill>
                  <a:schemeClr val="bg1"/>
                </a:solidFill>
                <a:latin typeface="Impact" panose="020B0806030902050204" pitchFamily="34" charset="0"/>
              </a:rPr>
              <a:t>COLLABORATION AND INNOVATION ARE KEY</a:t>
            </a:r>
          </a:p>
        </p:txBody>
      </p:sp>
    </p:spTree>
    <p:extLst>
      <p:ext uri="{BB962C8B-B14F-4D97-AF65-F5344CB8AC3E}">
        <p14:creationId xmlns:p14="http://schemas.microsoft.com/office/powerpoint/2010/main" val="1847171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F3CFD65-D610-AF4D-8481-83E89292D8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918A5-C2E7-4A43-AC69-0A5A24D2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0469"/>
            <a:ext cx="9768840" cy="1280795"/>
          </a:xfrm>
        </p:spPr>
        <p:txBody>
          <a:bodyPr>
            <a:normAutofit/>
          </a:bodyPr>
          <a:lstStyle/>
          <a:p>
            <a:r>
              <a:rPr lang="en-US" sz="7200" spc="300" dirty="0">
                <a:solidFill>
                  <a:schemeClr val="bg1"/>
                </a:solidFill>
                <a:latin typeface="Impact" panose="020B080603090205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19483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B3A217-1012-0241-AED5-79DBA026697E}"/>
              </a:ext>
            </a:extLst>
          </p:cNvPr>
          <p:cNvSpPr/>
          <p:nvPr/>
        </p:nvSpPr>
        <p:spPr>
          <a:xfrm>
            <a:off x="0" y="11557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C78E2-57B7-4243-BA9A-94A59F31F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1874393"/>
            <a:ext cx="10878312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Shaw, J., </a:t>
            </a:r>
            <a:r>
              <a:rPr lang="en-US" sz="1600" dirty="0" err="1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Menlove</a:t>
            </a:r>
            <a:r>
              <a:rPr lang="en-US" sz="16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, J., Witt, C., &amp; Morgan, T. (2018). </a:t>
            </a:r>
            <a:r>
              <a:rPr lang="en-US" sz="1600" i="1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Arizona’s Forest Resources, 2001–2014</a:t>
            </a:r>
            <a:r>
              <a:rPr lang="en-US" sz="16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(Rep.). United 	States Department of Agriculture.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Talberth</a:t>
            </a:r>
            <a:r>
              <a:rPr lang="en-US" sz="16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, J. (2009). </a:t>
            </a:r>
            <a:r>
              <a:rPr lang="en-US" sz="1600" i="1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Economic Benefits of Forest Restoration In the Signal Peak Assessment Area, Gila 	National Forest</a:t>
            </a:r>
            <a:r>
              <a:rPr lang="en-US" sz="16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(Rep.). Retrieved https://sustainable-economy.org/wp-	content/uploads/Restoration-Benefits-Final1.pdf</a:t>
            </a:r>
            <a:endParaRPr lang="en-US" sz="1800" i="1" dirty="0">
              <a:solidFill>
                <a:srgbClr val="3A4916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3A4916"/>
                </a:solidFill>
              </a:rPr>
              <a:t>The Rising Cost of Wildfire Operations: Effect's on the Forest Service's Non-Fire Work</a:t>
            </a:r>
            <a:r>
              <a:rPr lang="en-US" sz="1800" dirty="0">
                <a:solidFill>
                  <a:srgbClr val="3A4916"/>
                </a:solidFill>
              </a:rPr>
              <a:t>(Rep.). (2015, August 4). 	Retrieved https://</a:t>
            </a:r>
            <a:r>
              <a:rPr lang="en-US" sz="1800" dirty="0" err="1">
                <a:solidFill>
                  <a:srgbClr val="3A4916"/>
                </a:solidFill>
              </a:rPr>
              <a:t>www.fs.fed.us</a:t>
            </a:r>
            <a:r>
              <a:rPr lang="en-US" sz="1800" dirty="0">
                <a:solidFill>
                  <a:srgbClr val="3A4916"/>
                </a:solidFill>
              </a:rPr>
              <a:t>/sites/default/files/2015-Fire-Budget-Report.pdf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3A4916"/>
                </a:solidFill>
              </a:rPr>
              <a:t>THE STATE OF THE SIERRA NEVADA’S FORESTS: FROM BAD TO WORSE</a:t>
            </a:r>
            <a:r>
              <a:rPr lang="en-US" sz="1800" dirty="0">
                <a:solidFill>
                  <a:srgbClr val="3A4916"/>
                </a:solidFill>
              </a:rPr>
              <a:t>(Rep.). (2017). Retrieved 	https://www.nationalforests.org/assets/pdfs/1.30-Hoffman-State-of-the-Sierra-Nevadas-Forest-2017-	</a:t>
            </a:r>
            <a:r>
              <a:rPr lang="en-US" sz="1800" dirty="0" err="1">
                <a:solidFill>
                  <a:srgbClr val="3A4916"/>
                </a:solidFill>
              </a:rPr>
              <a:t>Update.pdf</a:t>
            </a:r>
            <a:endParaRPr lang="en-US" sz="1800" dirty="0">
              <a:solidFill>
                <a:srgbClr val="3A4916"/>
              </a:solidFill>
            </a:endParaRPr>
          </a:p>
          <a:p>
            <a:pPr marL="0" indent="0">
              <a:buNone/>
            </a:pPr>
            <a:r>
              <a:rPr lang="en-US" sz="1800" i="1" dirty="0">
                <a:solidFill>
                  <a:srgbClr val="3A4916"/>
                </a:solidFill>
              </a:rPr>
              <a:t>Western Water Threatened by Wildfire</a:t>
            </a:r>
            <a:r>
              <a:rPr lang="en-US" sz="1800" dirty="0">
                <a:solidFill>
                  <a:srgbClr val="3A4916"/>
                </a:solidFill>
              </a:rPr>
              <a:t>(Rep.). (2016). Retrieved 	https://www.forestfoundation.org/stuff/contentmgr/files/1/3d98bbe1b03a0bdf4c726534d438b0ab/	</a:t>
            </a:r>
            <a:r>
              <a:rPr lang="en-US" sz="1800" dirty="0" err="1">
                <a:solidFill>
                  <a:srgbClr val="3A4916"/>
                </a:solidFill>
              </a:rPr>
              <a:t>misc</a:t>
            </a:r>
            <a:r>
              <a:rPr lang="en-US" sz="1800" dirty="0">
                <a:solidFill>
                  <a:srgbClr val="3A4916"/>
                </a:solidFill>
              </a:rPr>
              <a:t>/</a:t>
            </a:r>
            <a:r>
              <a:rPr lang="en-US" sz="1800" dirty="0" err="1">
                <a:solidFill>
                  <a:srgbClr val="3A4916"/>
                </a:solidFill>
              </a:rPr>
              <a:t>final_fire_report.pdf</a:t>
            </a:r>
            <a:endParaRPr lang="en-US" sz="1800" dirty="0">
              <a:solidFill>
                <a:srgbClr val="3A4916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51E8F-9572-B543-9829-DF396C66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0469"/>
            <a:ext cx="9768840" cy="1280795"/>
          </a:xfrm>
        </p:spPr>
        <p:txBody>
          <a:bodyPr>
            <a:normAutofit/>
          </a:bodyPr>
          <a:lstStyle/>
          <a:p>
            <a:r>
              <a:rPr lang="en-US" sz="7200" spc="300" dirty="0">
                <a:solidFill>
                  <a:schemeClr val="bg1"/>
                </a:solidFill>
                <a:latin typeface="Impact" panose="020B0806030902050204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630248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C91126-1059-A943-9649-1945544B8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278"/>
            <a:ext cx="12192000" cy="58460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D43BE9-AC7A-4044-9A70-660E93BEB49F}"/>
              </a:ext>
            </a:extLst>
          </p:cNvPr>
          <p:cNvSpPr/>
          <p:nvPr/>
        </p:nvSpPr>
        <p:spPr>
          <a:xfrm>
            <a:off x="0" y="9284"/>
            <a:ext cx="12192000" cy="6858000"/>
          </a:xfrm>
          <a:prstGeom prst="rect">
            <a:avLst/>
          </a:prstGeom>
          <a:blipFill dpi="0" rotWithShape="1">
            <a:blip r:embed="rId3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E48A0-190A-FA46-AD5A-B204403162FF}"/>
              </a:ext>
            </a:extLst>
          </p:cNvPr>
          <p:cNvSpPr/>
          <p:nvPr/>
        </p:nvSpPr>
        <p:spPr>
          <a:xfrm>
            <a:off x="313944" y="3148584"/>
            <a:ext cx="6184392" cy="3419716"/>
          </a:xfrm>
          <a:prstGeom prst="rect">
            <a:avLst/>
          </a:prstGeom>
          <a:solidFill>
            <a:schemeClr val="bg1">
              <a:alpha val="2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99552-526E-EC43-B0B8-44C8BE880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3425514"/>
            <a:ext cx="8452104" cy="314278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INTRODUCTION TO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PROJECT PARTNERS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METHODS AND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PROPOSED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PROJECT OUTCOMES AND TAKEAWAYS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LOOKING TO THE FUTURE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REFERENCES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B3B3352-D9D5-6C42-951D-DDA73488F79E}"/>
              </a:ext>
            </a:extLst>
          </p:cNvPr>
          <p:cNvSpPr txBox="1">
            <a:spLocks/>
          </p:cNvSpPr>
          <p:nvPr/>
        </p:nvSpPr>
        <p:spPr>
          <a:xfrm>
            <a:off x="313944" y="319842"/>
            <a:ext cx="11942618" cy="102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pc="300" dirty="0">
                <a:solidFill>
                  <a:schemeClr val="bg1"/>
                </a:solidFill>
                <a:latin typeface="Impact" panose="020B0806030902050204" pitchFamily="34" charset="0"/>
              </a:rPr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63112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6A80F9F-4109-A04B-80A9-40C850E4AE65}"/>
              </a:ext>
            </a:extLst>
          </p:cNvPr>
          <p:cNvGrpSpPr/>
          <p:nvPr/>
        </p:nvGrpSpPr>
        <p:grpSpPr>
          <a:xfrm>
            <a:off x="6501477" y="2011852"/>
            <a:ext cx="5642759" cy="4497705"/>
            <a:chOff x="6501477" y="2151749"/>
            <a:chExt cx="5642759" cy="44977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063DF3-A7BD-C24D-99C5-7F379E661315}"/>
                </a:ext>
              </a:extLst>
            </p:cNvPr>
            <p:cNvSpPr txBox="1"/>
            <p:nvPr/>
          </p:nvSpPr>
          <p:spPr>
            <a:xfrm>
              <a:off x="6501477" y="6064678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FIGURE 4: FOREST SERVICE FY 2015 APPROPRIATIONS BY FUND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143CC8-9176-C047-B345-AB878C198538}"/>
                </a:ext>
              </a:extLst>
            </p:cNvPr>
            <p:cNvSpPr txBox="1"/>
            <p:nvPr/>
          </p:nvSpPr>
          <p:spPr>
            <a:xfrm>
              <a:off x="6501477" y="6372455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Retrieved from “The Rising Cost of Wildfire Operations” (2015)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A86949-3EFB-4E4A-8045-896B173E6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717"/>
            <a:stretch/>
          </p:blipFill>
          <p:spPr>
            <a:xfrm>
              <a:off x="6818194" y="2151749"/>
              <a:ext cx="5115298" cy="368916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C9F662-049B-9D47-A139-0B64C2B0B5F7}"/>
              </a:ext>
            </a:extLst>
          </p:cNvPr>
          <p:cNvGrpSpPr/>
          <p:nvPr/>
        </p:nvGrpSpPr>
        <p:grpSpPr>
          <a:xfrm>
            <a:off x="6491302" y="1951917"/>
            <a:ext cx="5769082" cy="4556634"/>
            <a:chOff x="6491302" y="2120223"/>
            <a:chExt cx="5769082" cy="4556634"/>
          </a:xfrm>
        </p:grpSpPr>
        <p:pic>
          <p:nvPicPr>
            <p:cNvPr id="17" name="Picture 2" descr="Table 3. Net Present Value and Benefit Cost Ratio &#10;Scenario I: Thinning Costs at $1,377.96 Per Acre (includes FS costs) &#10;Oresent Value of Benefits &#10;Avoided costs of fire suppression &#10;WTP for fire hazard reduction &#10;Enhanced property values &#10;Increased water yield &#10;Increased hunting use &#10;Wood products revenues &#10;Total: &#10;Oresent Value of Costs &#10;Financial outlays &#10;Loss of passive use values for habitat &#10;Increased water filtration costs &#10;Lost recreational use &#10;Carbon emissions damage &#10;Total: &#10;Net Present Value &#10;Benefit-Cost Ratio &#10;Incremental value &#10;$10,759 &#10;$394,636 &#10;$3,612,789 &#10;$47,954 &#10;$10,512 &#10;$18,161 &#10;Incremental value &#10;$1,309,613 &#10;$25,043 &#10;$75,370 &#10;$4,396 &#10;$32,103 &#10;Time frame* &#10;o &#10;Time frame &#10;Present value &#10;$151,047 &#10;$2,771,758 &#10;$1,836,559 &#10;$673,235 &#10;$147,580 &#10;$74,464 &#10;$5,654,643 &#10;Present value &#10;$5,806,186 &#10;$351,583 &#10;$802,839 &#10;$61,716 &#10;$450,700 &#10;$7,473,024 &#10;-$1,818,381 &#10;.7567 &#10;benefit or cost; L=benefit or cost of limited duration; 0=0ne time benefit or cost. ">
              <a:extLst>
                <a:ext uri="{FF2B5EF4-FFF2-40B4-BE49-F238E27FC236}">
                  <a16:creationId xmlns:a16="http://schemas.microsoft.com/office/drawing/2014/main" id="{794D6BAD-0A16-C449-8AF9-D2EE9D2F94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8194" y="2120223"/>
              <a:ext cx="5115298" cy="3809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1207791-FB95-D943-A8A9-41E135AC4C38}"/>
                </a:ext>
              </a:extLst>
            </p:cNvPr>
            <p:cNvSpPr txBox="1"/>
            <p:nvPr/>
          </p:nvSpPr>
          <p:spPr>
            <a:xfrm>
              <a:off x="6570133" y="6103164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FIGURE 3: BENEFIT COST RATIO FOR RESTORATION IN NEW MEXICO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7D06246-33B6-AC4F-9F3F-0D6EE5A6DD65}"/>
                </a:ext>
              </a:extLst>
            </p:cNvPr>
            <p:cNvSpPr txBox="1"/>
            <p:nvPr/>
          </p:nvSpPr>
          <p:spPr>
            <a:xfrm>
              <a:off x="6491302" y="6415247"/>
              <a:ext cx="57690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Retrieved from “Economic Benefits of Forest Restoration” (</a:t>
              </a:r>
              <a:r>
                <a:rPr lang="en-US" sz="1100" dirty="0" err="1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Talberth</a:t>
              </a:r>
              <a:r>
                <a:rPr lang="en-US" sz="1100" i="1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, </a:t>
              </a:r>
              <a:r>
                <a:rPr lang="en-US" sz="11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2018)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0F2FC6-D137-804F-BC21-49D07D1A1529}"/>
              </a:ext>
            </a:extLst>
          </p:cNvPr>
          <p:cNvGrpSpPr/>
          <p:nvPr/>
        </p:nvGrpSpPr>
        <p:grpSpPr>
          <a:xfrm>
            <a:off x="6583433" y="2147092"/>
            <a:ext cx="5642759" cy="4103371"/>
            <a:chOff x="6544018" y="2561734"/>
            <a:chExt cx="5642759" cy="4103371"/>
          </a:xfrm>
        </p:grpSpPr>
        <p:pic>
          <p:nvPicPr>
            <p:cNvPr id="16" name="Picture 2" descr="o &#10;o &#10;z &#10;700,000 &#10;600,000 &#10;500,000 &#10;400,000 &#10;300,000 &#10;200,000 &#10;100,000 &#10;1.0-2.9 &#10;3.0-4.9 &#10;5.0-6.9 &#10;7.0-8.9 &#10;Ill Western woodland softwoods &#10;• Western woodland hardwoods &#10;• Ponderosa and Jeffrey pine &#10;L Cottonwood and aspen &#10;True fir &#10;Douglas-fir &#10;Engelmann and other spruces &#10;9.0-10.9 11.0-12.9 13.0-14.9 15.0-16.9 17.0-18.9 19.0-20.9 21.0-24.9 &#10;Diameter class (in.) &#10;25+ &#10;Figure 13—Number of live trees on forest land, by species group and diameter class, Arizona, 2005—2014. ">
              <a:extLst>
                <a:ext uri="{FF2B5EF4-FFF2-40B4-BE49-F238E27FC236}">
                  <a16:creationId xmlns:a16="http://schemas.microsoft.com/office/drawing/2014/main" id="{CB634A3F-5FA2-604B-A7F4-F991A6C091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6" t="2113" r="3420" b="20391"/>
            <a:stretch/>
          </p:blipFill>
          <p:spPr bwMode="auto">
            <a:xfrm>
              <a:off x="6821929" y="2561734"/>
              <a:ext cx="4881418" cy="3432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2E2523-3433-6341-BF50-67D857C0CB19}"/>
                </a:ext>
              </a:extLst>
            </p:cNvPr>
            <p:cNvSpPr txBox="1"/>
            <p:nvPr/>
          </p:nvSpPr>
          <p:spPr>
            <a:xfrm>
              <a:off x="6544018" y="6083816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FIGURE 2: DIAMETER OF LIVE TREES ON ARIZONA FOREST LAND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FD1A863-00EB-5144-9ECC-3DB2E499B8E6}"/>
                </a:ext>
              </a:extLst>
            </p:cNvPr>
            <p:cNvSpPr txBox="1"/>
            <p:nvPr/>
          </p:nvSpPr>
          <p:spPr>
            <a:xfrm>
              <a:off x="6544018" y="6388106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Retrieved from “Arizona’s Forest Resources” (Shaw </a:t>
              </a:r>
              <a:r>
                <a:rPr lang="en-US" sz="1200" i="1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et al, </a:t>
              </a:r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2018)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98E3B27-4978-9D48-9B6D-8FD18148D246}"/>
              </a:ext>
            </a:extLst>
          </p:cNvPr>
          <p:cNvGrpSpPr/>
          <p:nvPr/>
        </p:nvGrpSpPr>
        <p:grpSpPr>
          <a:xfrm>
            <a:off x="6556833" y="2099291"/>
            <a:ext cx="5642759" cy="4089933"/>
            <a:chOff x="6538795" y="2514015"/>
            <a:chExt cx="5642759" cy="40899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63A276-FAEB-B447-AE66-BE9828F4E9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890" r="8962"/>
            <a:stretch/>
          </p:blipFill>
          <p:spPr>
            <a:xfrm>
              <a:off x="6763911" y="2514015"/>
              <a:ext cx="5212123" cy="338665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B27B83-7585-0844-9A2C-F7809A6535C9}"/>
                </a:ext>
              </a:extLst>
            </p:cNvPr>
            <p:cNvSpPr txBox="1"/>
            <p:nvPr/>
          </p:nvSpPr>
          <p:spPr>
            <a:xfrm>
              <a:off x="6538795" y="6106096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FIGURE 1: FOREST OWNERSHIP ACROSS THE UNITED STATES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32D57D-F32C-D24B-B761-9D30EE90A4A5}"/>
                </a:ext>
              </a:extLst>
            </p:cNvPr>
            <p:cNvSpPr txBox="1"/>
            <p:nvPr/>
          </p:nvSpPr>
          <p:spPr>
            <a:xfrm>
              <a:off x="6538795" y="6326949"/>
              <a:ext cx="56427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honburi" pitchFamily="2" charset="-34"/>
                  <a:ea typeface="Dotum" panose="020B0600000101010101" pitchFamily="34" charset="-127"/>
                  <a:cs typeface="Thonburi" pitchFamily="2" charset="-34"/>
                </a:rPr>
                <a:t>Retrieved from “Forest Inventory and Analysis ” (2017)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29E26F07-2348-F946-88B9-A9755B4089C8}"/>
              </a:ext>
            </a:extLst>
          </p:cNvPr>
          <p:cNvSpPr/>
          <p:nvPr/>
        </p:nvSpPr>
        <p:spPr>
          <a:xfrm>
            <a:off x="0" y="7711"/>
            <a:ext cx="12192000" cy="6858000"/>
          </a:xfrm>
          <a:prstGeom prst="rect">
            <a:avLst/>
          </a:prstGeom>
          <a:blipFill dpi="0" rotWithShape="1">
            <a:blip r:embed="rId7">
              <a:alphaModFix amt="3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724FDA8-843C-2946-808B-5AF1E3D4EF1E}"/>
              </a:ext>
            </a:extLst>
          </p:cNvPr>
          <p:cNvSpPr txBox="1">
            <a:spLocks/>
          </p:cNvSpPr>
          <p:nvPr/>
        </p:nvSpPr>
        <p:spPr>
          <a:xfrm>
            <a:off x="249382" y="254267"/>
            <a:ext cx="11693236" cy="1294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00" dirty="0">
                <a:solidFill>
                  <a:srgbClr val="3A4916"/>
                </a:solidFill>
                <a:latin typeface="Impact" panose="020B0806030902050204" pitchFamily="34" charset="0"/>
              </a:rPr>
              <a:t>FOREST RESTORATION BARRIERS</a:t>
            </a:r>
          </a:p>
          <a:p>
            <a:pPr algn="ctr"/>
            <a:r>
              <a:rPr lang="en-US" sz="2600" spc="300" dirty="0">
                <a:solidFill>
                  <a:srgbClr val="9E9D54"/>
                </a:solidFill>
                <a:latin typeface="Impact" panose="020B0806030902050204" pitchFamily="34" charset="0"/>
              </a:rPr>
              <a:t>IN COCONINO COUNTY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9F5267-095D-6643-A31A-67B980A27A06}"/>
              </a:ext>
            </a:extLst>
          </p:cNvPr>
          <p:cNvSpPr/>
          <p:nvPr/>
        </p:nvSpPr>
        <p:spPr>
          <a:xfrm>
            <a:off x="249382" y="1803240"/>
            <a:ext cx="6320751" cy="4763028"/>
          </a:xfrm>
          <a:prstGeom prst="rect">
            <a:avLst/>
          </a:prstGeom>
          <a:solidFill>
            <a:schemeClr val="bg1">
              <a:alpha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4A0861-279F-6D41-8039-133EBE6DE066}"/>
              </a:ext>
            </a:extLst>
          </p:cNvPr>
          <p:cNvSpPr/>
          <p:nvPr/>
        </p:nvSpPr>
        <p:spPr>
          <a:xfrm>
            <a:off x="409744" y="1977419"/>
            <a:ext cx="6235026" cy="409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dirty="0">
                <a:solidFill>
                  <a:srgbClr val="CD621F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EXTENSIVENESS OF FEDERAL LAND IN THE REGION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dirty="0">
                <a:solidFill>
                  <a:srgbClr val="CD621F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THE MARGINAL VALUE OF STANDING TIMBER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dirty="0">
                <a:solidFill>
                  <a:srgbClr val="CD621F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THE LACK OF EXISTING SAWMILLS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dirty="0">
                <a:solidFill>
                  <a:srgbClr val="CD621F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THE LACK OF A BIOMASS PROCESSING INDUSTRY</a:t>
            </a:r>
          </a:p>
          <a:p>
            <a:pPr marL="342900" indent="-342900">
              <a:lnSpc>
                <a:spcPct val="300000"/>
              </a:lnSpc>
              <a:buFont typeface="+mj-lt"/>
              <a:buAutoNum type="arabicPeriod"/>
            </a:pPr>
            <a:r>
              <a:rPr lang="en-US" dirty="0">
                <a:solidFill>
                  <a:srgbClr val="CD621F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RISING COSTS OF WILDFIRE SUPRESSION </a:t>
            </a:r>
            <a:endParaRPr lang="en-US" dirty="0">
              <a:solidFill>
                <a:srgbClr val="CD621F"/>
              </a:solidFill>
              <a:latin typeface="Thonburi" pitchFamily="2" charset="-34"/>
              <a:cs typeface="Thonbur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671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8DA5A2-52DD-C042-B7F0-DD60F9F6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026" y="15823"/>
            <a:ext cx="7069973" cy="6851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681FB2-C9B1-994B-84C3-D0132F9D3184}"/>
              </a:ext>
            </a:extLst>
          </p:cNvPr>
          <p:cNvSpPr/>
          <p:nvPr/>
        </p:nvSpPr>
        <p:spPr>
          <a:xfrm>
            <a:off x="0" y="4641"/>
            <a:ext cx="12192000" cy="6873823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98D71B-25CB-AD44-9DBD-100DD182C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76" y="76683"/>
            <a:ext cx="4813675" cy="1021278"/>
          </a:xfrm>
        </p:spPr>
        <p:txBody>
          <a:bodyPr>
            <a:normAutofit fontScale="90000"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Impact" panose="020B0806030902050204" pitchFamily="34" charset="0"/>
              </a:rPr>
              <a:t>PROJECT PARTNERS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B3ED8A-C934-CE48-99A9-838388EDB11D}"/>
              </a:ext>
            </a:extLst>
          </p:cNvPr>
          <p:cNvSpPr txBox="1"/>
          <p:nvPr/>
        </p:nvSpPr>
        <p:spPr>
          <a:xfrm>
            <a:off x="560762" y="3351566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FOREST STAKEHOLDERS IN COCONINO COUNTY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002553-2892-604C-84EF-B97DA9144497}"/>
              </a:ext>
            </a:extLst>
          </p:cNvPr>
          <p:cNvSpPr txBox="1"/>
          <p:nvPr/>
        </p:nvSpPr>
        <p:spPr>
          <a:xfrm>
            <a:off x="560762" y="1299171"/>
            <a:ext cx="400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FLAGSTAFF WATERSHED PROTECTION PROJECT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9A82772F-594A-1741-968B-4B16A8C0AC36}"/>
              </a:ext>
            </a:extLst>
          </p:cNvPr>
          <p:cNvSpPr/>
          <p:nvPr/>
        </p:nvSpPr>
        <p:spPr>
          <a:xfrm>
            <a:off x="2360987" y="2133136"/>
            <a:ext cx="400050" cy="1042987"/>
          </a:xfrm>
          <a:prstGeom prst="downArrow">
            <a:avLst/>
          </a:prstGeom>
          <a:solidFill>
            <a:srgbClr val="CD6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AA0F4E-7CF4-FA4E-B7D1-905CC02A2815}"/>
              </a:ext>
            </a:extLst>
          </p:cNvPr>
          <p:cNvSpPr txBox="1"/>
          <p:nvPr/>
        </p:nvSpPr>
        <p:spPr>
          <a:xfrm>
            <a:off x="-48768" y="4413898"/>
            <a:ext cx="5219562" cy="215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The City of Flagstaff Economic Development Department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The City of Flagstaff Sustainability Department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Flagstaff Watershed Protection Project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Northern Arizona University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Coconino County Forest Restoration Director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Natural Resource Advisors</a:t>
            </a:r>
          </a:p>
          <a:p>
            <a:pPr algn="ctr">
              <a:lnSpc>
                <a:spcPct val="150000"/>
              </a:lnSpc>
            </a:pPr>
            <a:r>
              <a:rPr lang="en-US" sz="1300" dirty="0">
                <a:solidFill>
                  <a:srgbClr val="3A4916"/>
                </a:solidFill>
                <a:latin typeface="Thonburi" pitchFamily="2" charset="-34"/>
                <a:cs typeface="Thonburi" pitchFamily="2" charset="-34"/>
              </a:rPr>
              <a:t>Forestry Consultation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319770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9B5575-80EC-8F41-9B63-5E475F4C1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1278"/>
            <a:ext cx="12192000" cy="58460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FC49DF-0D36-1E48-AC13-207E29658BCC}"/>
              </a:ext>
            </a:extLst>
          </p:cNvPr>
          <p:cNvSpPr/>
          <p:nvPr/>
        </p:nvSpPr>
        <p:spPr>
          <a:xfrm>
            <a:off x="0" y="9284"/>
            <a:ext cx="12192000" cy="6858000"/>
          </a:xfrm>
          <a:prstGeom prst="rect">
            <a:avLst/>
          </a:prstGeom>
          <a:blipFill dpi="0" rotWithShape="1">
            <a:blip r:embed="rId4">
              <a:alphaModFix am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E75D75-EEBB-1F46-A47A-13A74996C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23" y="-69284"/>
            <a:ext cx="9472699" cy="1626409"/>
          </a:xfrm>
        </p:spPr>
        <p:txBody>
          <a:bodyPr>
            <a:normAutofit/>
          </a:bodyPr>
          <a:lstStyle/>
          <a:p>
            <a:r>
              <a:rPr lang="en-US" spc="300" dirty="0">
                <a:solidFill>
                  <a:schemeClr val="bg1"/>
                </a:solidFill>
                <a:latin typeface="Impact" panose="020B0806030902050204" pitchFamily="34" charset="0"/>
              </a:rPr>
              <a:t>METHODS AND APPROACHES: </a:t>
            </a:r>
            <a:br>
              <a:rPr lang="en-US" sz="3600" spc="3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2400" spc="300" dirty="0">
                <a:solidFill>
                  <a:schemeClr val="bg1"/>
                </a:solidFill>
                <a:latin typeface="Impact" panose="020B0806030902050204" pitchFamily="34" charset="0"/>
              </a:rPr>
              <a:t>HOW TO AID FOREST RESTORATION IN COCONINO COUNTY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D5AE95E-7F18-4448-AB18-2A881BEF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408" y="1637712"/>
            <a:ext cx="5216739" cy="2202768"/>
          </a:xfrm>
        </p:spPr>
        <p:txBody>
          <a:bodyPr>
            <a:no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BIOCHAR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COMPOST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WOOD PLASTIC COMPOSITES </a:t>
            </a:r>
          </a:p>
          <a:p>
            <a:pPr marL="0" indent="0" algn="r">
              <a:lnSpc>
                <a:spcPct val="100000"/>
              </a:lnSpc>
              <a:buNone/>
            </a:pPr>
            <a:r>
              <a:rPr lang="en-US" sz="2400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MUSHROOM CULTIVATION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70F1D3-46E0-204F-97EA-39139F02EB7C}"/>
              </a:ext>
            </a:extLst>
          </p:cNvPr>
          <p:cNvSpPr/>
          <p:nvPr/>
        </p:nvSpPr>
        <p:spPr>
          <a:xfrm>
            <a:off x="190500" y="4044896"/>
            <a:ext cx="9253537" cy="264933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ent-Up Arrow 16">
            <a:extLst>
              <a:ext uri="{FF2B5EF4-FFF2-40B4-BE49-F238E27FC236}">
                <a16:creationId xmlns:a16="http://schemas.microsoft.com/office/drawing/2014/main" id="{5E47E22C-421D-AC4A-BF05-E0A9539F8EAC}"/>
              </a:ext>
            </a:extLst>
          </p:cNvPr>
          <p:cNvSpPr/>
          <p:nvPr/>
        </p:nvSpPr>
        <p:spPr>
          <a:xfrm>
            <a:off x="9444037" y="4057088"/>
            <a:ext cx="2483469" cy="2649336"/>
          </a:xfrm>
          <a:prstGeom prst="bentUpArrow">
            <a:avLst>
              <a:gd name="adj1" fmla="val 12873"/>
              <a:gd name="adj2" fmla="val 18558"/>
              <a:gd name="adj3" fmla="val 257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9078CD-6F40-884A-9EA9-354AF65696BA}"/>
              </a:ext>
            </a:extLst>
          </p:cNvPr>
          <p:cNvSpPr/>
          <p:nvPr/>
        </p:nvSpPr>
        <p:spPr>
          <a:xfrm>
            <a:off x="220893" y="4113332"/>
            <a:ext cx="9533659" cy="253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PRIORITIZE LOW-TECHNOLOGY PROCESSING METHODS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FORM PARTNERSHIPS WITH LOCAL RESTORATION 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UTILIZE PRIMARILY MILLING RESIDUALS AND SLASH MATERIALS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FOCUS ON LOCAL AND STATE MARKETS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CREATE PRODUCTS WITH GROWING MARKETS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PROMOTE MARKETING STRATEGIES THAT AID LOCAL RESTORATION EFFORTS</a:t>
            </a: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716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7DFE066-AA95-4E41-A64C-30B70A6F2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278"/>
            <a:ext cx="12192000" cy="5846006"/>
          </a:xfrm>
          <a:prstGeom prst="rect">
            <a:avLst/>
          </a:prstGeom>
          <a:blipFill>
            <a:blip r:embed="rId3">
              <a:alphaModFix amt="45000"/>
            </a:blip>
            <a:stretch>
              <a:fillRect/>
            </a:stretch>
          </a:blip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C50BF4-6ADA-FD40-A585-2D24A7695BFC}"/>
              </a:ext>
            </a:extLst>
          </p:cNvPr>
          <p:cNvSpPr/>
          <p:nvPr/>
        </p:nvSpPr>
        <p:spPr>
          <a:xfrm>
            <a:off x="0" y="-6539"/>
            <a:ext cx="12192000" cy="6873823"/>
          </a:xfrm>
          <a:prstGeom prst="rect">
            <a:avLst/>
          </a:prstGeom>
          <a:blipFill dpi="0" rotWithShape="1">
            <a:blip r:embed="rId4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AC729D-F047-6A44-8CAA-95872BED0202}"/>
              </a:ext>
            </a:extLst>
          </p:cNvPr>
          <p:cNvSpPr/>
          <p:nvPr/>
        </p:nvSpPr>
        <p:spPr>
          <a:xfrm>
            <a:off x="256032" y="2172929"/>
            <a:ext cx="11679936" cy="4436033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B370EE1-2E4C-5E4D-B578-48DF8ABC8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28" y="-60060"/>
            <a:ext cx="11837046" cy="1674903"/>
          </a:xfrm>
        </p:spPr>
        <p:txBody>
          <a:bodyPr>
            <a:noAutofit/>
          </a:bodyPr>
          <a:lstStyle/>
          <a:p>
            <a:r>
              <a:rPr lang="en-US" sz="4000" spc="300" dirty="0">
                <a:solidFill>
                  <a:schemeClr val="bg1"/>
                </a:solidFill>
                <a:latin typeface="Impact" panose="020B0806030902050204" pitchFamily="34" charset="0"/>
              </a:rPr>
              <a:t>TRANSFORMATIONAL SUSTAINABLE ENTERPRISE (TSE) FRAMEWORK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A8985-1530-574E-A8AD-7C37C4C28B34}"/>
              </a:ext>
            </a:extLst>
          </p:cNvPr>
          <p:cNvSpPr txBox="1"/>
          <p:nvPr/>
        </p:nvSpPr>
        <p:spPr>
          <a:xfrm>
            <a:off x="476874" y="2362012"/>
            <a:ext cx="11544438" cy="2121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ANALYTICAL COMPONENT: Systems Approach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EVALUATIVE COMPONENT: Questions &amp; Criteria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Adapted to evaluate potential enterprises rather than established 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Used to assess research gaps, identify alternative business models suited to each enterprise, and evaluate the overall sustainability of each suggested enterprise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F0D24-8EA4-1343-A5A3-6E91CD827A3A}"/>
              </a:ext>
            </a:extLst>
          </p:cNvPr>
          <p:cNvSpPr txBox="1"/>
          <p:nvPr/>
        </p:nvSpPr>
        <p:spPr>
          <a:xfrm>
            <a:off x="1112237" y="5067597"/>
            <a:ext cx="280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Impact" panose="020B0806030902050204" pitchFamily="34" charset="0"/>
              </a:rPr>
              <a:t>ANALYTICAL COMPONENT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E3842-0AB3-CC48-B268-B58D35F348C0}"/>
              </a:ext>
            </a:extLst>
          </p:cNvPr>
          <p:cNvSpPr txBox="1"/>
          <p:nvPr/>
        </p:nvSpPr>
        <p:spPr>
          <a:xfrm>
            <a:off x="8277191" y="5124279"/>
            <a:ext cx="2804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300" dirty="0">
                <a:solidFill>
                  <a:schemeClr val="bg1"/>
                </a:solidFill>
                <a:latin typeface="Impact" panose="020B0806030902050204" pitchFamily="34" charset="0"/>
              </a:rPr>
              <a:t>EVALUATIVE COMPONENT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0A597-09B6-EB4B-9683-E262B307A90F}"/>
              </a:ext>
            </a:extLst>
          </p:cNvPr>
          <p:cNvSpPr txBox="1"/>
          <p:nvPr/>
        </p:nvSpPr>
        <p:spPr>
          <a:xfrm>
            <a:off x="3859808" y="5202899"/>
            <a:ext cx="63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300" dirty="0">
                <a:solidFill>
                  <a:srgbClr val="CD621F"/>
                </a:solidFill>
                <a:latin typeface="DIN Condensed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B794A-3EB7-ED4C-A1D0-CDB606F4B7FA}"/>
              </a:ext>
            </a:extLst>
          </p:cNvPr>
          <p:cNvSpPr txBox="1"/>
          <p:nvPr/>
        </p:nvSpPr>
        <p:spPr>
          <a:xfrm>
            <a:off x="7623743" y="5202898"/>
            <a:ext cx="63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300" dirty="0">
                <a:solidFill>
                  <a:srgbClr val="CD621F"/>
                </a:solidFill>
                <a:latin typeface="DIN Condensed" pitchFamily="2" charset="0"/>
              </a:rPr>
              <a:t>2</a:t>
            </a:r>
          </a:p>
        </p:txBody>
      </p:sp>
      <p:sp>
        <p:nvSpPr>
          <p:cNvPr id="11" name="Left-Right Arrow 10">
            <a:extLst>
              <a:ext uri="{FF2B5EF4-FFF2-40B4-BE49-F238E27FC236}">
                <a16:creationId xmlns:a16="http://schemas.microsoft.com/office/drawing/2014/main" id="{7538F2F4-8102-D445-96E5-361E4EE948B1}"/>
              </a:ext>
            </a:extLst>
          </p:cNvPr>
          <p:cNvSpPr/>
          <p:nvPr/>
        </p:nvSpPr>
        <p:spPr>
          <a:xfrm>
            <a:off x="4615365" y="5578444"/>
            <a:ext cx="2804160" cy="301744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7A263-8664-3B43-9478-1A8C24CEC435}"/>
              </a:ext>
            </a:extLst>
          </p:cNvPr>
          <p:cNvSpPr txBox="1"/>
          <p:nvPr/>
        </p:nvSpPr>
        <p:spPr>
          <a:xfrm>
            <a:off x="7604279" y="5190704"/>
            <a:ext cx="63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300" dirty="0">
                <a:solidFill>
                  <a:srgbClr val="CD621F"/>
                </a:solidFill>
                <a:latin typeface="DIN Condensed" pitchFamily="2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F0F962-D866-1345-ACFC-87F7FE42C164}"/>
              </a:ext>
            </a:extLst>
          </p:cNvPr>
          <p:cNvSpPr txBox="1"/>
          <p:nvPr/>
        </p:nvSpPr>
        <p:spPr>
          <a:xfrm>
            <a:off x="3879272" y="5190705"/>
            <a:ext cx="633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pc="300" dirty="0">
                <a:solidFill>
                  <a:srgbClr val="CD621F"/>
                </a:solidFill>
                <a:latin typeface="DIN Condensed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213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1219694-9402-124D-9A17-7775376C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65" y="0"/>
            <a:ext cx="886767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32CEB0-BB2D-CA4E-9F50-61AB130FBC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2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4670E3-D321-014F-A517-297016E75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8" t="12099" r="5735" b="17284"/>
          <a:stretch/>
        </p:blipFill>
        <p:spPr>
          <a:xfrm>
            <a:off x="135468" y="145759"/>
            <a:ext cx="11904132" cy="65664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2CE6294-13DD-4C40-B686-FE688FFB33AF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88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1A4518-FF62-334B-A32F-DE1C27D0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278"/>
            <a:ext cx="12192000" cy="58460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233F7A-2B11-FF45-839D-34C5759BC1B7}"/>
              </a:ext>
            </a:extLst>
          </p:cNvPr>
          <p:cNvSpPr/>
          <p:nvPr/>
        </p:nvSpPr>
        <p:spPr>
          <a:xfrm>
            <a:off x="0" y="9284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C2B263-1195-AD4B-BC06-5D96150E3957}"/>
              </a:ext>
            </a:extLst>
          </p:cNvPr>
          <p:cNvSpPr txBox="1">
            <a:spLocks/>
          </p:cNvSpPr>
          <p:nvPr/>
        </p:nvSpPr>
        <p:spPr>
          <a:xfrm>
            <a:off x="267998" y="-27718"/>
            <a:ext cx="9942802" cy="126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00" dirty="0">
                <a:solidFill>
                  <a:schemeClr val="bg1"/>
                </a:solidFill>
                <a:latin typeface="Impact" panose="020B0806030902050204" pitchFamily="34" charset="0"/>
              </a:rPr>
              <a:t>PROJECT OUTCOMES AND TAKEAWAYS</a:t>
            </a:r>
            <a:endParaRPr lang="en-US" sz="2400" spc="3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EAEF21-71C8-894A-AF5D-8EF112FE4157}"/>
              </a:ext>
            </a:extLst>
          </p:cNvPr>
          <p:cNvSpPr/>
          <p:nvPr/>
        </p:nvSpPr>
        <p:spPr>
          <a:xfrm>
            <a:off x="281853" y="3690248"/>
            <a:ext cx="5814147" cy="336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There was a high level of interest in this project in Coconino County; and similar endeavors are currently underway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ea typeface="Calibri" panose="020F0502020204030204" pitchFamily="34" charset="0"/>
                <a:cs typeface="Thonburi" pitchFamily="2" charset="-34"/>
              </a:rPr>
              <a:t>There is an emerging body of literature regarding woody biomass utilization; but untested and expensive technologies have resulted in high capital costs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Thonburi" pitchFamily="2" charset="-34"/>
              <a:cs typeface="Thonburi" pitchFamily="2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4A6CE8-867D-0E4D-9A63-010876C0A871}"/>
              </a:ext>
            </a:extLst>
          </p:cNvPr>
          <p:cNvSpPr/>
          <p:nvPr/>
        </p:nvSpPr>
        <p:spPr>
          <a:xfrm>
            <a:off x="7217664" y="1593017"/>
            <a:ext cx="4954611" cy="295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buAutoNum type="arabicPeriod" startAt="3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A large-scale sawmill is critical for the success of forest restoration projects in the region</a:t>
            </a:r>
          </a:p>
          <a:p>
            <a:pPr marL="800100" lvl="1" indent="-342900">
              <a:lnSpc>
                <a:spcPct val="150000"/>
              </a:lnSpc>
              <a:buAutoNum type="arabicPeriod" startAt="3"/>
            </a:pPr>
            <a:r>
              <a:rPr lang="en-US" dirty="0">
                <a:solidFill>
                  <a:schemeClr val="bg1"/>
                </a:solidFill>
                <a:latin typeface="Thonburi" pitchFamily="2" charset="-34"/>
                <a:cs typeface="Thonburi" pitchFamily="2" charset="-34"/>
              </a:rPr>
              <a:t>Potential biomass utilization enterprises could benefit from working together and forming a “business cluster”</a:t>
            </a:r>
          </a:p>
        </p:txBody>
      </p:sp>
    </p:spTree>
    <p:extLst>
      <p:ext uri="{BB962C8B-B14F-4D97-AF65-F5344CB8AC3E}">
        <p14:creationId xmlns:p14="http://schemas.microsoft.com/office/powerpoint/2010/main" val="7074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6207</TotalTime>
  <Words>592</Words>
  <Application>Microsoft Macintosh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DIN Condensed</vt:lpstr>
      <vt:lpstr>Impact</vt:lpstr>
      <vt:lpstr>Thonburi</vt:lpstr>
      <vt:lpstr>Office Theme</vt:lpstr>
      <vt:lpstr>EXPLORING OPPORTUNITIES FOR WOODY BIOMASS UTILIZATION IN COCONINO COUNTY, ARIZONA </vt:lpstr>
      <vt:lpstr>PowerPoint Presentation</vt:lpstr>
      <vt:lpstr>PowerPoint Presentation</vt:lpstr>
      <vt:lpstr>PROJECT PARTNERS</vt:lpstr>
      <vt:lpstr>METHODS AND APPROACHES:  HOW TO AID FOREST RESTORATION IN COCONINO COUNTY</vt:lpstr>
      <vt:lpstr>TRANSFORMATIONAL SUSTAINABLE ENTERPRISE (TSE) FRAMEWORK </vt:lpstr>
      <vt:lpstr>PowerPoint Presentation</vt:lpstr>
      <vt:lpstr>PowerPoint Presentation</vt:lpstr>
      <vt:lpstr>PowerPoint Presentation</vt:lpstr>
      <vt:lpstr>PowerPoint Presentation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Opportunities for Woody Biomass Utilization in Coconino County, Arizona </dc:title>
  <dc:creator>caitlin paulus</dc:creator>
  <cp:lastModifiedBy>caitlin paulus</cp:lastModifiedBy>
  <cp:revision>90</cp:revision>
  <dcterms:created xsi:type="dcterms:W3CDTF">2019-04-20T23:08:51Z</dcterms:created>
  <dcterms:modified xsi:type="dcterms:W3CDTF">2019-04-27T05:30:36Z</dcterms:modified>
</cp:coreProperties>
</file>