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7" r:id="rId3"/>
    <p:sldId id="258" r:id="rId4"/>
    <p:sldId id="260" r:id="rId5"/>
    <p:sldId id="262" r:id="rId6"/>
    <p:sldId id="268" r:id="rId7"/>
    <p:sldId id="266" r:id="rId8"/>
    <p:sldId id="269" r:id="rId9"/>
    <p:sldId id="264" r:id="rId10"/>
    <p:sldId id="26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C5F"/>
    <a:srgbClr val="00B050"/>
    <a:srgbClr val="FF9900"/>
    <a:srgbClr val="95FB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16"/>
    <p:restoredTop sz="69030" autoAdjust="0"/>
  </p:normalViewPr>
  <p:slideViewPr>
    <p:cSldViewPr snapToGrid="0">
      <p:cViewPr varScale="1">
        <p:scale>
          <a:sx n="90" d="100"/>
          <a:sy n="90" d="100"/>
        </p:scale>
        <p:origin x="1968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42916669842096"/>
          <c:y val="7.2792457669681301E-2"/>
          <c:w val="0.72162518104482876"/>
          <c:h val="0.82669305154436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99E-B640-AE5B-ABBFCF06049F}"/>
              </c:ext>
            </c:extLst>
          </c:dPt>
          <c:dPt>
            <c:idx val="1"/>
            <c:invertIfNegative val="0"/>
            <c:bubble3D val="0"/>
            <c:spPr>
              <a:solidFill>
                <a:srgbClr val="572C5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9E-B640-AE5B-ABBFCF06049F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9E-B640-AE5B-ABBFCF0604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30"/>
        <c:axId val="1583567103"/>
        <c:axId val="1491260335"/>
      </c:barChart>
      <c:catAx>
        <c:axId val="15835671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1260335"/>
        <c:crosses val="autoZero"/>
        <c:auto val="1"/>
        <c:lblAlgn val="ctr"/>
        <c:lblOffset val="100"/>
        <c:noMultiLvlLbl val="0"/>
      </c:catAx>
      <c:valAx>
        <c:axId val="14912603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56710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72C5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44B-6A44-B2F1-47CBD07A0221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44B-6A44-B2F1-47CBD07A0221}"/>
              </c:ext>
            </c:extLst>
          </c:dPt>
          <c:dPt>
            <c:idx val="2"/>
            <c:invertIfNegative val="0"/>
            <c:bubble3D val="0"/>
            <c:spPr>
              <a:solidFill>
                <a:srgbClr val="572C5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44B-6A44-B2F1-47CBD07A0221}"/>
              </c:ext>
            </c:extLst>
          </c:dPt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Somewhat</c:v>
                </c:pt>
                <c:pt idx="2">
                  <c:v>No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</c:v>
                </c:pt>
                <c:pt idx="1">
                  <c:v>0.6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4B-6A44-B2F1-47CBD07A0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607745167"/>
        <c:axId val="1582036335"/>
      </c:barChart>
      <c:catAx>
        <c:axId val="16077451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2036335"/>
        <c:crosses val="autoZero"/>
        <c:auto val="1"/>
        <c:lblAlgn val="ctr"/>
        <c:lblOffset val="100"/>
        <c:noMultiLvlLbl val="0"/>
      </c:catAx>
      <c:valAx>
        <c:axId val="15820363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7745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Good Afternoon everyone, my name is Mackenzie McGuffie. </a:t>
            </a:r>
          </a:p>
          <a:p>
            <a:pPr rtl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 am very excited to be presenting to you all my culminating experience project, and before I get started I just wanted to say thank you to everyone here to taking the time out of your day to listen to my presentation</a:t>
            </a:r>
            <a:endParaRPr lang="en-US" b="0" dirty="0">
              <a:effectLst/>
            </a:endParaRPr>
          </a:p>
          <a:p>
            <a:pPr marL="15875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6f1d3c6b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6f1d3c6b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Not in full compliance with APTA Sustainability Commitment</a:t>
            </a:r>
          </a:p>
          <a:p>
            <a:pPr lvl="1"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Signed onto commitment in 2011</a:t>
            </a:r>
          </a:p>
          <a:p>
            <a:pPr lvl="1"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Four Core Principles</a:t>
            </a:r>
          </a:p>
          <a:p>
            <a:pPr lvl="2"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Sustainability goals and objectives</a:t>
            </a:r>
          </a:p>
          <a:p>
            <a:pPr lvl="2"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Sustainability champion</a:t>
            </a:r>
          </a:p>
          <a:p>
            <a:pPr lvl="2"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Outreach program</a:t>
            </a:r>
          </a:p>
          <a:p>
            <a:pPr lvl="2"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Annual reporting</a:t>
            </a:r>
          </a:p>
          <a:p>
            <a:pPr lvl="1"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Silver recognition requires more sustainability action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00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Member</a:t>
            </a:r>
            <a:r>
              <a:rPr lang="en-US" b="0" baseline="0" dirty="0"/>
              <a:t> Cities/Agencies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All member cities</a:t>
            </a:r>
            <a:r>
              <a:rPr lang="en-US" b="0" baseline="0" dirty="0"/>
              <a:t> have a sustainability program</a:t>
            </a:r>
            <a:endParaRPr lang="en-US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8/18 Valley Metro member agencies have sustainability programs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9/10 largest transit agencies in the US have conducted sustainability projects in the last five years.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5/9 have regularly updated sustainability plans.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982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APTA Indicators – Waste, Recycling, Energy, Water, GHG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Recycle office supplies,</a:t>
            </a:r>
            <a:r>
              <a:rPr lang="en-US" sz="1100" baseline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packaging</a:t>
            </a:r>
            <a:r>
              <a:rPr lang="en-US" sz="11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light rail stations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 paper use through digitizing documents, tracking printing, and introducing mobile ticketing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supplies stock room to eliminate excessive purchasing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Switching to energy efficient appliances and methods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Researching ways to reduce water consumption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sustainable infrastructure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 to implement solar power into operations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frequently used and high volume materials to find more sustainable alternatives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Utilize the Greater Phoenix Low Impact Development Handbook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Continually update the Design Criteria Manual to include sustainable elements and reflect recent industry developments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 a study to assess the feasibility of using regenerative braking as a way of reducing energy consumption for the light rail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0" marR="0" indent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Foster a culture of sustainability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</a:t>
            </a:r>
            <a:r>
              <a:rPr lang="en-US" sz="1100" baseline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Obtain a Phoenix Green Business Certification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 sustainability education into new hire orientations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Pursue ISO 14001 Certification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 marketing campaign to educate transit riders on sustainability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 agency website to showcase sustainability actions that Valley Metro has taken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 a component of sustainability into procurement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313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58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76000"/>
          </a:blip>
          <a:srcRect/>
          <a:stretch/>
        </p:blipFill>
        <p:spPr>
          <a:xfrm>
            <a:off x="0" y="8750"/>
            <a:ext cx="9144000" cy="5143500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" name="Freeform 2"/>
          <p:cNvSpPr/>
          <p:nvPr/>
        </p:nvSpPr>
        <p:spPr>
          <a:xfrm>
            <a:off x="100973" y="127591"/>
            <a:ext cx="6012745" cy="4919021"/>
          </a:xfrm>
          <a:custGeom>
            <a:avLst/>
            <a:gdLst>
              <a:gd name="connsiteX0" fmla="*/ 0 w 6379535"/>
              <a:gd name="connsiteY0" fmla="*/ 0 h 4880344"/>
              <a:gd name="connsiteX1" fmla="*/ 0 w 6379535"/>
              <a:gd name="connsiteY1" fmla="*/ 4880344 h 4880344"/>
              <a:gd name="connsiteX2" fmla="*/ 3083442 w 6379535"/>
              <a:gd name="connsiteY2" fmla="*/ 4837814 h 4880344"/>
              <a:gd name="connsiteX3" fmla="*/ 6379535 w 6379535"/>
              <a:gd name="connsiteY3" fmla="*/ 53162 h 4880344"/>
              <a:gd name="connsiteX4" fmla="*/ 0 w 6379535"/>
              <a:gd name="connsiteY4" fmla="*/ 0 h 488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9535" h="4880344">
                <a:moveTo>
                  <a:pt x="0" y="0"/>
                </a:moveTo>
                <a:lnTo>
                  <a:pt x="0" y="4880344"/>
                </a:lnTo>
                <a:lnTo>
                  <a:pt x="3083442" y="4837814"/>
                </a:lnTo>
                <a:lnTo>
                  <a:pt x="6379535" y="5316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55;p13"/>
          <p:cNvSpPr txBox="1"/>
          <p:nvPr/>
        </p:nvSpPr>
        <p:spPr>
          <a:xfrm>
            <a:off x="100973" y="588224"/>
            <a:ext cx="4502925" cy="405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dirty="0">
                <a:solidFill>
                  <a:srgbClr val="572C5F"/>
                </a:solidFill>
                <a:latin typeface="+mj-lt"/>
                <a:ea typeface="Segoe UI Emoji" panose="020B0502040204020203" pitchFamily="34" charset="0"/>
              </a:rPr>
              <a:t>Five Year Sustainability at Valley Metro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800" dirty="0">
              <a:solidFill>
                <a:srgbClr val="59595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800" dirty="0">
              <a:solidFill>
                <a:srgbClr val="59595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637953" y="4083769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en-US" dirty="0"/>
          </a:p>
          <a:p>
            <a:pPr lvl="0" algn="ctr"/>
            <a:r>
              <a:rPr lang="en-US" sz="2400" dirty="0">
                <a:solidFill>
                  <a:schemeClr val="tx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Mackenzie McGuffie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8379" y="0"/>
            <a:ext cx="4745621" cy="5143500"/>
          </a:xfrm>
          <a:solidFill>
            <a:schemeClr val="tx2">
              <a:alpha val="99000"/>
            </a:schemeClr>
          </a:solidFill>
        </p:spPr>
        <p:txBody>
          <a:bodyPr/>
          <a:lstStyle/>
          <a:p>
            <a:pPr marL="114300" indent="0" algn="ctr">
              <a:spcAft>
                <a:spcPts val="1200"/>
              </a:spcAft>
              <a:buNone/>
            </a:pPr>
            <a:endParaRPr lang="en-US" sz="2000" dirty="0">
              <a:solidFill>
                <a:srgbClr val="7030A0"/>
              </a:solidFill>
              <a:latin typeface="+mj-lt"/>
              <a:ea typeface="Segoe UI Emoji" panose="020B0502040204020203" pitchFamily="34" charset="0"/>
            </a:endParaRPr>
          </a:p>
          <a:p>
            <a:pPr marL="114300" indent="0">
              <a:buNone/>
            </a:pPr>
            <a:endParaRPr lang="en-US" sz="2400" dirty="0">
              <a:solidFill>
                <a:schemeClr val="tx1"/>
              </a:solidFill>
              <a:latin typeface="Segoe UI Emoji" panose="020B0502040204020203" pitchFamily="34" charset="0"/>
              <a:ea typeface="Segoe UI Emoji" panose="020B0502040204020203" pitchFamily="34" charset="0"/>
            </a:endParaRP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chemeClr val="tx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New sustainability plan </a:t>
            </a:r>
            <a:r>
              <a:rPr lang="en-US" sz="2400" dirty="0">
                <a:solidFill>
                  <a:schemeClr val="tx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with projects and goals</a:t>
            </a:r>
            <a:endParaRPr lang="en-US" sz="1000" dirty="0">
              <a:solidFill>
                <a:schemeClr val="tx1"/>
              </a:solidFill>
              <a:latin typeface="Segoe UI Emoji" panose="020B0502040204020203" pitchFamily="34" charset="0"/>
              <a:ea typeface="Segoe UI Emoji" panose="020B0502040204020203" pitchFamily="34" charset="0"/>
            </a:endParaRP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Valley Metro hired their first </a:t>
            </a:r>
            <a:r>
              <a:rPr lang="en-US" sz="2400" b="1" dirty="0">
                <a:solidFill>
                  <a:schemeClr val="tx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sustainability coordinator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chemeClr val="tx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More involvement </a:t>
            </a:r>
            <a:r>
              <a:rPr lang="en-US" sz="2400" dirty="0">
                <a:solidFill>
                  <a:schemeClr val="tx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in future city/regional sustainability</a:t>
            </a:r>
          </a:p>
          <a:p>
            <a:pPr marL="114300" indent="0">
              <a:buNone/>
            </a:pPr>
            <a:endParaRPr lang="en-US" sz="2400" dirty="0">
              <a:solidFill>
                <a:schemeClr val="tx1"/>
              </a:solidFill>
              <a:latin typeface="Segoe UI Emoji" panose="020B0502040204020203" pitchFamily="34" charset="0"/>
              <a:ea typeface="Segoe UI Emoji" panose="020B0502040204020203" pitchFamily="34" charset="0"/>
            </a:endParaRPr>
          </a:p>
          <a:p>
            <a:pPr marL="114300" indent="0">
              <a:buNone/>
            </a:pPr>
            <a:endParaRPr lang="en-US" dirty="0">
              <a:latin typeface="Segoe UI Emoji" panose="020B0502040204020203" pitchFamily="34" charset="0"/>
              <a:ea typeface="Segoe UI Emoji" panose="020B0502040204020203" pitchFamily="34" charset="0"/>
            </a:endParaRPr>
          </a:p>
          <a:p>
            <a:endParaRPr lang="en-US" dirty="0">
              <a:latin typeface="Segoe UI Emoji" panose="020B0502040204020203" pitchFamily="34" charset="0"/>
              <a:ea typeface="Segoe UI Emoji" panose="020B05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60E5F0-17EB-0F4F-B5D9-5A7B44DC1B24}"/>
              </a:ext>
            </a:extLst>
          </p:cNvPr>
          <p:cNvSpPr txBox="1">
            <a:spLocks/>
          </p:cNvSpPr>
          <p:nvPr/>
        </p:nvSpPr>
        <p:spPr>
          <a:xfrm>
            <a:off x="4398379" y="0"/>
            <a:ext cx="4745621" cy="864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rgbClr val="572C5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72C5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7" name="Picture 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D7310B5-72BA-1A42-8D53-9384A357F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14" y="0"/>
            <a:ext cx="44146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2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19870" cy="2615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7719"/>
          <a:stretch/>
        </p:blipFill>
        <p:spPr>
          <a:xfrm>
            <a:off x="1" y="2615623"/>
            <a:ext cx="3919870" cy="25305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132943" y="0"/>
            <a:ext cx="5011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rgbClr val="572C5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72C5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About Valley Metro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8669" y="1123145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141414"/>
                </a:solidFill>
                <a:latin typeface="museo-sans"/>
              </a:rPr>
              <a:t>Connect communities and enhance lives</a:t>
            </a:r>
            <a:endParaRPr lang="en-US" sz="2000" b="1" i="1" dirty="0"/>
          </a:p>
        </p:txBody>
      </p:sp>
      <p:sp>
        <p:nvSpPr>
          <p:cNvPr id="9" name="Rectangle 8"/>
          <p:cNvSpPr/>
          <p:nvPr/>
        </p:nvSpPr>
        <p:spPr>
          <a:xfrm>
            <a:off x="4352471" y="1765710"/>
            <a:ext cx="4572000" cy="27536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Regional public transportation authority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Services in 17 jurisdictions 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 rail, buses, and paratransit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Ridership of 66 million in 2018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APTA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3153736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C13CE3-1024-4890-8D12-30900AA88DBE}"/>
              </a:ext>
            </a:extLst>
          </p:cNvPr>
          <p:cNvSpPr txBox="1"/>
          <p:nvPr/>
        </p:nvSpPr>
        <p:spPr>
          <a:xfrm>
            <a:off x="1448953" y="2260936"/>
            <a:ext cx="26073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No Active Sustainability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BB4F3B-1E3F-4357-9BED-005E923BF547}"/>
              </a:ext>
            </a:extLst>
          </p:cNvPr>
          <p:cNvSpPr txBox="1"/>
          <p:nvPr/>
        </p:nvSpPr>
        <p:spPr>
          <a:xfrm>
            <a:off x="5171905" y="2260936"/>
            <a:ext cx="31719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Not In Compliance with Sustainability Commitment</a:t>
            </a:r>
          </a:p>
        </p:txBody>
      </p:sp>
      <p:sp>
        <p:nvSpPr>
          <p:cNvPr id="3" name="Oval 2"/>
          <p:cNvSpPr/>
          <p:nvPr/>
        </p:nvSpPr>
        <p:spPr>
          <a:xfrm>
            <a:off x="476250" y="2191434"/>
            <a:ext cx="829828" cy="76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199202" y="2191434"/>
            <a:ext cx="829828" cy="76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6250" y="2251649"/>
            <a:ext cx="82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9202" y="2237600"/>
            <a:ext cx="82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15049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89693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rgbClr val="572C5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>
              <a:buClrTx/>
            </a:pPr>
            <a:r>
              <a:rPr lang="en-US" sz="4000" dirty="0">
                <a:latin typeface="+mj-lt"/>
                <a:ea typeface="Segoe UI Emoji" panose="020B0502040204020203" pitchFamily="34" charset="0"/>
              </a:rPr>
              <a:t>Valley Metro Sustainability in May 2018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572C5F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4A1B4-720E-4F99-BA65-0736D8DB7D6F}"/>
              </a:ext>
            </a:extLst>
          </p:cNvPr>
          <p:cNvSpPr/>
          <p:nvPr/>
        </p:nvSpPr>
        <p:spPr>
          <a:xfrm>
            <a:off x="0" y="0"/>
            <a:ext cx="9144000" cy="14962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1700" y="1746423"/>
            <a:ext cx="5982222" cy="224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2400" b="1" dirty="0">
                <a:solidFill>
                  <a:srgbClr val="00B05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✔ </a:t>
            </a:r>
            <a:r>
              <a:rPr lang="en-US" sz="2400" dirty="0">
                <a:latin typeface="Segoe UI Emoji" panose="020B0502040204020203" pitchFamily="34" charset="0"/>
                <a:ea typeface="Segoe UI Emoji" panose="020B0502040204020203" pitchFamily="34" charset="0"/>
              </a:rPr>
              <a:t>Identify sustainability champion </a:t>
            </a:r>
            <a:br>
              <a:rPr lang="en-US" sz="2400" dirty="0">
                <a:latin typeface="Segoe UI Emoji" panose="020B0502040204020203" pitchFamily="34" charset="0"/>
                <a:ea typeface="Segoe UI Emoji" panose="020B0502040204020203" pitchFamily="34" charset="0"/>
              </a:rPr>
            </a:br>
            <a:r>
              <a:rPr lang="en-US" sz="2400" b="1" dirty="0">
                <a:solidFill>
                  <a:srgbClr val="00B05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✔ </a:t>
            </a:r>
            <a:r>
              <a:rPr lang="en-US" sz="2400" dirty="0">
                <a:latin typeface="Segoe UI Emoji" panose="020B0502040204020203" pitchFamily="34" charset="0"/>
                <a:ea typeface="Segoe UI Emoji" panose="020B0502040204020203" pitchFamily="34" charset="0"/>
              </a:rPr>
              <a:t>Undertake annual utility usage inventory</a:t>
            </a:r>
          </a:p>
          <a:p>
            <a:pPr fontAlgn="base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+mn-lt"/>
                <a:ea typeface="Segoe UI Emoji" panose="020B0502040204020203" pitchFamily="34" charset="0"/>
              </a:rPr>
              <a:t> X</a:t>
            </a:r>
            <a:r>
              <a:rPr lang="en-US" sz="2400" dirty="0">
                <a:latin typeface="Segoe UI Emoji" panose="020B0502040204020203" pitchFamily="34" charset="0"/>
                <a:ea typeface="Segoe UI Emoji" panose="020B0502040204020203" pitchFamily="34" charset="0"/>
              </a:rPr>
              <a:t>  Sustainability part of strategic objectives</a:t>
            </a:r>
          </a:p>
          <a:p>
            <a:pPr fontAlgn="base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+mn-lt"/>
                <a:ea typeface="Segoe UI Emoji" panose="020B0502040204020203" pitchFamily="34" charset="0"/>
              </a:rPr>
              <a:t> X</a:t>
            </a:r>
            <a:r>
              <a:rPr lang="en-US" sz="2400" dirty="0">
                <a:latin typeface="Segoe UI Emoji" panose="020B0502040204020203" pitchFamily="34" charset="0"/>
                <a:ea typeface="Segoe UI Emoji" panose="020B0502040204020203" pitchFamily="34" charset="0"/>
              </a:rPr>
              <a:t> Outreach program  </a:t>
            </a:r>
            <a:endParaRPr lang="en-US" sz="2400" dirty="0">
              <a:solidFill>
                <a:srgbClr val="00B050"/>
              </a:solidFill>
              <a:latin typeface="Segoe UI Emoji" panose="020B0502040204020203" pitchFamily="34" charset="0"/>
              <a:ea typeface="Segoe UI Emoj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1778" y="4774168"/>
            <a:ext cx="598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Segoe UI Emoji" panose="020B0502040204020203" pitchFamily="34" charset="0"/>
                <a:ea typeface="Segoe UI Emoji" panose="020B0502040204020203" pitchFamily="34" charset="0"/>
              </a:rPr>
              <a:t>APTA: American Public Transportation Association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788033-4BD6-6648-88C5-6F55F7AEB831}"/>
              </a:ext>
            </a:extLst>
          </p:cNvPr>
          <p:cNvSpPr txBox="1">
            <a:spLocks/>
          </p:cNvSpPr>
          <p:nvPr/>
        </p:nvSpPr>
        <p:spPr>
          <a:xfrm>
            <a:off x="311700" y="315754"/>
            <a:ext cx="8417240" cy="86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rgbClr val="572C5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>
              <a:buClrTx/>
              <a:defRPr/>
            </a:pPr>
            <a:r>
              <a:rPr lang="en-US" dirty="0">
                <a:latin typeface="Segoe UI Emoji" panose="020B0502040204020203" pitchFamily="34" charset="0"/>
                <a:ea typeface="Segoe UI Emoji" panose="020B0502040204020203" pitchFamily="34" charset="0"/>
              </a:rPr>
              <a:t>APTA Sustainability Core Principles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72C5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page4image1725440">
            <a:extLst>
              <a:ext uri="{FF2B5EF4-FFF2-40B4-BE49-F238E27FC236}">
                <a16:creationId xmlns:a16="http://schemas.microsoft.com/office/drawing/2014/main" id="{66718BE3-078B-5F4E-A394-6F5BC98FEEE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44" y="1812045"/>
            <a:ext cx="2446318" cy="2403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767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E16BDF-661D-FD40-9251-883DBCE1A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75"/>
            <a:ext cx="9144000" cy="51435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43503" y="124315"/>
            <a:ext cx="5374981" cy="4919021"/>
          </a:xfrm>
          <a:custGeom>
            <a:avLst/>
            <a:gdLst>
              <a:gd name="connsiteX0" fmla="*/ 0 w 6379535"/>
              <a:gd name="connsiteY0" fmla="*/ 0 h 4880344"/>
              <a:gd name="connsiteX1" fmla="*/ 0 w 6379535"/>
              <a:gd name="connsiteY1" fmla="*/ 4880344 h 4880344"/>
              <a:gd name="connsiteX2" fmla="*/ 3083442 w 6379535"/>
              <a:gd name="connsiteY2" fmla="*/ 4837814 h 4880344"/>
              <a:gd name="connsiteX3" fmla="*/ 6379535 w 6379535"/>
              <a:gd name="connsiteY3" fmla="*/ 53162 h 4880344"/>
              <a:gd name="connsiteX4" fmla="*/ 0 w 6379535"/>
              <a:gd name="connsiteY4" fmla="*/ 0 h 488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9535" h="4880344">
                <a:moveTo>
                  <a:pt x="0" y="0"/>
                </a:moveTo>
                <a:lnTo>
                  <a:pt x="0" y="4880344"/>
                </a:lnTo>
                <a:lnTo>
                  <a:pt x="3083442" y="4837814"/>
                </a:lnTo>
                <a:lnTo>
                  <a:pt x="6379535" y="5316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6355" y="1215872"/>
            <a:ext cx="3842507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Segoe UI Emoji" panose="020B0502040204020203" pitchFamily="34" charset="0"/>
                <a:ea typeface="Segoe UI Emoji" panose="020B0502040204020203" pitchFamily="34" charset="0"/>
              </a:rPr>
              <a:t>Update Valley Metro’s Sustainability Objectives by Creating a New Sustainability Plan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507C8E-E091-834C-A763-2453FE7D2CED}"/>
              </a:ext>
            </a:extLst>
          </p:cNvPr>
          <p:cNvSpPr txBox="1">
            <a:spLocks/>
          </p:cNvSpPr>
          <p:nvPr/>
        </p:nvSpPr>
        <p:spPr>
          <a:xfrm>
            <a:off x="143503" y="238851"/>
            <a:ext cx="5753528" cy="864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rgbClr val="572C5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572C5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Purpose of Project</a:t>
            </a:r>
          </a:p>
        </p:txBody>
      </p:sp>
    </p:spTree>
    <p:extLst>
      <p:ext uri="{BB962C8B-B14F-4D97-AF65-F5344CB8AC3E}">
        <p14:creationId xmlns:p14="http://schemas.microsoft.com/office/powerpoint/2010/main" val="1148396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00FD988-1510-3A47-8F71-F4E25B975239}"/>
              </a:ext>
            </a:extLst>
          </p:cNvPr>
          <p:cNvSpPr/>
          <p:nvPr/>
        </p:nvSpPr>
        <p:spPr>
          <a:xfrm>
            <a:off x="0" y="0"/>
            <a:ext cx="9144000" cy="12681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0714" y="201701"/>
            <a:ext cx="5476125" cy="864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rgbClr val="572C5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72C5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Transit Research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/>
          <a:srcRect r="10967"/>
          <a:stretch/>
        </p:blipFill>
        <p:spPr bwMode="auto">
          <a:xfrm>
            <a:off x="6756399" y="1268185"/>
            <a:ext cx="2387601" cy="1807029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704" y="1268186"/>
            <a:ext cx="2720695" cy="1807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815" y="3075215"/>
            <a:ext cx="3343185" cy="2068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6002" t="9497" r="24626"/>
          <a:stretch/>
        </p:blipFill>
        <p:spPr>
          <a:xfrm>
            <a:off x="4042638" y="3075215"/>
            <a:ext cx="1777267" cy="20682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3160" y="1747685"/>
            <a:ext cx="3376606" cy="2361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Font typeface="Arial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Cities &amp; Agencies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Font typeface="Arial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largest cities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Font typeface="Arial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cities</a:t>
            </a:r>
          </a:p>
        </p:txBody>
      </p:sp>
    </p:spTree>
    <p:extLst>
      <p:ext uri="{BB962C8B-B14F-4D97-AF65-F5344CB8AC3E}">
        <p14:creationId xmlns:p14="http://schemas.microsoft.com/office/powerpoint/2010/main" val="3137665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24A1B4-720E-4F99-BA65-0736D8DB7D6F}"/>
              </a:ext>
            </a:extLst>
          </p:cNvPr>
          <p:cNvSpPr/>
          <p:nvPr/>
        </p:nvSpPr>
        <p:spPr>
          <a:xfrm>
            <a:off x="0" y="-1"/>
            <a:ext cx="9144000" cy="10029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3042" y="1126537"/>
            <a:ext cx="4188045" cy="92332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Segoe UI Emoji" panose="020B0502040204020203" pitchFamily="34" charset="0"/>
                <a:ea typeface="Segoe UI Emoji" panose="020B0502040204020203" pitchFamily="34" charset="0"/>
              </a:rPr>
              <a:t>Are you aware of Valley Metro’s Sustainability Commitment?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2641" y="1002988"/>
            <a:ext cx="481872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latin typeface="Segoe UI Emoji" panose="020B0502040204020203" pitchFamily="34" charset="0"/>
                <a:ea typeface="Segoe UI Emoji" panose="020B0502040204020203" pitchFamily="34" charset="0"/>
              </a:rPr>
              <a:t>Do you feel that Valley Metro is reaching its potential as an environmentally conscious agency?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E84FC8-F499-C34D-A3DA-6713D0338472}"/>
              </a:ext>
            </a:extLst>
          </p:cNvPr>
          <p:cNvSpPr txBox="1">
            <a:spLocks/>
          </p:cNvSpPr>
          <p:nvPr/>
        </p:nvSpPr>
        <p:spPr>
          <a:xfrm>
            <a:off x="0" y="81506"/>
            <a:ext cx="4462641" cy="864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rgbClr val="572C5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72C5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Survey Results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FF04C33-8256-8F42-8987-753B28639D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6088051"/>
              </p:ext>
            </p:extLst>
          </p:nvPr>
        </p:nvGraphicFramePr>
        <p:xfrm>
          <a:off x="183041" y="2044892"/>
          <a:ext cx="4004937" cy="2791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7A778AA-6843-2F4E-A6CE-5C8A3AB5A7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5434899"/>
              </p:ext>
            </p:extLst>
          </p:nvPr>
        </p:nvGraphicFramePr>
        <p:xfrm>
          <a:off x="3922113" y="2044892"/>
          <a:ext cx="4911615" cy="2791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331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5E40B4-0D05-014F-8543-F5D64EADD76A}"/>
              </a:ext>
            </a:extLst>
          </p:cNvPr>
          <p:cNvSpPr/>
          <p:nvPr/>
        </p:nvSpPr>
        <p:spPr>
          <a:xfrm>
            <a:off x="0" y="-1"/>
            <a:ext cx="9144000" cy="10029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6254" y="65957"/>
            <a:ext cx="6863937" cy="86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rgbClr val="572C5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Sustainability Team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72C5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C68233-7E30-5A49-89F0-90AF80F609DC}"/>
              </a:ext>
            </a:extLst>
          </p:cNvPr>
          <p:cNvSpPr>
            <a:spLocks noGrp="1"/>
          </p:cNvSpPr>
          <p:nvPr/>
        </p:nvSpPr>
        <p:spPr>
          <a:xfrm>
            <a:off x="365597" y="1668379"/>
            <a:ext cx="3917646" cy="31831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1" i="0" kern="1200">
                <a:solidFill>
                  <a:srgbClr val="53565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rgbClr val="53565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rgbClr val="53565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53565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53565A"/>
                </a:solidFill>
                <a:latin typeface="Arial MT Std" charset="0"/>
                <a:ea typeface="Arial MT Std" charset="0"/>
                <a:cs typeface="Arial MT St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 meetings to discuss plan and vote on actions</a:t>
            </a:r>
          </a:p>
          <a:p>
            <a:pPr>
              <a:spcAft>
                <a:spcPts val="1800"/>
              </a:spcAft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 protocol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CF1BF9-BC01-1A4A-A91E-13337134A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59" y="1170922"/>
            <a:ext cx="3841120" cy="376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99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4A1B4-720E-4F99-BA65-0736D8DB7D6F}"/>
              </a:ext>
            </a:extLst>
          </p:cNvPr>
          <p:cNvSpPr/>
          <p:nvPr/>
        </p:nvSpPr>
        <p:spPr>
          <a:xfrm>
            <a:off x="0" y="0"/>
            <a:ext cx="9144000" cy="10029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98816" y="1409700"/>
            <a:ext cx="5270360" cy="104775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98816" y="2657475"/>
            <a:ext cx="5270360" cy="104775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98816" y="3905250"/>
            <a:ext cx="5270360" cy="104775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39" y="1244444"/>
            <a:ext cx="1257300" cy="1171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039" y="2533650"/>
            <a:ext cx="1295400" cy="1171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614" y="3762375"/>
            <a:ext cx="1266825" cy="11906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39339" y="1679874"/>
            <a:ext cx="456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Segoe UI Emoji" panose="020B0502040204020203" pitchFamily="34" charset="0"/>
                <a:ea typeface="Segoe UI Emoji" panose="020B0502040204020203" pitchFamily="34" charset="0"/>
              </a:rPr>
              <a:t>Waste Reduction &amp; Diversion</a:t>
            </a:r>
            <a:endParaRPr lang="en-US" sz="2400" b="1" dirty="0">
              <a:latin typeface="Segoe UI Emoji" panose="020B0502040204020203" pitchFamily="34" charset="0"/>
              <a:ea typeface="Segoe UI Emoj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77439" y="2906108"/>
            <a:ext cx="488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Segoe UI Emoji" panose="020B0502040204020203" pitchFamily="34" charset="0"/>
                <a:ea typeface="Segoe UI Emoji" panose="020B0502040204020203" pitchFamily="34" charset="0"/>
              </a:rPr>
              <a:t>Sustainable Infrastructure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77439" y="4167515"/>
            <a:ext cx="5215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Segoe UI Emoji" panose="020B0502040204020203" pitchFamily="34" charset="0"/>
                <a:ea typeface="Segoe UI Emoji" panose="020B0502040204020203" pitchFamily="34" charset="0"/>
              </a:rPr>
              <a:t>Foster a Culture of Sustainability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4822627-66F3-E64A-AA48-5EF45CAFE7B5}"/>
              </a:ext>
            </a:extLst>
          </p:cNvPr>
          <p:cNvSpPr txBox="1">
            <a:spLocks/>
          </p:cNvSpPr>
          <p:nvPr/>
        </p:nvSpPr>
        <p:spPr>
          <a:xfrm>
            <a:off x="80982" y="94171"/>
            <a:ext cx="5724481" cy="864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rgbClr val="572C5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72C5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Sustainability Goals</a:t>
            </a:r>
          </a:p>
        </p:txBody>
      </p:sp>
    </p:spTree>
    <p:extLst>
      <p:ext uri="{BB962C8B-B14F-4D97-AF65-F5344CB8AC3E}">
        <p14:creationId xmlns:p14="http://schemas.microsoft.com/office/powerpoint/2010/main" val="93715945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3124</TotalTime>
  <Words>424</Words>
  <Application>Microsoft Macintosh PowerPoint</Application>
  <PresentationFormat>On-screen Show (16:9)</PresentationFormat>
  <Paragraphs>80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museo-sans</vt:lpstr>
      <vt:lpstr>Segoe UI Emoji</vt:lpstr>
      <vt:lpstr>Symbol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McGuffie, Mackenzie</dc:creator>
  <cp:lastModifiedBy>Mackenzie McGuffie</cp:lastModifiedBy>
  <cp:revision>77</cp:revision>
  <dcterms:modified xsi:type="dcterms:W3CDTF">2019-04-25T17:21:13Z</dcterms:modified>
</cp:coreProperties>
</file>