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6" r:id="rId2"/>
    <p:sldId id="275" r:id="rId3"/>
    <p:sldId id="258" r:id="rId4"/>
    <p:sldId id="257" r:id="rId5"/>
    <p:sldId id="272" r:id="rId6"/>
    <p:sldId id="259" r:id="rId7"/>
    <p:sldId id="260" r:id="rId8"/>
    <p:sldId id="274" r:id="rId9"/>
    <p:sldId id="261" r:id="rId10"/>
    <p:sldId id="273" r:id="rId11"/>
    <p:sldId id="264" r:id="rId12"/>
    <p:sldId id="265" r:id="rId13"/>
    <p:sldId id="266" r:id="rId14"/>
    <p:sldId id="271" r:id="rId15"/>
    <p:sldId id="276" r:id="rId16"/>
    <p:sldId id="277"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8CBE4"/>
    <a:srgbClr val="3366CC"/>
    <a:srgbClr val="76A8E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3DCC925-8A7A-4F77-9B09-DA020F827C05}" v="78" dt="2020-04-05T21:17:04.1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368" autoAdjust="0"/>
    <p:restoredTop sz="62835" autoAdjust="0"/>
  </p:normalViewPr>
  <p:slideViewPr>
    <p:cSldViewPr snapToGrid="0">
      <p:cViewPr varScale="1">
        <p:scale>
          <a:sx n="53" d="100"/>
          <a:sy n="53" d="100"/>
        </p:scale>
        <p:origin x="181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70E52A-736C-434C-A99C-F17B3D81F052}" type="datetimeFigureOut">
              <a:rPr lang="en-US" smtClean="0"/>
              <a:t>4/5/2020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C3608C-A34A-494B-83CB-BC645B40524F}" type="slidenum">
              <a:rPr lang="en-US" smtClean="0"/>
              <a:t>‹#›</a:t>
            </a:fld>
            <a:endParaRPr lang="en-US"/>
          </a:p>
        </p:txBody>
      </p:sp>
    </p:spTree>
    <p:extLst>
      <p:ext uri="{BB962C8B-B14F-4D97-AF65-F5344CB8AC3E}">
        <p14:creationId xmlns:p14="http://schemas.microsoft.com/office/powerpoint/2010/main" val="18451167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afternoon, my name is Jacquelyn Lolos and I am here to tell you a story about a prominent east coast city that is inundated with a substantial dilemma. Sometimes referred to as “Neptune City” or “The Resort City,” Virginia Beach is a costal city situated along the Atlantic Ocean and the Chesapeake Bay. The city had more than 19 million domestic visitors in 2017, accounting for $2.45 billion in revenue (VB Gov, 2018).</a:t>
            </a:r>
          </a:p>
          <a:p>
            <a:endParaRPr lang="en-US" dirty="0"/>
          </a:p>
          <a:p>
            <a:endParaRPr lang="en-US" dirty="0"/>
          </a:p>
          <a:p>
            <a:r>
              <a:rPr lang="en-US" dirty="0"/>
              <a:t>Image 1: Virginia Beach boardwalk at 31</a:t>
            </a:r>
            <a:r>
              <a:rPr lang="en-US" baseline="30000" dirty="0"/>
              <a:t>st</a:t>
            </a:r>
            <a:r>
              <a:rPr lang="en-US" dirty="0"/>
              <a:t> street ft. King Neptune.</a:t>
            </a:r>
          </a:p>
        </p:txBody>
      </p:sp>
      <p:sp>
        <p:nvSpPr>
          <p:cNvPr id="4" name="Slide Number Placeholder 3"/>
          <p:cNvSpPr>
            <a:spLocks noGrp="1"/>
          </p:cNvSpPr>
          <p:nvPr>
            <p:ph type="sldNum" sz="quarter" idx="5"/>
          </p:nvPr>
        </p:nvSpPr>
        <p:spPr/>
        <p:txBody>
          <a:bodyPr/>
          <a:lstStyle/>
          <a:p>
            <a:fld id="{7DC3608C-A34A-494B-83CB-BC645B40524F}" type="slidenum">
              <a:rPr lang="en-US" smtClean="0"/>
              <a:t>1</a:t>
            </a:fld>
            <a:endParaRPr lang="en-US"/>
          </a:p>
        </p:txBody>
      </p:sp>
    </p:spTree>
    <p:extLst>
      <p:ext uri="{BB962C8B-B14F-4D97-AF65-F5344CB8AC3E}">
        <p14:creationId xmlns:p14="http://schemas.microsoft.com/office/powerpoint/2010/main" val="42675092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 mentioned previously, the expectation of this project is NOT to discourage people from smoking or segregate smokers from non-smokers. The expectations are clean beaches, more visitors, advertisements and marketing campaigns like the one here from Romania, organized and voluntary beach cleanups, and heavier fines in the form of community service for those who do litter on the beach.</a:t>
            </a:r>
          </a:p>
          <a:p>
            <a:endParaRPr lang="en-US" dirty="0"/>
          </a:p>
          <a:p>
            <a:endParaRPr lang="en-US" dirty="0"/>
          </a:p>
          <a:p>
            <a:r>
              <a:rPr lang="en-US" dirty="0"/>
              <a:t>Figure 22: Volunteers clean up Virginia Beach.</a:t>
            </a:r>
          </a:p>
          <a:p>
            <a:r>
              <a:rPr lang="en-US" dirty="0"/>
              <a:t>Figure 23: Advert from Romania.</a:t>
            </a:r>
          </a:p>
          <a:p>
            <a:r>
              <a:rPr lang="en-US" dirty="0"/>
              <a:t>Figure 24: </a:t>
            </a:r>
            <a:r>
              <a:rPr lang="en-US" dirty="0" err="1"/>
              <a:t>OceanUs</a:t>
            </a:r>
            <a:r>
              <a:rPr lang="en-US" dirty="0"/>
              <a:t> performs a cleanup in Virginia Beach. </a:t>
            </a:r>
          </a:p>
        </p:txBody>
      </p:sp>
      <p:sp>
        <p:nvSpPr>
          <p:cNvPr id="4" name="Slide Number Placeholder 3"/>
          <p:cNvSpPr>
            <a:spLocks noGrp="1"/>
          </p:cNvSpPr>
          <p:nvPr>
            <p:ph type="sldNum" sz="quarter" idx="5"/>
          </p:nvPr>
        </p:nvSpPr>
        <p:spPr/>
        <p:txBody>
          <a:bodyPr/>
          <a:lstStyle/>
          <a:p>
            <a:fld id="{7DC3608C-A34A-494B-83CB-BC645B40524F}" type="slidenum">
              <a:rPr lang="en-US" smtClean="0"/>
              <a:t>10</a:t>
            </a:fld>
            <a:endParaRPr lang="en-US"/>
          </a:p>
        </p:txBody>
      </p:sp>
    </p:spTree>
    <p:extLst>
      <p:ext uri="{BB962C8B-B14F-4D97-AF65-F5344CB8AC3E}">
        <p14:creationId xmlns:p14="http://schemas.microsoft.com/office/powerpoint/2010/main" val="34607027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Speaking with Robert Dean, 1989 founding member of Clean the Bay Day, he said “Changing the world begins with one cigarette butt at a time, so I’d say, especially to smokers out there, keep your butts off the beach.” Citing his inspiration for the dedicated day Dean said, “plastic bags, fishing line, cigarette butts, and heaps of other trash were defiling our waterways.”</a:t>
            </a:r>
          </a:p>
          <a:p>
            <a:endParaRPr lang="en-US" dirty="0"/>
          </a:p>
          <a:p>
            <a:r>
              <a:rPr lang="en-US" dirty="0"/>
              <a:t>Dean hopes to end Clean the Bay Day, wishing that people would take his advice to stop littering so that one day the annual cleanup will no longer be necessary. This project requires immediate attention and action. The consequences will continue to get worse for as long as this issue lingers.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One million seabirds are killed by marine litter every year - 100,000 turtles and marine mammals, such as dolphins, whales and seals, are killed by plastic marine litter every year around the world (Perseus, n.d.). </a:t>
            </a:r>
            <a:endParaRPr lang="en-US" dirty="0"/>
          </a:p>
          <a:p>
            <a:endParaRPr lang="en-US" dirty="0"/>
          </a:p>
          <a:p>
            <a:endParaRPr lang="en-US" dirty="0"/>
          </a:p>
          <a:p>
            <a:endParaRPr lang="en-US" dirty="0"/>
          </a:p>
          <a:p>
            <a:r>
              <a:rPr lang="en-US" dirty="0"/>
              <a:t>Figure 25: Stop littering sign from Safety Signs.</a:t>
            </a:r>
          </a:p>
          <a:p>
            <a:r>
              <a:rPr lang="en-US" dirty="0"/>
              <a:t>Figure 26: Greenpeace Philippines create a sperm whale out of trash. The inspiration came after a dead sperm whale washed up on the coast of Spain and revealed more than 64 pounds of trash in its stomach.</a:t>
            </a:r>
          </a:p>
          <a:p>
            <a:r>
              <a:rPr lang="en-US" dirty="0"/>
              <a:t>Figure 27: Impress Media Australia created posters to illustrate where butts inevitably end up.</a:t>
            </a:r>
          </a:p>
        </p:txBody>
      </p:sp>
      <p:sp>
        <p:nvSpPr>
          <p:cNvPr id="4" name="Slide Number Placeholder 3"/>
          <p:cNvSpPr>
            <a:spLocks noGrp="1"/>
          </p:cNvSpPr>
          <p:nvPr>
            <p:ph type="sldNum" sz="quarter" idx="5"/>
          </p:nvPr>
        </p:nvSpPr>
        <p:spPr/>
        <p:txBody>
          <a:bodyPr/>
          <a:lstStyle/>
          <a:p>
            <a:fld id="{7DC3608C-A34A-494B-83CB-BC645B40524F}" type="slidenum">
              <a:rPr lang="en-US" smtClean="0"/>
              <a:t>11</a:t>
            </a:fld>
            <a:endParaRPr lang="en-US"/>
          </a:p>
        </p:txBody>
      </p:sp>
    </p:spTree>
    <p:extLst>
      <p:ext uri="{BB962C8B-B14F-4D97-AF65-F5344CB8AC3E}">
        <p14:creationId xmlns:p14="http://schemas.microsoft.com/office/powerpoint/2010/main" val="29080927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Cigarette Litter Scan, developed by Keep American Beautiful, is a method to quantify cigarette butt and cigar litter in a target area – scans have been field-tested in downtown areas, beaches, parks, and at rest stops along roadways. Keep America Beautiful defines the scan as a “scanning methodology that involves an actual count of cigarette butt and cigar tip litter on the ground.” These scans are conducted in smaller, representative sections within the larger program area. They are used for periodic follow-up scans to assess long-term program influence and sustainability. </a:t>
            </a:r>
          </a:p>
          <a:p>
            <a:endParaRPr lang="en-US" dirty="0"/>
          </a:p>
          <a:p>
            <a:r>
              <a:rPr lang="en-US" dirty="0"/>
              <a:t>Additionally, KAB provides a Field Scan Document and allows for recordings from a preliminary scan as well as two follow up scans. It also provides space to record the location, number of butts, number of cigar tips, and number of ash receptacles in the designated location.</a:t>
            </a:r>
          </a:p>
          <a:p>
            <a:endParaRPr lang="en-US" dirty="0"/>
          </a:p>
          <a:p>
            <a:r>
              <a:rPr lang="en-US" dirty="0"/>
              <a:t>While KAB does not specify how often these follow up scans should be conducted, this is the ideal way to measure the success of the project and assess the impact of the project. </a:t>
            </a:r>
          </a:p>
          <a:p>
            <a:endParaRPr lang="en-US" dirty="0"/>
          </a:p>
          <a:p>
            <a:endParaRPr lang="en-US" dirty="0"/>
          </a:p>
          <a:p>
            <a:r>
              <a:rPr lang="en-US" dirty="0"/>
              <a:t>Figure 28: Keep America </a:t>
            </a:r>
            <a:r>
              <a:rPr lang="en-US" dirty="0" err="1"/>
              <a:t>Beautiful’s</a:t>
            </a:r>
            <a:r>
              <a:rPr lang="en-US" dirty="0"/>
              <a:t> instructions on conducting a cigarette litter scan.</a:t>
            </a:r>
          </a:p>
        </p:txBody>
      </p:sp>
      <p:sp>
        <p:nvSpPr>
          <p:cNvPr id="4" name="Slide Number Placeholder 3"/>
          <p:cNvSpPr>
            <a:spLocks noGrp="1"/>
          </p:cNvSpPr>
          <p:nvPr>
            <p:ph type="sldNum" sz="quarter" idx="5"/>
          </p:nvPr>
        </p:nvSpPr>
        <p:spPr/>
        <p:txBody>
          <a:bodyPr/>
          <a:lstStyle/>
          <a:p>
            <a:fld id="{7DC3608C-A34A-494B-83CB-BC645B40524F}" type="slidenum">
              <a:rPr lang="en-US" smtClean="0"/>
              <a:t>12</a:t>
            </a:fld>
            <a:endParaRPr lang="en-US"/>
          </a:p>
        </p:txBody>
      </p:sp>
    </p:spTree>
    <p:extLst>
      <p:ext uri="{BB962C8B-B14F-4D97-AF65-F5344CB8AC3E}">
        <p14:creationId xmlns:p14="http://schemas.microsoft.com/office/powerpoint/2010/main" val="21957149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 now – stop littering, protect our planet, save marine ecosystems and waterways, and volunteer to clean up if you can. The longer we allow this problem to persist, the worse the damage will get. Even without a ban on public beach smoking, we can put a stop to this through education and dissemination of pocket ashtrays and receptacles at transition points. The message is clear, stop littering. If you can, pick up litter. Educate others about litter. Volunteer. Help be part of the solution to this </a:t>
            </a:r>
            <a:r>
              <a:rPr lang="en-US"/>
              <a:t>worldwide problem.</a:t>
            </a:r>
            <a:endParaRPr lang="en-US" dirty="0"/>
          </a:p>
          <a:p>
            <a:endParaRPr lang="en-US" dirty="0"/>
          </a:p>
          <a:p>
            <a:endParaRPr lang="en-US" dirty="0"/>
          </a:p>
          <a:p>
            <a:r>
              <a:rPr lang="en-US" dirty="0"/>
              <a:t>Thank you.</a:t>
            </a:r>
          </a:p>
          <a:p>
            <a:endParaRPr lang="en-US" dirty="0"/>
          </a:p>
          <a:p>
            <a:endParaRPr lang="en-US" dirty="0"/>
          </a:p>
          <a:p>
            <a:r>
              <a:rPr lang="en-US" dirty="0"/>
              <a:t>Figure 29: Advert for disposing of trash in correct bins.</a:t>
            </a:r>
          </a:p>
          <a:p>
            <a:r>
              <a:rPr lang="en-US" dirty="0"/>
              <a:t>Figure 30: Young adults march with Greta Thunberg to bring awareness to climate change.</a:t>
            </a:r>
          </a:p>
        </p:txBody>
      </p:sp>
      <p:sp>
        <p:nvSpPr>
          <p:cNvPr id="4" name="Slide Number Placeholder 3"/>
          <p:cNvSpPr>
            <a:spLocks noGrp="1"/>
          </p:cNvSpPr>
          <p:nvPr>
            <p:ph type="sldNum" sz="quarter" idx="5"/>
          </p:nvPr>
        </p:nvSpPr>
        <p:spPr/>
        <p:txBody>
          <a:bodyPr/>
          <a:lstStyle/>
          <a:p>
            <a:fld id="{7DC3608C-A34A-494B-83CB-BC645B40524F}" type="slidenum">
              <a:rPr lang="en-US" smtClean="0"/>
              <a:t>13</a:t>
            </a:fld>
            <a:endParaRPr lang="en-US"/>
          </a:p>
        </p:txBody>
      </p:sp>
    </p:spTree>
    <p:extLst>
      <p:ext uri="{BB962C8B-B14F-4D97-AF65-F5344CB8AC3E}">
        <p14:creationId xmlns:p14="http://schemas.microsoft.com/office/powerpoint/2010/main" val="36461266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Virginia Beach boasts 38 miles of shoreline and 28 miles of public beach. When mentioning the “Virginia Beach Oceanfront,” this refers to the three-mile boardwalk and beach area along Atlantic Avenue, highlighted in the image above, which sits along the Atlantic Ocean. Three miles of beach, restaurants, bars, shops, and arcades, sounds like the perfect summer vacation, right? Remember I had mentioned that dilemma? Let's have a look…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Figure 2: Virginia Beach oceanfront map with the three-mile boardwalk highlighted in red, directly to the west of the Atlantic Ocean.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Figure 3: Aerial photograph of Virginia Beach, summer 2018.</a:t>
            </a:r>
          </a:p>
        </p:txBody>
      </p:sp>
      <p:sp>
        <p:nvSpPr>
          <p:cNvPr id="4" name="Slide Number Placeholder 3"/>
          <p:cNvSpPr>
            <a:spLocks noGrp="1"/>
          </p:cNvSpPr>
          <p:nvPr>
            <p:ph type="sldNum" sz="quarter" idx="5"/>
          </p:nvPr>
        </p:nvSpPr>
        <p:spPr/>
        <p:txBody>
          <a:bodyPr/>
          <a:lstStyle/>
          <a:p>
            <a:fld id="{7DC3608C-A34A-494B-83CB-BC645B40524F}" type="slidenum">
              <a:rPr lang="en-US" smtClean="0"/>
              <a:t>2</a:t>
            </a:fld>
            <a:endParaRPr lang="en-US"/>
          </a:p>
        </p:txBody>
      </p:sp>
    </p:spTree>
    <p:extLst>
      <p:ext uri="{BB962C8B-B14F-4D97-AF65-F5344CB8AC3E}">
        <p14:creationId xmlns:p14="http://schemas.microsoft.com/office/powerpoint/2010/main" val="17120510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Virginia Beach, like countless other cities worldwide, are facing a dirty issue – beaches, sidewalks, and parking lots are littered with cigarette butts. A non-biodegradable litter, cigarette butts often make their way to waterways via wind and through storm drains. Worldwide, more than 2.5 trillion butts are littered each year (Truth, n.d.). We can see here, according to KAB, on </a:t>
            </a:r>
            <a:r>
              <a:rPr lang="en-US" dirty="0" err="1"/>
              <a:t>everage</a:t>
            </a:r>
            <a:r>
              <a:rPr lang="en-US" dirty="0"/>
              <a:t>, 32% of storm drain litter consists of tobacco products. </a:t>
            </a:r>
          </a:p>
          <a:p>
            <a:endParaRPr lang="en-US" dirty="0"/>
          </a:p>
          <a:p>
            <a:endParaRPr lang="en-US" dirty="0"/>
          </a:p>
          <a:p>
            <a:r>
              <a:rPr lang="en-US" dirty="0"/>
              <a:t>Figure 4: Infographic from Keep America Beautiful regarding cigarette litter.</a:t>
            </a:r>
          </a:p>
          <a:p>
            <a:r>
              <a:rPr lang="en-US" dirty="0"/>
              <a:t>Figure 5: Infographic from Truth Initiative regarding tobacco and cigarette butt litter.</a:t>
            </a:r>
          </a:p>
        </p:txBody>
      </p:sp>
      <p:sp>
        <p:nvSpPr>
          <p:cNvPr id="4" name="Slide Number Placeholder 3"/>
          <p:cNvSpPr>
            <a:spLocks noGrp="1"/>
          </p:cNvSpPr>
          <p:nvPr>
            <p:ph type="sldNum" sz="quarter" idx="5"/>
          </p:nvPr>
        </p:nvSpPr>
        <p:spPr/>
        <p:txBody>
          <a:bodyPr/>
          <a:lstStyle/>
          <a:p>
            <a:fld id="{7DC3608C-A34A-494B-83CB-BC645B40524F}" type="slidenum">
              <a:rPr lang="en-US" smtClean="0"/>
              <a:t>3</a:t>
            </a:fld>
            <a:endParaRPr lang="en-US"/>
          </a:p>
        </p:txBody>
      </p:sp>
    </p:spTree>
    <p:extLst>
      <p:ext uri="{BB962C8B-B14F-4D97-AF65-F5344CB8AC3E}">
        <p14:creationId xmlns:p14="http://schemas.microsoft.com/office/powerpoint/2010/main" val="17826692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Both smoked and unsmoked cigarette butts, made of </a:t>
            </a:r>
            <a:r>
              <a:rPr lang="en-US" sz="1200" b="0" i="0" kern="1200" dirty="0">
                <a:solidFill>
                  <a:schemeClr val="tx1"/>
                </a:solidFill>
                <a:effectLst/>
                <a:latin typeface="+mn-lt"/>
                <a:ea typeface="+mn-ea"/>
                <a:cs typeface="+mn-cs"/>
              </a:rPr>
              <a:t>cellulose acetate,</a:t>
            </a:r>
            <a:r>
              <a:rPr lang="en-US" dirty="0"/>
              <a:t> spew toxic chemicals like arsenic and lead into the air and water. These toxins can poison fish, birds, other marine wildlife and even children who mistake them for food. In addition to aesthetic and environmental consequences, butts are a costly burden to local economies. Whether it be due to lack of education and awareness on the smoker’s part, or the absence of ashtray receptacles, or both, there is no excuse for incessant cigarette litter.</a:t>
            </a:r>
          </a:p>
          <a:p>
            <a:endParaRPr lang="en-US" dirty="0"/>
          </a:p>
          <a:p>
            <a:endParaRPr lang="en-US" dirty="0"/>
          </a:p>
          <a:p>
            <a:r>
              <a:rPr lang="en-US" dirty="0"/>
              <a:t>Figure 6: Jason Alexander, founder of ‘Rubbish Walks’ collects butts from his local beach in Suffolk, U.K.</a:t>
            </a:r>
          </a:p>
          <a:p>
            <a:r>
              <a:rPr lang="en-US" dirty="0"/>
              <a:t>Figure 7: A young boy collects butts on a beach in Dubai, UAE. </a:t>
            </a:r>
          </a:p>
          <a:p>
            <a:r>
              <a:rPr lang="en-US" dirty="0"/>
              <a:t>Figure 8: An organized cleanup by the Surfrider Foundation.</a:t>
            </a:r>
          </a:p>
        </p:txBody>
      </p:sp>
      <p:sp>
        <p:nvSpPr>
          <p:cNvPr id="4" name="Slide Number Placeholder 3"/>
          <p:cNvSpPr>
            <a:spLocks noGrp="1"/>
          </p:cNvSpPr>
          <p:nvPr>
            <p:ph type="sldNum" sz="quarter" idx="5"/>
          </p:nvPr>
        </p:nvSpPr>
        <p:spPr/>
        <p:txBody>
          <a:bodyPr/>
          <a:lstStyle/>
          <a:p>
            <a:fld id="{7DC3608C-A34A-494B-83CB-BC645B40524F}" type="slidenum">
              <a:rPr lang="en-US" smtClean="0"/>
              <a:t>4</a:t>
            </a:fld>
            <a:endParaRPr lang="en-US"/>
          </a:p>
        </p:txBody>
      </p:sp>
    </p:spTree>
    <p:extLst>
      <p:ext uri="{BB962C8B-B14F-4D97-AF65-F5344CB8AC3E}">
        <p14:creationId xmlns:p14="http://schemas.microsoft.com/office/powerpoint/2010/main" val="29640156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mission is clear: promote a healthier environment to include air quality and marine life and ecosystems, attract more beachgoers, and protect tourism revenue that the city relies on significantly.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Cigarette butts are costly to clean up – Truth Initiative estimates that cities spend between $3 and $16 million annually on cigarette clean-up – an average of $9.5 million that could be put back into the local economy. </a:t>
            </a:r>
          </a:p>
          <a:p>
            <a:endParaRPr lang="en-US" dirty="0"/>
          </a:p>
          <a:p>
            <a:r>
              <a:rPr lang="en-US" dirty="0"/>
              <a:t>The city can transform its beaches and boardwalks into something they can be proud of and something they can promote in marketing campaigns to draw in more tourists. </a:t>
            </a:r>
          </a:p>
          <a:p>
            <a:endParaRPr lang="en-US" dirty="0"/>
          </a:p>
          <a:p>
            <a:r>
              <a:rPr lang="en-US" dirty="0"/>
              <a:t>In 2009, Senator Tim Kaine signed legislation that banned smoking in bars and restaurants in Virginia – one of the first states to trade in the tobacco industry nearly four centuries ago.</a:t>
            </a:r>
          </a:p>
          <a:p>
            <a:endParaRPr lang="en-US" dirty="0"/>
          </a:p>
          <a:p>
            <a:r>
              <a:rPr lang="en-US" dirty="0"/>
              <a:t>Four years later in 2013, Virginia Beach resident Donny Damon, alongside now-Gov. Ralph Northam, introduced bill SB1253 to the House General Laws Committee, which would ban smoking in public parks and on public beaches. The proposal was approved by the Virginia Beach City Council, the Senate Local Government Committee, and the Senate, but was eventually shut down by the House. Damon testified to his frustration with litter along the Chesapeake Bay, holding up two water jugs filled with 16,000 cigarette butts he collected from Chics Beach.</a:t>
            </a:r>
          </a:p>
          <a:p>
            <a:endParaRPr lang="en-US" dirty="0"/>
          </a:p>
          <a:p>
            <a:endParaRPr lang="en-US" dirty="0"/>
          </a:p>
          <a:p>
            <a:endParaRPr lang="en-US" dirty="0"/>
          </a:p>
          <a:p>
            <a:r>
              <a:rPr lang="en-US" dirty="0"/>
              <a:t>Figure 9: Elementary school students line up for an aerial picture at Bolsa Chica Beach in California.</a:t>
            </a:r>
          </a:p>
          <a:p>
            <a:r>
              <a:rPr lang="en-US" dirty="0"/>
              <a:t>Figure 10: Donny Damon presents his case to the House General Laws Committee.</a:t>
            </a:r>
          </a:p>
          <a:p>
            <a:endParaRPr lang="en-US" dirty="0"/>
          </a:p>
        </p:txBody>
      </p:sp>
      <p:sp>
        <p:nvSpPr>
          <p:cNvPr id="4" name="Slide Number Placeholder 3"/>
          <p:cNvSpPr>
            <a:spLocks noGrp="1"/>
          </p:cNvSpPr>
          <p:nvPr>
            <p:ph type="sldNum" sz="quarter" idx="5"/>
          </p:nvPr>
        </p:nvSpPr>
        <p:spPr/>
        <p:txBody>
          <a:bodyPr/>
          <a:lstStyle/>
          <a:p>
            <a:fld id="{7DC3608C-A34A-494B-83CB-BC645B40524F}" type="slidenum">
              <a:rPr lang="en-US" smtClean="0"/>
              <a:t>5</a:t>
            </a:fld>
            <a:endParaRPr lang="en-US"/>
          </a:p>
        </p:txBody>
      </p:sp>
    </p:spTree>
    <p:extLst>
      <p:ext uri="{BB962C8B-B14F-4D97-AF65-F5344CB8AC3E}">
        <p14:creationId xmlns:p14="http://schemas.microsoft.com/office/powerpoint/2010/main" val="17144204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Litter is the result of individual behavior. Important factors that contribute to beach littering are that users feel no sense of ownership for beaches (Keep America Beautiful, 2006) and the existence of previous litter. Pocket or disposable ashtrays provide a way for smokers to safely discard their butts. Vancouver, Calgary, Maui, and Madison, Wisconsin, are a few examples of cities that distribute, or have distributed, free pocket ashtrays. Keep America Beautiful is a leading national nonprofit, inspires and educates people how to improve and beautify their communities. Keep America Beautiful has four proven, field-tested strategies for reducing cigarette butt litter:</a:t>
            </a:r>
          </a:p>
          <a:p>
            <a:endParaRPr lang="en-US" dirty="0"/>
          </a:p>
          <a:p>
            <a:r>
              <a:rPr lang="en-US" dirty="0"/>
              <a:t>1. Review local litter laws, including cigarette butt litter, and support enforcement.</a:t>
            </a:r>
          </a:p>
          <a:p>
            <a:r>
              <a:rPr lang="en-US" dirty="0"/>
              <a:t>2. Educate the public using public services messages and advertising. </a:t>
            </a:r>
          </a:p>
          <a:p>
            <a:r>
              <a:rPr lang="en-US" dirty="0"/>
              <a:t>3. Place ash receptacles at “transition points,” places where smokers must stop smoking before proceeding.</a:t>
            </a:r>
          </a:p>
          <a:p>
            <a:r>
              <a:rPr lang="en-US" dirty="0"/>
              <a:t>4. Distribute pocket ashtrays or portable auto ashtrays to adult smokers.</a:t>
            </a:r>
          </a:p>
          <a:p>
            <a:endParaRPr lang="en-US" dirty="0"/>
          </a:p>
          <a:p>
            <a:endParaRPr lang="en-US" dirty="0"/>
          </a:p>
          <a:p>
            <a:r>
              <a:rPr lang="en-US" dirty="0"/>
              <a:t>Figure 11: Pocket ashtrays.</a:t>
            </a:r>
          </a:p>
          <a:p>
            <a:r>
              <a:rPr lang="en-US" dirty="0"/>
              <a:t>Figure 12: Free pocket ashtrays in Maui, Hawaii.</a:t>
            </a:r>
          </a:p>
          <a:p>
            <a:r>
              <a:rPr lang="en-US" dirty="0"/>
              <a:t>Figure 13: Pocket ashtray.</a:t>
            </a:r>
          </a:p>
        </p:txBody>
      </p:sp>
      <p:sp>
        <p:nvSpPr>
          <p:cNvPr id="4" name="Slide Number Placeholder 3"/>
          <p:cNvSpPr>
            <a:spLocks noGrp="1"/>
          </p:cNvSpPr>
          <p:nvPr>
            <p:ph type="sldNum" sz="quarter" idx="5"/>
          </p:nvPr>
        </p:nvSpPr>
        <p:spPr/>
        <p:txBody>
          <a:bodyPr/>
          <a:lstStyle/>
          <a:p>
            <a:fld id="{7DC3608C-A34A-494B-83CB-BC645B40524F}" type="slidenum">
              <a:rPr lang="en-US" smtClean="0"/>
              <a:t>6</a:t>
            </a:fld>
            <a:endParaRPr lang="en-US"/>
          </a:p>
        </p:txBody>
      </p:sp>
    </p:spTree>
    <p:extLst>
      <p:ext uri="{BB962C8B-B14F-4D97-AF65-F5344CB8AC3E}">
        <p14:creationId xmlns:p14="http://schemas.microsoft.com/office/powerpoint/2010/main" val="1916852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smoking ban in the United States was established at Hanauma Bay Beach in Hawaii in 1993 – and in 2003, Solana Beach, California became the first beach in the continental United States to establish the same (</a:t>
            </a:r>
            <a:r>
              <a:rPr lang="en-US" dirty="0" err="1"/>
              <a:t>Ariza</a:t>
            </a:r>
            <a:r>
              <a:rPr lang="en-US" dirty="0"/>
              <a:t>, Leatherman, 2012). Since then, Santa Monica and Venice Beach, California have followed suit. Additionally, New Jersey and Puerto Rico have issued statewide smoking bans on all public beaches. To date, about 100 local governments in the United States have established smoking bans on their beaches (Americans for Nonsmoker’ Rights, 2010). </a:t>
            </a:r>
          </a:p>
          <a:p>
            <a:endParaRPr lang="en-US" dirty="0"/>
          </a:p>
          <a:p>
            <a:endParaRPr lang="en-US" dirty="0"/>
          </a:p>
          <a:p>
            <a:r>
              <a:rPr lang="en-US" dirty="0"/>
              <a:t>Figure 14: New Jersey implements no smoking ban on all public beaches.</a:t>
            </a:r>
          </a:p>
          <a:p>
            <a:r>
              <a:rPr lang="en-US" dirty="0"/>
              <a:t>Figure 15: Designated smoking area on a public beach, accompanied by an ash receptacle. </a:t>
            </a:r>
          </a:p>
          <a:p>
            <a:r>
              <a:rPr lang="en-US" dirty="0"/>
              <a:t>Figure 16: Breathe Easy, tobacco-free beach in southern New Jersey.</a:t>
            </a:r>
          </a:p>
        </p:txBody>
      </p:sp>
      <p:sp>
        <p:nvSpPr>
          <p:cNvPr id="4" name="Slide Number Placeholder 3"/>
          <p:cNvSpPr>
            <a:spLocks noGrp="1"/>
          </p:cNvSpPr>
          <p:nvPr>
            <p:ph type="sldNum" sz="quarter" idx="5"/>
          </p:nvPr>
        </p:nvSpPr>
        <p:spPr/>
        <p:txBody>
          <a:bodyPr/>
          <a:lstStyle/>
          <a:p>
            <a:fld id="{7DC3608C-A34A-494B-83CB-BC645B40524F}" type="slidenum">
              <a:rPr lang="en-US" smtClean="0"/>
              <a:t>7</a:t>
            </a:fld>
            <a:endParaRPr lang="en-US"/>
          </a:p>
        </p:txBody>
      </p:sp>
    </p:spTree>
    <p:extLst>
      <p:ext uri="{BB962C8B-B14F-4D97-AF65-F5344CB8AC3E}">
        <p14:creationId xmlns:p14="http://schemas.microsoft.com/office/powerpoint/2010/main" val="18713473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main objective here is </a:t>
            </a:r>
            <a:r>
              <a:rPr lang="en-US" i="1" dirty="0"/>
              <a:t>not </a:t>
            </a:r>
            <a:r>
              <a:rPr lang="en-US" i="0" dirty="0"/>
              <a:t>to discourage people from smoking. There are several agencies that have tried to do this for years with little to no avail – for example, Truth Initiative is </a:t>
            </a:r>
            <a:r>
              <a:rPr lang="en-US" sz="1200" b="0" i="0" kern="1200" dirty="0">
                <a:solidFill>
                  <a:schemeClr val="tx1"/>
                </a:solidFill>
                <a:effectLst/>
                <a:latin typeface="+mn-lt"/>
                <a:ea typeface="+mn-ea"/>
                <a:cs typeface="+mn-cs"/>
              </a:rPr>
              <a:t>America's largest nonprofit public health organization dedicated to making tobacco use a thing of the past (Truth, n.d.).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Additional cigarette butt receptacles, enforcement by Virginia Beach Police Department, related penalties (community service, litter clean ups) in lieu of fines, and the effects on adjacent property owners and the economy must be taken into consideration when applying solutions and contemplating objectives.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Additionally, education, marketing, and outreach campaigns assist in catching the attention of the public and aid in organizing voluntary beach clean ups. </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Figure 17: Creative butt receptacle on a beach in Wales, U.K.</a:t>
            </a:r>
          </a:p>
          <a:p>
            <a:r>
              <a:rPr lang="en-US" sz="1200" b="0" i="0" kern="1200" dirty="0">
                <a:solidFill>
                  <a:schemeClr val="tx1"/>
                </a:solidFill>
                <a:effectLst/>
                <a:latin typeface="+mn-lt"/>
                <a:ea typeface="+mn-ea"/>
                <a:cs typeface="+mn-cs"/>
              </a:rPr>
              <a:t>Figure 18: Vote With Your Butt – Ronaldo vs. Messi.</a:t>
            </a:r>
          </a:p>
          <a:p>
            <a:r>
              <a:rPr lang="en-US" sz="1200" b="0" i="0" kern="1200" dirty="0">
                <a:solidFill>
                  <a:schemeClr val="tx1"/>
                </a:solidFill>
                <a:effectLst/>
                <a:latin typeface="+mn-lt"/>
                <a:ea typeface="+mn-ea"/>
                <a:cs typeface="+mn-cs"/>
              </a:rPr>
              <a:t>Figure 19: Vote With Your Butt – Justin Bieber vs. Justin Timberlake.</a:t>
            </a:r>
            <a:endParaRPr lang="en-US" dirty="0"/>
          </a:p>
        </p:txBody>
      </p:sp>
      <p:sp>
        <p:nvSpPr>
          <p:cNvPr id="4" name="Slide Number Placeholder 3"/>
          <p:cNvSpPr>
            <a:spLocks noGrp="1"/>
          </p:cNvSpPr>
          <p:nvPr>
            <p:ph type="sldNum" sz="quarter" idx="5"/>
          </p:nvPr>
        </p:nvSpPr>
        <p:spPr/>
        <p:txBody>
          <a:bodyPr/>
          <a:lstStyle/>
          <a:p>
            <a:fld id="{7DC3608C-A34A-494B-83CB-BC645B40524F}" type="slidenum">
              <a:rPr lang="en-US" smtClean="0"/>
              <a:t>8</a:t>
            </a:fld>
            <a:endParaRPr lang="en-US"/>
          </a:p>
        </p:txBody>
      </p:sp>
    </p:spTree>
    <p:extLst>
      <p:ext uri="{BB962C8B-B14F-4D97-AF65-F5344CB8AC3E}">
        <p14:creationId xmlns:p14="http://schemas.microsoft.com/office/powerpoint/2010/main" val="11689734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Beach tourism is often the most important source of revenue for coastal cities, and surveys show that the foremost requirements for beachgoers are clean sand and clean water. Beach aesthetics is an important issue for the economy since unkempt beaches deter tourism (</a:t>
            </a:r>
            <a:r>
              <a:rPr lang="en-US" dirty="0" err="1"/>
              <a:t>Ofiara</a:t>
            </a:r>
            <a:r>
              <a:rPr lang="en-US" dirty="0"/>
              <a:t>, Brown, 1999). Cigarette butts degrade beach environments and have negative environmental consequences – for example, ingestion by birds, fish, and marine mammals. Additionally, as in any situation, secondhand smoke within such a crowded environment can also pose threats. It is important to add however, that the risk of secondhand smoke is significantly diminished in an open-air environment (New York City Citizens Lobbying against Smoker Harassment, n.d.). </a:t>
            </a:r>
          </a:p>
          <a:p>
            <a:endParaRPr lang="en-US" dirty="0"/>
          </a:p>
          <a:p>
            <a:endParaRPr lang="en-US" dirty="0"/>
          </a:p>
          <a:p>
            <a:r>
              <a:rPr lang="en-US" dirty="0"/>
              <a:t>Figure 20: Byron Beach, Australia, informative sign.</a:t>
            </a:r>
          </a:p>
          <a:p>
            <a:r>
              <a:rPr lang="en-US" dirty="0"/>
              <a:t>Figure 21: Advertisement for butt litter on Lake Tahoe, Nevada. </a:t>
            </a:r>
          </a:p>
        </p:txBody>
      </p:sp>
      <p:sp>
        <p:nvSpPr>
          <p:cNvPr id="4" name="Slide Number Placeholder 3"/>
          <p:cNvSpPr>
            <a:spLocks noGrp="1"/>
          </p:cNvSpPr>
          <p:nvPr>
            <p:ph type="sldNum" sz="quarter" idx="5"/>
          </p:nvPr>
        </p:nvSpPr>
        <p:spPr/>
        <p:txBody>
          <a:bodyPr/>
          <a:lstStyle/>
          <a:p>
            <a:fld id="{7DC3608C-A34A-494B-83CB-BC645B40524F}" type="slidenum">
              <a:rPr lang="en-US" smtClean="0"/>
              <a:t>9</a:t>
            </a:fld>
            <a:endParaRPr lang="en-US"/>
          </a:p>
        </p:txBody>
      </p:sp>
    </p:spTree>
    <p:extLst>
      <p:ext uri="{BB962C8B-B14F-4D97-AF65-F5344CB8AC3E}">
        <p14:creationId xmlns:p14="http://schemas.microsoft.com/office/powerpoint/2010/main" val="41854384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83FAC-8A04-4BE4-8665-54C064D293D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D33885-74B9-42DB-8DA1-62D9C38722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5F10939-035B-45DE-AA30-3BAB91560F97}"/>
              </a:ext>
            </a:extLst>
          </p:cNvPr>
          <p:cNvSpPr>
            <a:spLocks noGrp="1"/>
          </p:cNvSpPr>
          <p:nvPr>
            <p:ph type="dt" sz="half" idx="10"/>
          </p:nvPr>
        </p:nvSpPr>
        <p:spPr/>
        <p:txBody>
          <a:bodyPr/>
          <a:lstStyle/>
          <a:p>
            <a:fld id="{AEF682B5-EB60-4231-9A90-FA528D1C25EB}" type="datetimeFigureOut">
              <a:rPr lang="en-US" smtClean="0"/>
              <a:t>4/5/2020</a:t>
            </a:fld>
            <a:endParaRPr lang="en-US"/>
          </a:p>
        </p:txBody>
      </p:sp>
      <p:sp>
        <p:nvSpPr>
          <p:cNvPr id="5" name="Footer Placeholder 4">
            <a:extLst>
              <a:ext uri="{FF2B5EF4-FFF2-40B4-BE49-F238E27FC236}">
                <a16:creationId xmlns:a16="http://schemas.microsoft.com/office/drawing/2014/main" id="{DC2EE48C-2D7F-480B-B27B-49EA55D869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241053-A1D8-4CDB-BA40-F25C3C2E0DC8}"/>
              </a:ext>
            </a:extLst>
          </p:cNvPr>
          <p:cNvSpPr>
            <a:spLocks noGrp="1"/>
          </p:cNvSpPr>
          <p:nvPr>
            <p:ph type="sldNum" sz="quarter" idx="12"/>
          </p:nvPr>
        </p:nvSpPr>
        <p:spPr/>
        <p:txBody>
          <a:bodyPr/>
          <a:lstStyle/>
          <a:p>
            <a:fld id="{452620E2-22DE-45B1-B83E-0B7BCB7642C9}" type="slidenum">
              <a:rPr lang="en-US" smtClean="0"/>
              <a:t>‹#›</a:t>
            </a:fld>
            <a:endParaRPr lang="en-US"/>
          </a:p>
        </p:txBody>
      </p:sp>
    </p:spTree>
    <p:extLst>
      <p:ext uri="{BB962C8B-B14F-4D97-AF65-F5344CB8AC3E}">
        <p14:creationId xmlns:p14="http://schemas.microsoft.com/office/powerpoint/2010/main" val="32697365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39301-D28F-4DEB-AB94-ABC55BAD123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F8CB37F-FCAC-45AF-A59C-11821C160B7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5D72FE-921D-46AD-A0CD-CA2067F746BD}"/>
              </a:ext>
            </a:extLst>
          </p:cNvPr>
          <p:cNvSpPr>
            <a:spLocks noGrp="1"/>
          </p:cNvSpPr>
          <p:nvPr>
            <p:ph type="dt" sz="half" idx="10"/>
          </p:nvPr>
        </p:nvSpPr>
        <p:spPr/>
        <p:txBody>
          <a:bodyPr/>
          <a:lstStyle/>
          <a:p>
            <a:fld id="{AEF682B5-EB60-4231-9A90-FA528D1C25EB}" type="datetimeFigureOut">
              <a:rPr lang="en-US" smtClean="0"/>
              <a:t>4/5/2020</a:t>
            </a:fld>
            <a:endParaRPr lang="en-US"/>
          </a:p>
        </p:txBody>
      </p:sp>
      <p:sp>
        <p:nvSpPr>
          <p:cNvPr id="5" name="Footer Placeholder 4">
            <a:extLst>
              <a:ext uri="{FF2B5EF4-FFF2-40B4-BE49-F238E27FC236}">
                <a16:creationId xmlns:a16="http://schemas.microsoft.com/office/drawing/2014/main" id="{92BD0000-8D87-48D6-B744-884162EF97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75C3D8-F015-4C3B-B657-D84A1F0397AA}"/>
              </a:ext>
            </a:extLst>
          </p:cNvPr>
          <p:cNvSpPr>
            <a:spLocks noGrp="1"/>
          </p:cNvSpPr>
          <p:nvPr>
            <p:ph type="sldNum" sz="quarter" idx="12"/>
          </p:nvPr>
        </p:nvSpPr>
        <p:spPr/>
        <p:txBody>
          <a:bodyPr/>
          <a:lstStyle/>
          <a:p>
            <a:fld id="{452620E2-22DE-45B1-B83E-0B7BCB7642C9}" type="slidenum">
              <a:rPr lang="en-US" smtClean="0"/>
              <a:t>‹#›</a:t>
            </a:fld>
            <a:endParaRPr lang="en-US"/>
          </a:p>
        </p:txBody>
      </p:sp>
    </p:spTree>
    <p:extLst>
      <p:ext uri="{BB962C8B-B14F-4D97-AF65-F5344CB8AC3E}">
        <p14:creationId xmlns:p14="http://schemas.microsoft.com/office/powerpoint/2010/main" val="2533382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A24513-4767-421A-9567-0CD0D8558A6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736D2E1-C691-4B97-B16F-1FC2A404D70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D9A4B1-6DA0-4F6B-BCB6-654243AB5163}"/>
              </a:ext>
            </a:extLst>
          </p:cNvPr>
          <p:cNvSpPr>
            <a:spLocks noGrp="1"/>
          </p:cNvSpPr>
          <p:nvPr>
            <p:ph type="dt" sz="half" idx="10"/>
          </p:nvPr>
        </p:nvSpPr>
        <p:spPr/>
        <p:txBody>
          <a:bodyPr/>
          <a:lstStyle/>
          <a:p>
            <a:fld id="{AEF682B5-EB60-4231-9A90-FA528D1C25EB}" type="datetimeFigureOut">
              <a:rPr lang="en-US" smtClean="0"/>
              <a:t>4/5/2020</a:t>
            </a:fld>
            <a:endParaRPr lang="en-US"/>
          </a:p>
        </p:txBody>
      </p:sp>
      <p:sp>
        <p:nvSpPr>
          <p:cNvPr id="5" name="Footer Placeholder 4">
            <a:extLst>
              <a:ext uri="{FF2B5EF4-FFF2-40B4-BE49-F238E27FC236}">
                <a16:creationId xmlns:a16="http://schemas.microsoft.com/office/drawing/2014/main" id="{1074131B-DEEB-4A2D-A8DE-4A8DA41D87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6D3207-3B7B-474B-9A9A-F1D9F5803105}"/>
              </a:ext>
            </a:extLst>
          </p:cNvPr>
          <p:cNvSpPr>
            <a:spLocks noGrp="1"/>
          </p:cNvSpPr>
          <p:nvPr>
            <p:ph type="sldNum" sz="quarter" idx="12"/>
          </p:nvPr>
        </p:nvSpPr>
        <p:spPr/>
        <p:txBody>
          <a:bodyPr/>
          <a:lstStyle/>
          <a:p>
            <a:fld id="{452620E2-22DE-45B1-B83E-0B7BCB7642C9}" type="slidenum">
              <a:rPr lang="en-US" smtClean="0"/>
              <a:t>‹#›</a:t>
            </a:fld>
            <a:endParaRPr lang="en-US"/>
          </a:p>
        </p:txBody>
      </p:sp>
    </p:spTree>
    <p:extLst>
      <p:ext uri="{BB962C8B-B14F-4D97-AF65-F5344CB8AC3E}">
        <p14:creationId xmlns:p14="http://schemas.microsoft.com/office/powerpoint/2010/main" val="22005431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E73A5-F6A8-444A-8357-247E21D4D1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08B762-2B81-47C4-9BCF-C08F0A130F5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8CB1D1-5BCA-44DE-A53F-C7FA09BE710E}"/>
              </a:ext>
            </a:extLst>
          </p:cNvPr>
          <p:cNvSpPr>
            <a:spLocks noGrp="1"/>
          </p:cNvSpPr>
          <p:nvPr>
            <p:ph type="dt" sz="half" idx="10"/>
          </p:nvPr>
        </p:nvSpPr>
        <p:spPr/>
        <p:txBody>
          <a:bodyPr/>
          <a:lstStyle/>
          <a:p>
            <a:fld id="{AEF682B5-EB60-4231-9A90-FA528D1C25EB}" type="datetimeFigureOut">
              <a:rPr lang="en-US" smtClean="0"/>
              <a:t>4/5/2020</a:t>
            </a:fld>
            <a:endParaRPr lang="en-US"/>
          </a:p>
        </p:txBody>
      </p:sp>
      <p:sp>
        <p:nvSpPr>
          <p:cNvPr id="5" name="Footer Placeholder 4">
            <a:extLst>
              <a:ext uri="{FF2B5EF4-FFF2-40B4-BE49-F238E27FC236}">
                <a16:creationId xmlns:a16="http://schemas.microsoft.com/office/drawing/2014/main" id="{2B889215-5C04-4D9C-AFF0-BF17431E60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2-6593-4402-B1AD-18DFDD144EE4}"/>
              </a:ext>
            </a:extLst>
          </p:cNvPr>
          <p:cNvSpPr>
            <a:spLocks noGrp="1"/>
          </p:cNvSpPr>
          <p:nvPr>
            <p:ph type="sldNum" sz="quarter" idx="12"/>
          </p:nvPr>
        </p:nvSpPr>
        <p:spPr/>
        <p:txBody>
          <a:bodyPr/>
          <a:lstStyle/>
          <a:p>
            <a:fld id="{452620E2-22DE-45B1-B83E-0B7BCB7642C9}" type="slidenum">
              <a:rPr lang="en-US" smtClean="0"/>
              <a:t>‹#›</a:t>
            </a:fld>
            <a:endParaRPr lang="en-US"/>
          </a:p>
        </p:txBody>
      </p:sp>
    </p:spTree>
    <p:extLst>
      <p:ext uri="{BB962C8B-B14F-4D97-AF65-F5344CB8AC3E}">
        <p14:creationId xmlns:p14="http://schemas.microsoft.com/office/powerpoint/2010/main" val="4085604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01C0A-500C-4CBA-960F-79579D32A8D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24A1E65-C9D0-4168-9934-9633E2BF89F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B101F7C-5672-4C6F-BAF8-FBA87AFBDEA4}"/>
              </a:ext>
            </a:extLst>
          </p:cNvPr>
          <p:cNvSpPr>
            <a:spLocks noGrp="1"/>
          </p:cNvSpPr>
          <p:nvPr>
            <p:ph type="dt" sz="half" idx="10"/>
          </p:nvPr>
        </p:nvSpPr>
        <p:spPr/>
        <p:txBody>
          <a:bodyPr/>
          <a:lstStyle/>
          <a:p>
            <a:fld id="{AEF682B5-EB60-4231-9A90-FA528D1C25EB}" type="datetimeFigureOut">
              <a:rPr lang="en-US" smtClean="0"/>
              <a:t>4/5/2020</a:t>
            </a:fld>
            <a:endParaRPr lang="en-US"/>
          </a:p>
        </p:txBody>
      </p:sp>
      <p:sp>
        <p:nvSpPr>
          <p:cNvPr id="5" name="Footer Placeholder 4">
            <a:extLst>
              <a:ext uri="{FF2B5EF4-FFF2-40B4-BE49-F238E27FC236}">
                <a16:creationId xmlns:a16="http://schemas.microsoft.com/office/drawing/2014/main" id="{E56B7475-E9B2-4F4E-A6E8-25F108CE74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59A374-ED01-4344-837F-C8EDE71E88C4}"/>
              </a:ext>
            </a:extLst>
          </p:cNvPr>
          <p:cNvSpPr>
            <a:spLocks noGrp="1"/>
          </p:cNvSpPr>
          <p:nvPr>
            <p:ph type="sldNum" sz="quarter" idx="12"/>
          </p:nvPr>
        </p:nvSpPr>
        <p:spPr/>
        <p:txBody>
          <a:bodyPr/>
          <a:lstStyle/>
          <a:p>
            <a:fld id="{452620E2-22DE-45B1-B83E-0B7BCB7642C9}" type="slidenum">
              <a:rPr lang="en-US" smtClean="0"/>
              <a:t>‹#›</a:t>
            </a:fld>
            <a:endParaRPr lang="en-US"/>
          </a:p>
        </p:txBody>
      </p:sp>
    </p:spTree>
    <p:extLst>
      <p:ext uri="{BB962C8B-B14F-4D97-AF65-F5344CB8AC3E}">
        <p14:creationId xmlns:p14="http://schemas.microsoft.com/office/powerpoint/2010/main" val="9478691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1576B-36B7-4089-98B4-932E9CA1A7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F3622D-10EE-4FD6-944B-9D4D77665F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A3186B-4B38-486F-BA7D-8DC10A19B3E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0CD72FB-D186-44C7-A27C-BB228557DB60}"/>
              </a:ext>
            </a:extLst>
          </p:cNvPr>
          <p:cNvSpPr>
            <a:spLocks noGrp="1"/>
          </p:cNvSpPr>
          <p:nvPr>
            <p:ph type="dt" sz="half" idx="10"/>
          </p:nvPr>
        </p:nvSpPr>
        <p:spPr/>
        <p:txBody>
          <a:bodyPr/>
          <a:lstStyle/>
          <a:p>
            <a:fld id="{AEF682B5-EB60-4231-9A90-FA528D1C25EB}" type="datetimeFigureOut">
              <a:rPr lang="en-US" smtClean="0"/>
              <a:t>4/5/2020</a:t>
            </a:fld>
            <a:endParaRPr lang="en-US"/>
          </a:p>
        </p:txBody>
      </p:sp>
      <p:sp>
        <p:nvSpPr>
          <p:cNvPr id="6" name="Footer Placeholder 5">
            <a:extLst>
              <a:ext uri="{FF2B5EF4-FFF2-40B4-BE49-F238E27FC236}">
                <a16:creationId xmlns:a16="http://schemas.microsoft.com/office/drawing/2014/main" id="{34E24CB3-E94B-4469-93F1-51D950E969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16217B-C55E-4942-A645-0D0DF470EB4C}"/>
              </a:ext>
            </a:extLst>
          </p:cNvPr>
          <p:cNvSpPr>
            <a:spLocks noGrp="1"/>
          </p:cNvSpPr>
          <p:nvPr>
            <p:ph type="sldNum" sz="quarter" idx="12"/>
          </p:nvPr>
        </p:nvSpPr>
        <p:spPr/>
        <p:txBody>
          <a:bodyPr/>
          <a:lstStyle/>
          <a:p>
            <a:fld id="{452620E2-22DE-45B1-B83E-0B7BCB7642C9}" type="slidenum">
              <a:rPr lang="en-US" smtClean="0"/>
              <a:t>‹#›</a:t>
            </a:fld>
            <a:endParaRPr lang="en-US"/>
          </a:p>
        </p:txBody>
      </p:sp>
    </p:spTree>
    <p:extLst>
      <p:ext uri="{BB962C8B-B14F-4D97-AF65-F5344CB8AC3E}">
        <p14:creationId xmlns:p14="http://schemas.microsoft.com/office/powerpoint/2010/main" val="17813342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CE49E-30E2-44CD-8EEC-1B3226A2C45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1EAEE80-4BD2-4E92-9779-099C1941F1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6203B1C-C623-4BBE-B852-C95FDBA3DD1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E43B52D-5251-42D9-B3DE-79E0557C71F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C8D5D88-BBE1-4C31-89D1-93D4D340FF5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13D7E4-8603-470C-B49C-F254191D4D63}"/>
              </a:ext>
            </a:extLst>
          </p:cNvPr>
          <p:cNvSpPr>
            <a:spLocks noGrp="1"/>
          </p:cNvSpPr>
          <p:nvPr>
            <p:ph type="dt" sz="half" idx="10"/>
          </p:nvPr>
        </p:nvSpPr>
        <p:spPr/>
        <p:txBody>
          <a:bodyPr/>
          <a:lstStyle/>
          <a:p>
            <a:fld id="{AEF682B5-EB60-4231-9A90-FA528D1C25EB}" type="datetimeFigureOut">
              <a:rPr lang="en-US" smtClean="0"/>
              <a:t>4/5/2020</a:t>
            </a:fld>
            <a:endParaRPr lang="en-US"/>
          </a:p>
        </p:txBody>
      </p:sp>
      <p:sp>
        <p:nvSpPr>
          <p:cNvPr id="8" name="Footer Placeholder 7">
            <a:extLst>
              <a:ext uri="{FF2B5EF4-FFF2-40B4-BE49-F238E27FC236}">
                <a16:creationId xmlns:a16="http://schemas.microsoft.com/office/drawing/2014/main" id="{61612C42-C7C0-4914-BC1F-0001368A09F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C2C5525-D5B1-402B-81F2-20EFE975D596}"/>
              </a:ext>
            </a:extLst>
          </p:cNvPr>
          <p:cNvSpPr>
            <a:spLocks noGrp="1"/>
          </p:cNvSpPr>
          <p:nvPr>
            <p:ph type="sldNum" sz="quarter" idx="12"/>
          </p:nvPr>
        </p:nvSpPr>
        <p:spPr/>
        <p:txBody>
          <a:bodyPr/>
          <a:lstStyle/>
          <a:p>
            <a:fld id="{452620E2-22DE-45B1-B83E-0B7BCB7642C9}" type="slidenum">
              <a:rPr lang="en-US" smtClean="0"/>
              <a:t>‹#›</a:t>
            </a:fld>
            <a:endParaRPr lang="en-US"/>
          </a:p>
        </p:txBody>
      </p:sp>
    </p:spTree>
    <p:extLst>
      <p:ext uri="{BB962C8B-B14F-4D97-AF65-F5344CB8AC3E}">
        <p14:creationId xmlns:p14="http://schemas.microsoft.com/office/powerpoint/2010/main" val="7464588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7A2FE-29BE-4020-A875-4255AFEC37A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5AA683A-54FD-4B5A-AE94-B64634FAF7D0}"/>
              </a:ext>
            </a:extLst>
          </p:cNvPr>
          <p:cNvSpPr>
            <a:spLocks noGrp="1"/>
          </p:cNvSpPr>
          <p:nvPr>
            <p:ph type="dt" sz="half" idx="10"/>
          </p:nvPr>
        </p:nvSpPr>
        <p:spPr/>
        <p:txBody>
          <a:bodyPr/>
          <a:lstStyle/>
          <a:p>
            <a:fld id="{AEF682B5-EB60-4231-9A90-FA528D1C25EB}" type="datetimeFigureOut">
              <a:rPr lang="en-US" smtClean="0"/>
              <a:t>4/5/2020</a:t>
            </a:fld>
            <a:endParaRPr lang="en-US"/>
          </a:p>
        </p:txBody>
      </p:sp>
      <p:sp>
        <p:nvSpPr>
          <p:cNvPr id="4" name="Footer Placeholder 3">
            <a:extLst>
              <a:ext uri="{FF2B5EF4-FFF2-40B4-BE49-F238E27FC236}">
                <a16:creationId xmlns:a16="http://schemas.microsoft.com/office/drawing/2014/main" id="{41A5874E-2CEE-435E-8895-B006C65C07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E96D4CC-DB0E-4004-8D1E-36B8CF3DED36}"/>
              </a:ext>
            </a:extLst>
          </p:cNvPr>
          <p:cNvSpPr>
            <a:spLocks noGrp="1"/>
          </p:cNvSpPr>
          <p:nvPr>
            <p:ph type="sldNum" sz="quarter" idx="12"/>
          </p:nvPr>
        </p:nvSpPr>
        <p:spPr/>
        <p:txBody>
          <a:bodyPr/>
          <a:lstStyle/>
          <a:p>
            <a:fld id="{452620E2-22DE-45B1-B83E-0B7BCB7642C9}" type="slidenum">
              <a:rPr lang="en-US" smtClean="0"/>
              <a:t>‹#›</a:t>
            </a:fld>
            <a:endParaRPr lang="en-US"/>
          </a:p>
        </p:txBody>
      </p:sp>
    </p:spTree>
    <p:extLst>
      <p:ext uri="{BB962C8B-B14F-4D97-AF65-F5344CB8AC3E}">
        <p14:creationId xmlns:p14="http://schemas.microsoft.com/office/powerpoint/2010/main" val="4135298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3B232E-918D-4D57-8A2A-4AA9F1839A4E}"/>
              </a:ext>
            </a:extLst>
          </p:cNvPr>
          <p:cNvSpPr>
            <a:spLocks noGrp="1"/>
          </p:cNvSpPr>
          <p:nvPr>
            <p:ph type="dt" sz="half" idx="10"/>
          </p:nvPr>
        </p:nvSpPr>
        <p:spPr/>
        <p:txBody>
          <a:bodyPr/>
          <a:lstStyle/>
          <a:p>
            <a:fld id="{AEF682B5-EB60-4231-9A90-FA528D1C25EB}" type="datetimeFigureOut">
              <a:rPr lang="en-US" smtClean="0"/>
              <a:t>4/5/2020</a:t>
            </a:fld>
            <a:endParaRPr lang="en-US"/>
          </a:p>
        </p:txBody>
      </p:sp>
      <p:sp>
        <p:nvSpPr>
          <p:cNvPr id="3" name="Footer Placeholder 2">
            <a:extLst>
              <a:ext uri="{FF2B5EF4-FFF2-40B4-BE49-F238E27FC236}">
                <a16:creationId xmlns:a16="http://schemas.microsoft.com/office/drawing/2014/main" id="{703CC4CF-62FD-4093-B5B2-46BD65D0F9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1DD2FE-1CF4-45CC-B223-70B21750EC12}"/>
              </a:ext>
            </a:extLst>
          </p:cNvPr>
          <p:cNvSpPr>
            <a:spLocks noGrp="1"/>
          </p:cNvSpPr>
          <p:nvPr>
            <p:ph type="sldNum" sz="quarter" idx="12"/>
          </p:nvPr>
        </p:nvSpPr>
        <p:spPr/>
        <p:txBody>
          <a:bodyPr/>
          <a:lstStyle/>
          <a:p>
            <a:fld id="{452620E2-22DE-45B1-B83E-0B7BCB7642C9}" type="slidenum">
              <a:rPr lang="en-US" smtClean="0"/>
              <a:t>‹#›</a:t>
            </a:fld>
            <a:endParaRPr lang="en-US"/>
          </a:p>
        </p:txBody>
      </p:sp>
    </p:spTree>
    <p:extLst>
      <p:ext uri="{BB962C8B-B14F-4D97-AF65-F5344CB8AC3E}">
        <p14:creationId xmlns:p14="http://schemas.microsoft.com/office/powerpoint/2010/main" val="42175945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5E53C-25CF-4606-992A-13262C8A7B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BCE1A7-AD78-4907-B0EB-0530CA3969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857876B-050E-4DC5-ACB0-37C10631B6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3D3D17-3E96-4128-BAA2-0D6DB5424EEE}"/>
              </a:ext>
            </a:extLst>
          </p:cNvPr>
          <p:cNvSpPr>
            <a:spLocks noGrp="1"/>
          </p:cNvSpPr>
          <p:nvPr>
            <p:ph type="dt" sz="half" idx="10"/>
          </p:nvPr>
        </p:nvSpPr>
        <p:spPr/>
        <p:txBody>
          <a:bodyPr/>
          <a:lstStyle/>
          <a:p>
            <a:fld id="{AEF682B5-EB60-4231-9A90-FA528D1C25EB}" type="datetimeFigureOut">
              <a:rPr lang="en-US" smtClean="0"/>
              <a:t>4/5/2020</a:t>
            </a:fld>
            <a:endParaRPr lang="en-US"/>
          </a:p>
        </p:txBody>
      </p:sp>
      <p:sp>
        <p:nvSpPr>
          <p:cNvPr id="6" name="Footer Placeholder 5">
            <a:extLst>
              <a:ext uri="{FF2B5EF4-FFF2-40B4-BE49-F238E27FC236}">
                <a16:creationId xmlns:a16="http://schemas.microsoft.com/office/drawing/2014/main" id="{E1006AA9-0D2B-45FA-9695-6BE1611F97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7D4044-3771-4CF7-A8AC-D888DDD29199}"/>
              </a:ext>
            </a:extLst>
          </p:cNvPr>
          <p:cNvSpPr>
            <a:spLocks noGrp="1"/>
          </p:cNvSpPr>
          <p:nvPr>
            <p:ph type="sldNum" sz="quarter" idx="12"/>
          </p:nvPr>
        </p:nvSpPr>
        <p:spPr/>
        <p:txBody>
          <a:bodyPr/>
          <a:lstStyle/>
          <a:p>
            <a:fld id="{452620E2-22DE-45B1-B83E-0B7BCB7642C9}" type="slidenum">
              <a:rPr lang="en-US" smtClean="0"/>
              <a:t>‹#›</a:t>
            </a:fld>
            <a:endParaRPr lang="en-US"/>
          </a:p>
        </p:txBody>
      </p:sp>
    </p:spTree>
    <p:extLst>
      <p:ext uri="{BB962C8B-B14F-4D97-AF65-F5344CB8AC3E}">
        <p14:creationId xmlns:p14="http://schemas.microsoft.com/office/powerpoint/2010/main" val="25151726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19917-8C32-4D8A-A5A0-AEC1E77395A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9F1A698-6A3F-4ADF-86A9-B7E71CEFE2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A48A47F-F7C3-408C-8089-0194070511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15E89C-1FAD-4111-9110-5824C204311D}"/>
              </a:ext>
            </a:extLst>
          </p:cNvPr>
          <p:cNvSpPr>
            <a:spLocks noGrp="1"/>
          </p:cNvSpPr>
          <p:nvPr>
            <p:ph type="dt" sz="half" idx="10"/>
          </p:nvPr>
        </p:nvSpPr>
        <p:spPr/>
        <p:txBody>
          <a:bodyPr/>
          <a:lstStyle/>
          <a:p>
            <a:fld id="{AEF682B5-EB60-4231-9A90-FA528D1C25EB}" type="datetimeFigureOut">
              <a:rPr lang="en-US" smtClean="0"/>
              <a:t>4/5/2020</a:t>
            </a:fld>
            <a:endParaRPr lang="en-US"/>
          </a:p>
        </p:txBody>
      </p:sp>
      <p:sp>
        <p:nvSpPr>
          <p:cNvPr id="6" name="Footer Placeholder 5">
            <a:extLst>
              <a:ext uri="{FF2B5EF4-FFF2-40B4-BE49-F238E27FC236}">
                <a16:creationId xmlns:a16="http://schemas.microsoft.com/office/drawing/2014/main" id="{84C9103C-2BA8-44B0-A9F1-AB0F21BF97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E1ABFB-33EC-4F2A-BB75-7E7536E963F4}"/>
              </a:ext>
            </a:extLst>
          </p:cNvPr>
          <p:cNvSpPr>
            <a:spLocks noGrp="1"/>
          </p:cNvSpPr>
          <p:nvPr>
            <p:ph type="sldNum" sz="quarter" idx="12"/>
          </p:nvPr>
        </p:nvSpPr>
        <p:spPr/>
        <p:txBody>
          <a:bodyPr/>
          <a:lstStyle/>
          <a:p>
            <a:fld id="{452620E2-22DE-45B1-B83E-0B7BCB7642C9}" type="slidenum">
              <a:rPr lang="en-US" smtClean="0"/>
              <a:t>‹#›</a:t>
            </a:fld>
            <a:endParaRPr lang="en-US"/>
          </a:p>
        </p:txBody>
      </p:sp>
    </p:spTree>
    <p:extLst>
      <p:ext uri="{BB962C8B-B14F-4D97-AF65-F5344CB8AC3E}">
        <p14:creationId xmlns:p14="http://schemas.microsoft.com/office/powerpoint/2010/main" val="29854756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98CBE4"/>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AA1A59-E479-4A4E-8A42-2067A51851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BFDDE76-2118-4927-BC48-530EF47C81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598A71-D29B-4B2C-BE03-E58A1EEDB7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F682B5-EB60-4231-9A90-FA528D1C25EB}" type="datetimeFigureOut">
              <a:rPr lang="en-US" smtClean="0"/>
              <a:t>4/5/2020</a:t>
            </a:fld>
            <a:endParaRPr lang="en-US"/>
          </a:p>
        </p:txBody>
      </p:sp>
      <p:sp>
        <p:nvSpPr>
          <p:cNvPr id="5" name="Footer Placeholder 4">
            <a:extLst>
              <a:ext uri="{FF2B5EF4-FFF2-40B4-BE49-F238E27FC236}">
                <a16:creationId xmlns:a16="http://schemas.microsoft.com/office/drawing/2014/main" id="{8239F08A-54C5-463A-A20A-A5B9B7754B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E085F31-665C-4D07-8E90-F7B030D0F7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2620E2-22DE-45B1-B83E-0B7BCB7642C9}" type="slidenum">
              <a:rPr lang="en-US" smtClean="0"/>
              <a:t>‹#›</a:t>
            </a:fld>
            <a:endParaRPr lang="en-US"/>
          </a:p>
        </p:txBody>
      </p:sp>
    </p:spTree>
    <p:extLst>
      <p:ext uri="{BB962C8B-B14F-4D97-AF65-F5344CB8AC3E}">
        <p14:creationId xmlns:p14="http://schemas.microsoft.com/office/powerpoint/2010/main" val="25491253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8527A79-A79F-4D44-99ED-816A4533ED4C}"/>
              </a:ext>
            </a:extLst>
          </p:cNvPr>
          <p:cNvSpPr/>
          <p:nvPr/>
        </p:nvSpPr>
        <p:spPr>
          <a:xfrm>
            <a:off x="291549" y="4797288"/>
            <a:ext cx="6798364" cy="1855304"/>
          </a:xfrm>
          <a:prstGeom prst="rect">
            <a:avLst/>
          </a:prstGeom>
          <a:ln>
            <a:noFill/>
          </a:ln>
          <a:effectLst>
            <a:softEdge rad="63500"/>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p:txBody>
      </p:sp>
      <p:sp>
        <p:nvSpPr>
          <p:cNvPr id="8" name="Rectangle 7">
            <a:extLst>
              <a:ext uri="{FF2B5EF4-FFF2-40B4-BE49-F238E27FC236}">
                <a16:creationId xmlns:a16="http://schemas.microsoft.com/office/drawing/2014/main" id="{1F3D1E18-6A8F-4995-BDB0-2CE7934A0E4A}"/>
              </a:ext>
            </a:extLst>
          </p:cNvPr>
          <p:cNvSpPr/>
          <p:nvPr/>
        </p:nvSpPr>
        <p:spPr>
          <a:xfrm>
            <a:off x="1171451" y="4948704"/>
            <a:ext cx="5038559" cy="1118255"/>
          </a:xfrm>
          <a:prstGeom prst="rect">
            <a:avLst/>
          </a:prstGeom>
          <a:noFill/>
        </p:spPr>
        <p:txBody>
          <a:bodyPr wrap="none" lIns="91440" tIns="45720" rIns="91440" bIns="45720">
            <a:spAutoFit/>
          </a:bodyPr>
          <a:lstStyle/>
          <a:p>
            <a:pPr algn="ctr">
              <a:spcAft>
                <a:spcPts val="800"/>
              </a:spcAft>
            </a:pPr>
            <a:r>
              <a:rPr lang="en-US" sz="3000" b="1" dirty="0">
                <a:solidFill>
                  <a:schemeClr val="accent1">
                    <a:lumMod val="50000"/>
                  </a:schemeClr>
                </a:solidFill>
                <a:latin typeface="Bahnschrift SemiLight SemiConde" panose="020B0502040204020203" pitchFamily="34" charset="0"/>
                <a:ea typeface="Calibri" panose="020F0502020204030204" pitchFamily="34" charset="0"/>
                <a:cs typeface="Times New Roman" panose="02020603050405020304" pitchFamily="18" charset="0"/>
              </a:rPr>
              <a:t>Cigarette Litter Prevention </a:t>
            </a:r>
          </a:p>
          <a:p>
            <a:pPr algn="ctr">
              <a:spcAft>
                <a:spcPts val="800"/>
              </a:spcAft>
            </a:pPr>
            <a:r>
              <a:rPr lang="en-US" sz="3000" b="1" dirty="0">
                <a:solidFill>
                  <a:schemeClr val="accent1">
                    <a:lumMod val="50000"/>
                  </a:schemeClr>
                </a:solidFill>
                <a:latin typeface="Bahnschrift SemiLight SemiConde" panose="020B0502040204020203" pitchFamily="34" charset="0"/>
                <a:ea typeface="Calibri" panose="020F0502020204030204" pitchFamily="34" charset="0"/>
                <a:cs typeface="Times New Roman" panose="02020603050405020304" pitchFamily="18" charset="0"/>
              </a:rPr>
              <a:t>at the Virginia Beach Oceanfront</a:t>
            </a:r>
            <a:endParaRPr lang="en-US" sz="3000" dirty="0">
              <a:solidFill>
                <a:schemeClr val="accent1">
                  <a:lumMod val="50000"/>
                </a:schemeClr>
              </a:solidFill>
              <a:latin typeface="Bahnschrift SemiLight SemiConde" panose="020B0502040204020203"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E699F665-BA23-4EE0-8B44-CDF89403D6BE}"/>
              </a:ext>
            </a:extLst>
          </p:cNvPr>
          <p:cNvSpPr txBox="1"/>
          <p:nvPr/>
        </p:nvSpPr>
        <p:spPr>
          <a:xfrm>
            <a:off x="2869832" y="6175109"/>
            <a:ext cx="1641796" cy="369332"/>
          </a:xfrm>
          <a:prstGeom prst="rect">
            <a:avLst/>
          </a:prstGeom>
          <a:noFill/>
        </p:spPr>
        <p:txBody>
          <a:bodyPr wrap="none" rtlCol="0">
            <a:spAutoFit/>
          </a:bodyPr>
          <a:lstStyle/>
          <a:p>
            <a:r>
              <a:rPr lang="en-US" dirty="0">
                <a:solidFill>
                  <a:schemeClr val="accent1">
                    <a:lumMod val="50000"/>
                  </a:schemeClr>
                </a:solidFill>
                <a:latin typeface="Bahnschrift SemiLight SemiConde" panose="020B0502040204020203" pitchFamily="34" charset="0"/>
              </a:rPr>
              <a:t>Jacquelyn Lolos</a:t>
            </a:r>
          </a:p>
        </p:txBody>
      </p:sp>
    </p:spTree>
    <p:extLst>
      <p:ext uri="{BB962C8B-B14F-4D97-AF65-F5344CB8AC3E}">
        <p14:creationId xmlns:p14="http://schemas.microsoft.com/office/powerpoint/2010/main" val="9162252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CC7C3BD-EF77-410F-8BC2-D52F726A436A}"/>
              </a:ext>
            </a:extLst>
          </p:cNvPr>
          <p:cNvSpPr txBox="1"/>
          <p:nvPr/>
        </p:nvSpPr>
        <p:spPr>
          <a:xfrm>
            <a:off x="3610667" y="322277"/>
            <a:ext cx="4967357" cy="738664"/>
          </a:xfrm>
          <a:prstGeom prst="rect">
            <a:avLst/>
          </a:prstGeom>
          <a:solidFill>
            <a:schemeClr val="bg1"/>
          </a:solidFill>
          <a:effectLst>
            <a:softEdge rad="50800"/>
          </a:effectLst>
        </p:spPr>
        <p:txBody>
          <a:bodyPr wrap="square" rtlCol="0">
            <a:spAutoFit/>
          </a:bodyPr>
          <a:lstStyle/>
          <a:p>
            <a:pPr algn="ctr"/>
            <a:r>
              <a:rPr lang="en-US" sz="4200" dirty="0">
                <a:solidFill>
                  <a:schemeClr val="accent1">
                    <a:lumMod val="50000"/>
                  </a:schemeClr>
                </a:solidFill>
                <a:latin typeface="Bahnschrift SemiLight SemiConde" panose="020B0502040204020203" pitchFamily="34" charset="0"/>
              </a:rPr>
              <a:t>Expectations</a:t>
            </a:r>
          </a:p>
        </p:txBody>
      </p:sp>
      <p:pic>
        <p:nvPicPr>
          <p:cNvPr id="7170" name="Picture 2" descr="Beachy Clean in Virginia Beach · Work &amp; Travel USA · InterExchange">
            <a:extLst>
              <a:ext uri="{FF2B5EF4-FFF2-40B4-BE49-F238E27FC236}">
                <a16:creationId xmlns:a16="http://schemas.microsoft.com/office/drawing/2014/main" id="{094FEB15-22F0-4D78-A91A-0299B03BA9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388" y="3162117"/>
            <a:ext cx="4115288" cy="3086466"/>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3916706B-BA38-4481-9F66-678A5DE9D4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65326" y="3162117"/>
            <a:ext cx="4118597" cy="3086466"/>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Épinglé sur Creative Advertisement &amp; Marketing">
            <a:extLst>
              <a:ext uri="{FF2B5EF4-FFF2-40B4-BE49-F238E27FC236}">
                <a16:creationId xmlns:a16="http://schemas.microsoft.com/office/drawing/2014/main" id="{00DF6ADD-60AA-439D-9D60-E18BCB8EC3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0659" y="1400781"/>
            <a:ext cx="3667374" cy="5187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13483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6210A0C-5CDE-407A-81F3-579EBF54C247}"/>
              </a:ext>
            </a:extLst>
          </p:cNvPr>
          <p:cNvSpPr txBox="1"/>
          <p:nvPr/>
        </p:nvSpPr>
        <p:spPr>
          <a:xfrm>
            <a:off x="3600352" y="361950"/>
            <a:ext cx="4967357" cy="738664"/>
          </a:xfrm>
          <a:prstGeom prst="rect">
            <a:avLst/>
          </a:prstGeom>
          <a:solidFill>
            <a:schemeClr val="bg1"/>
          </a:solidFill>
          <a:effectLst>
            <a:softEdge rad="50800"/>
          </a:effectLst>
        </p:spPr>
        <p:txBody>
          <a:bodyPr wrap="square" rtlCol="0">
            <a:spAutoFit/>
          </a:bodyPr>
          <a:lstStyle/>
          <a:p>
            <a:pPr algn="ctr"/>
            <a:r>
              <a:rPr lang="en-US" sz="4200" dirty="0">
                <a:solidFill>
                  <a:schemeClr val="accent1">
                    <a:lumMod val="50000"/>
                  </a:schemeClr>
                </a:solidFill>
                <a:latin typeface="Bahnschrift SemiLight SemiConde" panose="020B0502040204020203" pitchFamily="34" charset="0"/>
              </a:rPr>
              <a:t>Timing</a:t>
            </a:r>
          </a:p>
        </p:txBody>
      </p:sp>
      <p:pic>
        <p:nvPicPr>
          <p:cNvPr id="8194" name="Picture 2">
            <a:extLst>
              <a:ext uri="{FF2B5EF4-FFF2-40B4-BE49-F238E27FC236}">
                <a16:creationId xmlns:a16="http://schemas.microsoft.com/office/drawing/2014/main" id="{239F2AC8-BE30-4B92-AD5D-FF85785706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5788" y="2541428"/>
            <a:ext cx="5876487" cy="3080958"/>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Related image">
            <a:extLst>
              <a:ext uri="{FF2B5EF4-FFF2-40B4-BE49-F238E27FC236}">
                <a16:creationId xmlns:a16="http://schemas.microsoft.com/office/drawing/2014/main" id="{11328AA2-6F85-41C3-8028-CE7FAC5070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010" y="3131979"/>
            <a:ext cx="2214438" cy="3080957"/>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a:extLst>
              <a:ext uri="{FF2B5EF4-FFF2-40B4-BE49-F238E27FC236}">
                <a16:creationId xmlns:a16="http://schemas.microsoft.com/office/drawing/2014/main" id="{EAB3AC6C-094B-4186-883E-65ED04D1CB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00615" y="3131978"/>
            <a:ext cx="2238375"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66973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88878D2-8C15-46B0-A66E-15CAABCE40A9}"/>
              </a:ext>
            </a:extLst>
          </p:cNvPr>
          <p:cNvSpPr txBox="1"/>
          <p:nvPr/>
        </p:nvSpPr>
        <p:spPr>
          <a:xfrm>
            <a:off x="3612320" y="323850"/>
            <a:ext cx="4967357" cy="1384995"/>
          </a:xfrm>
          <a:prstGeom prst="rect">
            <a:avLst/>
          </a:prstGeom>
          <a:solidFill>
            <a:schemeClr val="bg1"/>
          </a:solidFill>
          <a:effectLst>
            <a:softEdge rad="50800"/>
          </a:effectLst>
        </p:spPr>
        <p:txBody>
          <a:bodyPr wrap="square" rtlCol="0">
            <a:spAutoFit/>
          </a:bodyPr>
          <a:lstStyle/>
          <a:p>
            <a:pPr algn="ctr"/>
            <a:r>
              <a:rPr lang="en-US" sz="4200" dirty="0">
                <a:solidFill>
                  <a:schemeClr val="accent1">
                    <a:lumMod val="50000"/>
                  </a:schemeClr>
                </a:solidFill>
                <a:latin typeface="Bahnschrift SemiLight SemiConde" panose="020B0502040204020203" pitchFamily="34" charset="0"/>
              </a:rPr>
              <a:t>Measurements of </a:t>
            </a:r>
          </a:p>
          <a:p>
            <a:pPr algn="ctr"/>
            <a:r>
              <a:rPr lang="en-US" sz="4200" dirty="0">
                <a:solidFill>
                  <a:schemeClr val="accent1">
                    <a:lumMod val="50000"/>
                  </a:schemeClr>
                </a:solidFill>
                <a:latin typeface="Bahnschrift SemiLight SemiConde" panose="020B0502040204020203" pitchFamily="34" charset="0"/>
              </a:rPr>
              <a:t>Success</a:t>
            </a:r>
          </a:p>
        </p:txBody>
      </p:sp>
      <p:pic>
        <p:nvPicPr>
          <p:cNvPr id="4" name="Picture 3">
            <a:extLst>
              <a:ext uri="{FF2B5EF4-FFF2-40B4-BE49-F238E27FC236}">
                <a16:creationId xmlns:a16="http://schemas.microsoft.com/office/drawing/2014/main" id="{09F44386-1DCC-4018-AD69-32E518FA81DE}"/>
              </a:ext>
            </a:extLst>
          </p:cNvPr>
          <p:cNvPicPr>
            <a:picLocks noChangeAspect="1"/>
          </p:cNvPicPr>
          <p:nvPr/>
        </p:nvPicPr>
        <p:blipFill>
          <a:blip r:embed="rId3"/>
          <a:stretch>
            <a:fillRect/>
          </a:stretch>
        </p:blipFill>
        <p:spPr>
          <a:xfrm>
            <a:off x="2330115" y="2162843"/>
            <a:ext cx="7531769" cy="3963821"/>
          </a:xfrm>
          <a:prstGeom prst="rect">
            <a:avLst/>
          </a:prstGeom>
        </p:spPr>
      </p:pic>
    </p:spTree>
    <p:extLst>
      <p:ext uri="{BB962C8B-B14F-4D97-AF65-F5344CB8AC3E}">
        <p14:creationId xmlns:p14="http://schemas.microsoft.com/office/powerpoint/2010/main" val="36259947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B85FF8-DA2E-4ADD-B171-0A7A558415D0}"/>
              </a:ext>
            </a:extLst>
          </p:cNvPr>
          <p:cNvSpPr txBox="1"/>
          <p:nvPr/>
        </p:nvSpPr>
        <p:spPr>
          <a:xfrm>
            <a:off x="2466393" y="429850"/>
            <a:ext cx="7259213" cy="738664"/>
          </a:xfrm>
          <a:prstGeom prst="rect">
            <a:avLst/>
          </a:prstGeom>
          <a:solidFill>
            <a:schemeClr val="bg1"/>
          </a:solidFill>
          <a:effectLst>
            <a:softEdge rad="50800"/>
          </a:effectLst>
        </p:spPr>
        <p:txBody>
          <a:bodyPr wrap="square" rtlCol="0">
            <a:spAutoFit/>
          </a:bodyPr>
          <a:lstStyle/>
          <a:p>
            <a:pPr algn="ctr"/>
            <a:r>
              <a:rPr lang="en-US" sz="4200" dirty="0">
                <a:solidFill>
                  <a:schemeClr val="accent1">
                    <a:lumMod val="50000"/>
                  </a:schemeClr>
                </a:solidFill>
                <a:latin typeface="Bahnschrift SemiLight SemiConde" panose="020B0502040204020203" pitchFamily="34" charset="0"/>
              </a:rPr>
              <a:t>Call to Action (CTA)</a:t>
            </a:r>
          </a:p>
        </p:txBody>
      </p:sp>
      <p:pic>
        <p:nvPicPr>
          <p:cNvPr id="9222" name="Picture 6" descr="stoplittering Instagram posts - Gramho.com">
            <a:extLst>
              <a:ext uri="{FF2B5EF4-FFF2-40B4-BE49-F238E27FC236}">
                <a16:creationId xmlns:a16="http://schemas.microsoft.com/office/drawing/2014/main" id="{108D4BA4-6BB2-42DB-A208-0970A13E05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0466" y="2281727"/>
            <a:ext cx="3842084" cy="3842084"/>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a:extLst>
              <a:ext uri="{FF2B5EF4-FFF2-40B4-BE49-F238E27FC236}">
                <a16:creationId xmlns:a16="http://schemas.microsoft.com/office/drawing/2014/main" id="{B7299A02-F82D-4B1B-A766-F14D820F7A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8648" y="2716052"/>
            <a:ext cx="5622886" cy="2973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20159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4DD0002-96E9-481C-B271-8B29C6E0A9E6}"/>
              </a:ext>
            </a:extLst>
          </p:cNvPr>
          <p:cNvSpPr txBox="1"/>
          <p:nvPr/>
        </p:nvSpPr>
        <p:spPr>
          <a:xfrm>
            <a:off x="3612321" y="285619"/>
            <a:ext cx="4967357" cy="738664"/>
          </a:xfrm>
          <a:prstGeom prst="rect">
            <a:avLst/>
          </a:prstGeom>
          <a:solidFill>
            <a:schemeClr val="bg1"/>
          </a:solidFill>
          <a:effectLst>
            <a:softEdge rad="50800"/>
          </a:effectLst>
        </p:spPr>
        <p:txBody>
          <a:bodyPr wrap="square" rtlCol="0">
            <a:spAutoFit/>
          </a:bodyPr>
          <a:lstStyle/>
          <a:p>
            <a:pPr algn="ctr"/>
            <a:r>
              <a:rPr lang="en-US" sz="4200" dirty="0">
                <a:solidFill>
                  <a:schemeClr val="accent1">
                    <a:lumMod val="50000"/>
                  </a:schemeClr>
                </a:solidFill>
                <a:latin typeface="Bahnschrift SemiLight SemiConde" panose="020B0502040204020203" pitchFamily="34" charset="0"/>
              </a:rPr>
              <a:t>References</a:t>
            </a:r>
          </a:p>
        </p:txBody>
      </p:sp>
      <p:sp>
        <p:nvSpPr>
          <p:cNvPr id="3" name="TextBox 2">
            <a:extLst>
              <a:ext uri="{FF2B5EF4-FFF2-40B4-BE49-F238E27FC236}">
                <a16:creationId xmlns:a16="http://schemas.microsoft.com/office/drawing/2014/main" id="{FFDB2683-5389-4D76-99CB-09D4BF365161}"/>
              </a:ext>
            </a:extLst>
          </p:cNvPr>
          <p:cNvSpPr txBox="1"/>
          <p:nvPr/>
        </p:nvSpPr>
        <p:spPr>
          <a:xfrm>
            <a:off x="236621" y="1024283"/>
            <a:ext cx="11718758" cy="5909310"/>
          </a:xfrm>
          <a:prstGeom prst="rect">
            <a:avLst/>
          </a:prstGeom>
          <a:noFill/>
        </p:spPr>
        <p:txBody>
          <a:bodyPr wrap="square" rtlCol="0">
            <a:spAutoFit/>
          </a:bodyPr>
          <a:lstStyle/>
          <a:p>
            <a:r>
              <a:rPr lang="en-US" b="1" dirty="0"/>
              <a:t>Figure 1:</a:t>
            </a:r>
            <a:r>
              <a:rPr lang="en-US" dirty="0"/>
              <a:t> </a:t>
            </a:r>
            <a:r>
              <a:rPr lang="en-US" dirty="0" err="1"/>
              <a:t>Dagnall</a:t>
            </a:r>
            <a:r>
              <a:rPr lang="en-US" dirty="0"/>
              <a:t>, Ian. (2018). Neptune Statue. [Photograph]. Retrieved from https://www.newsday.com/travel/beaches-with-great-boardwalks-1.18967643</a:t>
            </a:r>
          </a:p>
          <a:p>
            <a:r>
              <a:rPr lang="en-US" b="1" dirty="0"/>
              <a:t>Figure 2: </a:t>
            </a:r>
            <a:r>
              <a:rPr lang="en-US" dirty="0"/>
              <a:t>Live Beaches. (n.d.). Virginia Beach, Virginia. [Map]. Retrieved from https://www.livebeaches.com/map-of-virginia-beach-virginia/</a:t>
            </a:r>
          </a:p>
          <a:p>
            <a:r>
              <a:rPr lang="en-US" b="1" dirty="0"/>
              <a:t>Figure 3: </a:t>
            </a:r>
            <a:r>
              <a:rPr lang="en-US" dirty="0"/>
              <a:t>Gibson, Mark, E. (2019). Crowded Virginia Beach. [Photograph]. Retrieved from https://www.tripsavvy.com/things-to-do-virginia-beach-boardwalk-4172036</a:t>
            </a:r>
          </a:p>
          <a:p>
            <a:r>
              <a:rPr lang="en-US" b="1" dirty="0"/>
              <a:t>Figure 4: </a:t>
            </a:r>
            <a:r>
              <a:rPr lang="en-US" dirty="0"/>
              <a:t>Keep America Beautiful. (2019). Cigarette Litter Toolkit. [Infographic]. Retrieved from https://kab.org/programs/cigarette-litter/resources/</a:t>
            </a:r>
          </a:p>
          <a:p>
            <a:r>
              <a:rPr lang="en-US" b="1" dirty="0"/>
              <a:t>Figure 5: </a:t>
            </a:r>
            <a:r>
              <a:rPr lang="en-US" dirty="0"/>
              <a:t>Truth Initiative. (2018). Tobacco and the environment. [Infographic]. Retrieved from https://truthinitiative.org/research-resources/harmful-effects-tobacco/tobacco-and-environment</a:t>
            </a:r>
          </a:p>
          <a:p>
            <a:r>
              <a:rPr lang="en-US" b="1" dirty="0"/>
              <a:t>Figure 6: </a:t>
            </a:r>
            <a:r>
              <a:rPr lang="en-US" dirty="0"/>
              <a:t>BBC News. (2019). Rubbish Walks. [Photograph]. Retrieved from https://www.bbc.com/news/world-europe-49263685</a:t>
            </a:r>
            <a:endParaRPr lang="en-US" b="1" dirty="0"/>
          </a:p>
          <a:p>
            <a:r>
              <a:rPr lang="en-US" b="1" dirty="0"/>
              <a:t>Figure 7: </a:t>
            </a:r>
            <a:r>
              <a:rPr lang="en-US" dirty="0"/>
              <a:t>Dubai Municipality. (2018). Volunteers at the beach clean up activity. [Photograph]. Retrieved from https://www.constructionweekonline.com/article-47677-dm-removes-400000-cigarette-butts-from-beaches-in-2017 </a:t>
            </a:r>
            <a:endParaRPr lang="en-US" b="1" dirty="0"/>
          </a:p>
          <a:p>
            <a:r>
              <a:rPr lang="en-US" b="1" dirty="0"/>
              <a:t>Figure 8: </a:t>
            </a:r>
            <a:r>
              <a:rPr lang="en-US" dirty="0"/>
              <a:t>Surfrider Foundation. (2019). Butts collected at a clean up. [Photograph]. Retrieved from https://therevelator.org/cigarette-butt-litter-solutions/</a:t>
            </a:r>
          </a:p>
          <a:p>
            <a:r>
              <a:rPr lang="en-US" b="1" dirty="0"/>
              <a:t>Figure 9: </a:t>
            </a:r>
            <a:r>
              <a:rPr lang="en-US" dirty="0"/>
              <a:t>The Orange County Register. (2018). Adopt-A-Beach cleanup. [Photograph]. Retrieved from https://www.ocregister.com/2018/05/21/kids-ocean-day-celebrates-25-years-of-educating-youth-to-keep-beaches-clean/</a:t>
            </a:r>
            <a:endParaRPr lang="en-US" b="1" dirty="0"/>
          </a:p>
          <a:p>
            <a:r>
              <a:rPr lang="en-US" b="1" dirty="0"/>
              <a:t>Figure 10: </a:t>
            </a:r>
            <a:r>
              <a:rPr lang="en-US" dirty="0"/>
              <a:t>News Herald. (2019). Local artists paint storm drains. [Photograph]. Retrieved from https://www.news-herald.com/news/artists-paint-willoughby-stormwater-drains-promote-clean-water/article_b8ae7644-6d08-11e9-8256-dfe8829c4667.html</a:t>
            </a:r>
            <a:endParaRPr lang="en-US" b="1" dirty="0"/>
          </a:p>
        </p:txBody>
      </p:sp>
    </p:spTree>
    <p:extLst>
      <p:ext uri="{BB962C8B-B14F-4D97-AF65-F5344CB8AC3E}">
        <p14:creationId xmlns:p14="http://schemas.microsoft.com/office/powerpoint/2010/main" val="1622133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4DD0002-96E9-481C-B271-8B29C6E0A9E6}"/>
              </a:ext>
            </a:extLst>
          </p:cNvPr>
          <p:cNvSpPr txBox="1"/>
          <p:nvPr/>
        </p:nvSpPr>
        <p:spPr>
          <a:xfrm>
            <a:off x="2889003" y="285619"/>
            <a:ext cx="6413994" cy="738664"/>
          </a:xfrm>
          <a:prstGeom prst="rect">
            <a:avLst/>
          </a:prstGeom>
          <a:solidFill>
            <a:schemeClr val="bg1"/>
          </a:solidFill>
          <a:effectLst>
            <a:softEdge rad="50800"/>
          </a:effectLst>
        </p:spPr>
        <p:txBody>
          <a:bodyPr wrap="square" rtlCol="0">
            <a:spAutoFit/>
          </a:bodyPr>
          <a:lstStyle/>
          <a:p>
            <a:pPr algn="ctr"/>
            <a:r>
              <a:rPr lang="en-US" sz="4200" dirty="0">
                <a:solidFill>
                  <a:schemeClr val="accent1">
                    <a:lumMod val="50000"/>
                  </a:schemeClr>
                </a:solidFill>
                <a:latin typeface="Bahnschrift SemiLight SemiConde" panose="020B0502040204020203" pitchFamily="34" charset="0"/>
              </a:rPr>
              <a:t>References (continued)</a:t>
            </a:r>
          </a:p>
        </p:txBody>
      </p:sp>
      <p:sp>
        <p:nvSpPr>
          <p:cNvPr id="3" name="TextBox 2">
            <a:extLst>
              <a:ext uri="{FF2B5EF4-FFF2-40B4-BE49-F238E27FC236}">
                <a16:creationId xmlns:a16="http://schemas.microsoft.com/office/drawing/2014/main" id="{FFDB2683-5389-4D76-99CB-09D4BF365161}"/>
              </a:ext>
            </a:extLst>
          </p:cNvPr>
          <p:cNvSpPr txBox="1"/>
          <p:nvPr/>
        </p:nvSpPr>
        <p:spPr>
          <a:xfrm>
            <a:off x="236621" y="1217069"/>
            <a:ext cx="11718758" cy="5355312"/>
          </a:xfrm>
          <a:prstGeom prst="rect">
            <a:avLst/>
          </a:prstGeom>
          <a:noFill/>
        </p:spPr>
        <p:txBody>
          <a:bodyPr wrap="square" rtlCol="0">
            <a:spAutoFit/>
          </a:bodyPr>
          <a:lstStyle/>
          <a:p>
            <a:r>
              <a:rPr lang="en-US" b="1" dirty="0"/>
              <a:t>Figure 11: </a:t>
            </a:r>
            <a:r>
              <a:rPr lang="en-US" dirty="0" err="1"/>
              <a:t>Toulgoet</a:t>
            </a:r>
            <a:r>
              <a:rPr lang="en-US" dirty="0"/>
              <a:t>, Dan. (2019). Pocket ashtrays. [Photograph]. Retrieved from https://www.vancourier.com/community/no-butts-about-it-tossing-your-cigarette-on-the-ground-is-unacceptable-1.23859699</a:t>
            </a:r>
          </a:p>
          <a:p>
            <a:r>
              <a:rPr lang="en-US" b="1" dirty="0"/>
              <a:t>Figure 12: </a:t>
            </a:r>
            <a:r>
              <a:rPr lang="en-US" dirty="0" err="1"/>
              <a:t>eTurbo</a:t>
            </a:r>
            <a:r>
              <a:rPr lang="en-US" dirty="0"/>
              <a:t> News. (2008). Free pocket ashtrays in Maui. [Photograph]. Retrieved from https://www.eturbonews.com/5547/keep-your-butts-beach/</a:t>
            </a:r>
          </a:p>
          <a:p>
            <a:r>
              <a:rPr lang="en-US" b="1" dirty="0"/>
              <a:t>Figure 13: </a:t>
            </a:r>
            <a:r>
              <a:rPr lang="en-US" dirty="0"/>
              <a:t>Snowboarder’s Journal. (n.d.). Portable pocket ashtray review. [Photograph]. Retrieved from https://www.thesnowboardersjournal.com/review/portable-pocket-ashtray/</a:t>
            </a:r>
          </a:p>
          <a:p>
            <a:r>
              <a:rPr lang="en-US" b="1" dirty="0"/>
              <a:t>Figure 14: </a:t>
            </a:r>
            <a:r>
              <a:rPr lang="en-US" dirty="0"/>
              <a:t>Hudson County Coalition. (2018). NJ smoking ban advert.</a:t>
            </a:r>
            <a:r>
              <a:rPr lang="en-US" b="1" dirty="0"/>
              <a:t> [</a:t>
            </a:r>
            <a:r>
              <a:rPr lang="en-US" dirty="0"/>
              <a:t>Infographic]. Retrieved from http://hudsoncountycoalition.org/no-more-secondhand-smoke-at-the-beach/</a:t>
            </a:r>
            <a:endParaRPr lang="en-US" b="1" dirty="0"/>
          </a:p>
          <a:p>
            <a:r>
              <a:rPr lang="en-US" b="1" dirty="0"/>
              <a:t>Figure 15: </a:t>
            </a:r>
            <a:r>
              <a:rPr lang="en-US" dirty="0" err="1"/>
              <a:t>Parypa</a:t>
            </a:r>
            <a:r>
              <a:rPr lang="en-US" dirty="0"/>
              <a:t>, Chris. (2018). Designated smoking area. [Photograph]. Retrieved from https://mdcoastdispatch.com/2018/07/11/june-smoking-citations-up-1000-in-ocean-city/</a:t>
            </a:r>
            <a:endParaRPr lang="en-US" b="1" dirty="0"/>
          </a:p>
          <a:p>
            <a:r>
              <a:rPr lang="en-US" b="1" dirty="0"/>
              <a:t>Figure 16: </a:t>
            </a:r>
            <a:r>
              <a:rPr lang="en-US" dirty="0"/>
              <a:t>Nee, Daniel. (2018). Breathe Easy tobacco-free sign. [Photograph]. Retrieved from http://lavallette-seaside.shorebeat.com/2018/07/murphy-signs-law-banning-smoking-on-all-n-j-beaches/</a:t>
            </a:r>
          </a:p>
          <a:p>
            <a:r>
              <a:rPr lang="en-US" b="1" dirty="0"/>
              <a:t>Figure 17: </a:t>
            </a:r>
            <a:r>
              <a:rPr lang="en-US" dirty="0"/>
              <a:t>ash Wales. (2018). Creative butt receptacle. [Photograph]. Retrieved from https://ash.wales/battling-cigarette-butts-on-our-beaches-2/</a:t>
            </a:r>
            <a:endParaRPr lang="en-US" b="1" dirty="0"/>
          </a:p>
          <a:p>
            <a:r>
              <a:rPr lang="en-US" b="1" dirty="0"/>
              <a:t>Figure 18: </a:t>
            </a:r>
            <a:r>
              <a:rPr lang="en-US" dirty="0"/>
              <a:t>Digital </a:t>
            </a:r>
            <a:r>
              <a:rPr lang="en-US" dirty="0" err="1"/>
              <a:t>Sypnopsis</a:t>
            </a:r>
            <a:r>
              <a:rPr lang="en-US" dirty="0"/>
              <a:t>. (n.d.). Vote With Your Butt, Ronaldo vs. Messi. [Photograph]. Retrieved from https://digitalsynopsis.com/buzz/hubbub-neat-streets-cigarette-butt-vote/</a:t>
            </a:r>
            <a:endParaRPr lang="en-US" b="1" dirty="0"/>
          </a:p>
          <a:p>
            <a:r>
              <a:rPr lang="en-US" b="1" dirty="0"/>
              <a:t>Figure 19: </a:t>
            </a:r>
            <a:r>
              <a:rPr lang="en-US" dirty="0" err="1"/>
              <a:t>ScoopFun</a:t>
            </a:r>
            <a:r>
              <a:rPr lang="en-US" dirty="0"/>
              <a:t>. (n.d.). Vote With Your Butt – Bieber vs. </a:t>
            </a:r>
            <a:r>
              <a:rPr lang="en-US" dirty="0" err="1"/>
              <a:t>Timerblake</a:t>
            </a:r>
            <a:r>
              <a:rPr lang="en-US" dirty="0"/>
              <a:t>. [Photograph]. Retrieved from https://scoopfun.com/snax_item/5113/</a:t>
            </a:r>
            <a:endParaRPr lang="en-US" b="1" dirty="0"/>
          </a:p>
        </p:txBody>
      </p:sp>
    </p:spTree>
    <p:extLst>
      <p:ext uri="{BB962C8B-B14F-4D97-AF65-F5344CB8AC3E}">
        <p14:creationId xmlns:p14="http://schemas.microsoft.com/office/powerpoint/2010/main" val="13220906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4DD0002-96E9-481C-B271-8B29C6E0A9E6}"/>
              </a:ext>
            </a:extLst>
          </p:cNvPr>
          <p:cNvSpPr txBox="1"/>
          <p:nvPr/>
        </p:nvSpPr>
        <p:spPr>
          <a:xfrm>
            <a:off x="2889003" y="285619"/>
            <a:ext cx="6413994" cy="738664"/>
          </a:xfrm>
          <a:prstGeom prst="rect">
            <a:avLst/>
          </a:prstGeom>
          <a:solidFill>
            <a:schemeClr val="bg1"/>
          </a:solidFill>
          <a:effectLst>
            <a:softEdge rad="50800"/>
          </a:effectLst>
        </p:spPr>
        <p:txBody>
          <a:bodyPr wrap="square" rtlCol="0">
            <a:spAutoFit/>
          </a:bodyPr>
          <a:lstStyle/>
          <a:p>
            <a:pPr algn="ctr"/>
            <a:r>
              <a:rPr lang="en-US" sz="4200" dirty="0">
                <a:solidFill>
                  <a:schemeClr val="accent1">
                    <a:lumMod val="50000"/>
                  </a:schemeClr>
                </a:solidFill>
                <a:latin typeface="Bahnschrift SemiLight SemiConde" panose="020B0502040204020203" pitchFamily="34" charset="0"/>
              </a:rPr>
              <a:t>References (continued)</a:t>
            </a:r>
          </a:p>
        </p:txBody>
      </p:sp>
      <p:sp>
        <p:nvSpPr>
          <p:cNvPr id="3" name="TextBox 2">
            <a:extLst>
              <a:ext uri="{FF2B5EF4-FFF2-40B4-BE49-F238E27FC236}">
                <a16:creationId xmlns:a16="http://schemas.microsoft.com/office/drawing/2014/main" id="{FFDB2683-5389-4D76-99CB-09D4BF365161}"/>
              </a:ext>
            </a:extLst>
          </p:cNvPr>
          <p:cNvSpPr txBox="1"/>
          <p:nvPr/>
        </p:nvSpPr>
        <p:spPr>
          <a:xfrm>
            <a:off x="236621" y="1024283"/>
            <a:ext cx="11718758" cy="6186309"/>
          </a:xfrm>
          <a:prstGeom prst="rect">
            <a:avLst/>
          </a:prstGeom>
          <a:noFill/>
        </p:spPr>
        <p:txBody>
          <a:bodyPr wrap="square" rtlCol="0">
            <a:spAutoFit/>
          </a:bodyPr>
          <a:lstStyle/>
          <a:p>
            <a:r>
              <a:rPr lang="en-US" b="1" dirty="0"/>
              <a:t>Figure 20: </a:t>
            </a:r>
            <a:r>
              <a:rPr lang="en-US" dirty="0" err="1"/>
              <a:t>Akkerman</a:t>
            </a:r>
            <a:r>
              <a:rPr lang="en-US" dirty="0"/>
              <a:t>, Kate. (2017). Advocate for smoke free beach. [Photograph]. Retrieved from https://www.northernstar.com.au/news/400000-cigarette-butts-we-need-smoke-free-beaches/3285627/</a:t>
            </a:r>
            <a:endParaRPr lang="en-US" b="1" dirty="0"/>
          </a:p>
          <a:p>
            <a:r>
              <a:rPr lang="en-US" b="1" dirty="0"/>
              <a:t>Figure 21: </a:t>
            </a:r>
            <a:r>
              <a:rPr lang="en-US" dirty="0"/>
              <a:t>Take Care Tahoe. (n.d.) Please collect your butts. [Cartoon]. Retrieved from https://takecaretahoe.org/take-action/cigarette-litter/</a:t>
            </a:r>
            <a:endParaRPr lang="en-US" b="1" dirty="0"/>
          </a:p>
          <a:p>
            <a:r>
              <a:rPr lang="en-US" b="1" dirty="0"/>
              <a:t>Figure 22: </a:t>
            </a:r>
            <a:r>
              <a:rPr lang="en-US" dirty="0"/>
              <a:t>Work &amp; Travel USA. (n.d.). Beachy Clean in VB. [Photograph]. Retrieved from https://www.interexchange.org/articles/events/beachy-clean-in-virginia-beach/</a:t>
            </a:r>
            <a:endParaRPr lang="en-US" b="1" dirty="0"/>
          </a:p>
          <a:p>
            <a:r>
              <a:rPr lang="en-US" b="1" dirty="0"/>
              <a:t>Figure 23: </a:t>
            </a:r>
            <a:r>
              <a:rPr lang="en-US" dirty="0"/>
              <a:t>Ads of the world. (2018). Romania litter ad. [Cartoon]. Retrieved from https://www.adsoftheworld.com/media/print/lets_do_it_romania_cigarette_butt?size=original</a:t>
            </a:r>
            <a:endParaRPr lang="en-US" b="1" dirty="0"/>
          </a:p>
          <a:p>
            <a:r>
              <a:rPr lang="en-US" b="1" dirty="0"/>
              <a:t>Figure 24: </a:t>
            </a:r>
            <a:r>
              <a:rPr lang="en-US" dirty="0"/>
              <a:t>Virginian Pilot. (2019). </a:t>
            </a:r>
            <a:r>
              <a:rPr lang="en-US" dirty="0" err="1"/>
              <a:t>OceanUs</a:t>
            </a:r>
            <a:r>
              <a:rPr lang="en-US" dirty="0"/>
              <a:t> conducts a beach cleanup in VB. [Photograph]. Retrieved from https://www.pilotonline.com/life/columns/vp-bc-belote-oceanus-0922-20190919-gj6kcvyzcvblnfwsjv4sxqsa5y-story.html</a:t>
            </a:r>
            <a:endParaRPr lang="en-US" b="1" dirty="0"/>
          </a:p>
          <a:p>
            <a:r>
              <a:rPr lang="en-US" b="1" dirty="0"/>
              <a:t>Figure 25: </a:t>
            </a:r>
            <a:r>
              <a:rPr lang="en-US" dirty="0"/>
              <a:t>Safety Signs. (n.d.). Stop littering sign. [Cartoon]. Retrieved from https://www.safetysign.com/do-not-litter-signs</a:t>
            </a:r>
            <a:r>
              <a:rPr lang="en-US" b="1" dirty="0"/>
              <a:t>  </a:t>
            </a:r>
          </a:p>
          <a:p>
            <a:r>
              <a:rPr lang="en-US" b="1" dirty="0"/>
              <a:t>Figure 26: </a:t>
            </a:r>
            <a:r>
              <a:rPr lang="en-US" dirty="0"/>
              <a:t>Snopes. (2018). Sperm whale made from trash. [Photograph]. Retrieved from https://www.snopes.com/fact-check/sperm-whale-die-swallowing-64-pounds-plastic-debris/</a:t>
            </a:r>
            <a:endParaRPr lang="en-US" b="1" dirty="0"/>
          </a:p>
          <a:p>
            <a:r>
              <a:rPr lang="en-US" b="1" dirty="0"/>
              <a:t>Figure 27: </a:t>
            </a:r>
            <a:r>
              <a:rPr lang="en-US" dirty="0"/>
              <a:t>Impress Media, Australia. (2012). Butts dropped here, end up here. [Advertisement]. Retrieved from https://www.impress.com.au/newsroom/innovation/395-footy-finals-reveal-butt-ugly-facts.html</a:t>
            </a:r>
            <a:endParaRPr lang="en-US" b="1" dirty="0"/>
          </a:p>
          <a:p>
            <a:r>
              <a:rPr lang="en-US" b="1" dirty="0"/>
              <a:t>Figure 28: </a:t>
            </a:r>
            <a:r>
              <a:rPr lang="en-US" dirty="0"/>
              <a:t>Keep America Beautiful. (2019). Conducting a scan. [Text]. Retrieved from https://kab.org/wp-content/uploads/2019/11/Cigarette-Litter-Prevention-Program-Toolkit.pdf</a:t>
            </a:r>
            <a:endParaRPr lang="en-US" b="1" dirty="0"/>
          </a:p>
          <a:p>
            <a:r>
              <a:rPr lang="en-US" b="1" dirty="0"/>
              <a:t>Figure 29: </a:t>
            </a:r>
            <a:r>
              <a:rPr lang="en-US" dirty="0"/>
              <a:t>Keep Australia Beautiful. (n.d.). Bin it. [Cartoon]. Retrieved from https://www.behance.net/gallery/10892717/Bin-it-You-know-its-the-right-thing-to-do</a:t>
            </a:r>
            <a:endParaRPr lang="en-US" b="1" dirty="0"/>
          </a:p>
          <a:p>
            <a:r>
              <a:rPr lang="en-US" b="1" dirty="0"/>
              <a:t>Figure 30: </a:t>
            </a:r>
            <a:r>
              <a:rPr lang="en-US" dirty="0"/>
              <a:t>Youth Climate Strike. (2019). Protestors march. [Photograph]. Retrieved from https://www.nonviolent-conflict.org/blog_post/greta-thunberg-and-the-power-of-strategic-movement-messaging/</a:t>
            </a:r>
            <a:endParaRPr lang="en-US" b="1" dirty="0"/>
          </a:p>
          <a:p>
            <a:endParaRPr lang="en-US" b="1" dirty="0"/>
          </a:p>
        </p:txBody>
      </p:sp>
    </p:spTree>
    <p:extLst>
      <p:ext uri="{BB962C8B-B14F-4D97-AF65-F5344CB8AC3E}">
        <p14:creationId xmlns:p14="http://schemas.microsoft.com/office/powerpoint/2010/main" val="19415690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irginia Beach BoardwalkMap - LiveBeaches.com">
            <a:extLst>
              <a:ext uri="{FF2B5EF4-FFF2-40B4-BE49-F238E27FC236}">
                <a16:creationId xmlns:a16="http://schemas.microsoft.com/office/drawing/2014/main" id="{569F32E8-A333-4ACE-A5C0-FA9A533C97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4821" y="1174521"/>
            <a:ext cx="4967357" cy="547842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2E8389A-4FCF-47C8-AB4A-9F16F37AB903}"/>
              </a:ext>
            </a:extLst>
          </p:cNvPr>
          <p:cNvSpPr txBox="1"/>
          <p:nvPr/>
        </p:nvSpPr>
        <p:spPr>
          <a:xfrm>
            <a:off x="3612321" y="285803"/>
            <a:ext cx="4967357" cy="738664"/>
          </a:xfrm>
          <a:prstGeom prst="rect">
            <a:avLst/>
          </a:prstGeom>
          <a:solidFill>
            <a:schemeClr val="bg1"/>
          </a:solidFill>
          <a:effectLst>
            <a:softEdge rad="50800"/>
          </a:effectLst>
        </p:spPr>
        <p:txBody>
          <a:bodyPr wrap="square" rtlCol="0">
            <a:spAutoFit/>
          </a:bodyPr>
          <a:lstStyle/>
          <a:p>
            <a:pPr algn="ctr"/>
            <a:r>
              <a:rPr lang="en-US" sz="4200" dirty="0">
                <a:solidFill>
                  <a:schemeClr val="accent1">
                    <a:lumMod val="50000"/>
                  </a:schemeClr>
                </a:solidFill>
                <a:latin typeface="Bahnschrift SemiLight SemiConde" panose="020B0502040204020203" pitchFamily="34" charset="0"/>
              </a:rPr>
              <a:t>Virginia Beach, VA</a:t>
            </a:r>
          </a:p>
        </p:txBody>
      </p:sp>
      <p:sp>
        <p:nvSpPr>
          <p:cNvPr id="4" name="Rectangle 3">
            <a:extLst>
              <a:ext uri="{FF2B5EF4-FFF2-40B4-BE49-F238E27FC236}">
                <a16:creationId xmlns:a16="http://schemas.microsoft.com/office/drawing/2014/main" id="{B8BAB431-0225-469E-B653-783D0F885C58}"/>
              </a:ext>
            </a:extLst>
          </p:cNvPr>
          <p:cNvSpPr/>
          <p:nvPr/>
        </p:nvSpPr>
        <p:spPr>
          <a:xfrm rot="20888622">
            <a:off x="2238852" y="1488033"/>
            <a:ext cx="958148" cy="48514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1559DF1-43C2-4214-84C8-53EBF553B7DD}"/>
              </a:ext>
            </a:extLst>
          </p:cNvPr>
          <p:cNvSpPr/>
          <p:nvPr/>
        </p:nvSpPr>
        <p:spPr>
          <a:xfrm>
            <a:off x="3906769" y="2746958"/>
            <a:ext cx="1294835" cy="682042"/>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10 Best Things to Do at the Virginia Beach Boardwalk">
            <a:extLst>
              <a:ext uri="{FF2B5EF4-FFF2-40B4-BE49-F238E27FC236}">
                <a16:creationId xmlns:a16="http://schemas.microsoft.com/office/drawing/2014/main" id="{85301799-0923-4DBD-BE6C-1104D7C0EC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26503" y="2746958"/>
            <a:ext cx="5106349" cy="33463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30419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food&#10;&#10;Description automatically generated">
            <a:extLst>
              <a:ext uri="{FF2B5EF4-FFF2-40B4-BE49-F238E27FC236}">
                <a16:creationId xmlns:a16="http://schemas.microsoft.com/office/drawing/2014/main" id="{9639354F-C91E-459F-B0B1-6524AF1297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136" y="1247582"/>
            <a:ext cx="3957588" cy="5075145"/>
          </a:xfrm>
          <a:prstGeom prst="rect">
            <a:avLst/>
          </a:prstGeom>
        </p:spPr>
      </p:pic>
      <p:sp>
        <p:nvSpPr>
          <p:cNvPr id="3" name="TextBox 2">
            <a:extLst>
              <a:ext uri="{FF2B5EF4-FFF2-40B4-BE49-F238E27FC236}">
                <a16:creationId xmlns:a16="http://schemas.microsoft.com/office/drawing/2014/main" id="{7D5F5005-2B92-428B-A8F7-3EDD8E13E0F3}"/>
              </a:ext>
            </a:extLst>
          </p:cNvPr>
          <p:cNvSpPr txBox="1"/>
          <p:nvPr/>
        </p:nvSpPr>
        <p:spPr>
          <a:xfrm>
            <a:off x="2823409" y="356441"/>
            <a:ext cx="6545181" cy="738664"/>
          </a:xfrm>
          <a:prstGeom prst="rect">
            <a:avLst/>
          </a:prstGeom>
          <a:solidFill>
            <a:schemeClr val="bg1"/>
          </a:solidFill>
          <a:effectLst>
            <a:softEdge rad="50800"/>
          </a:effectLst>
        </p:spPr>
        <p:txBody>
          <a:bodyPr wrap="square" rtlCol="0">
            <a:spAutoFit/>
          </a:bodyPr>
          <a:lstStyle/>
          <a:p>
            <a:pPr algn="ctr"/>
            <a:r>
              <a:rPr lang="en-US" sz="4200" dirty="0">
                <a:solidFill>
                  <a:schemeClr val="accent1">
                    <a:lumMod val="50000"/>
                  </a:schemeClr>
                </a:solidFill>
                <a:latin typeface="Bahnschrift SemiLight SemiConde" panose="020B0502040204020203" pitchFamily="34" charset="0"/>
              </a:rPr>
              <a:t>Introduction to the Problem</a:t>
            </a:r>
          </a:p>
        </p:txBody>
      </p:sp>
      <p:pic>
        <p:nvPicPr>
          <p:cNvPr id="1026" name="Picture 2">
            <a:extLst>
              <a:ext uri="{FF2B5EF4-FFF2-40B4-BE49-F238E27FC236}">
                <a16:creationId xmlns:a16="http://schemas.microsoft.com/office/drawing/2014/main" id="{F0C954AD-EDA0-48C9-8C97-6D0666734F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5741" y="2707347"/>
            <a:ext cx="4433317" cy="3424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9608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man picks up cigarette butts on a beach in Suffolk, UK&#10;">
            <a:extLst>
              <a:ext uri="{FF2B5EF4-FFF2-40B4-BE49-F238E27FC236}">
                <a16:creationId xmlns:a16="http://schemas.microsoft.com/office/drawing/2014/main" id="{24133FD0-A128-478C-9114-9E549E1EEBD3}"/>
              </a:ext>
              <a:ext uri="{C183D7F6-B498-43B3-948B-1728B52AA6E4}">
                <adec:decorative xmlns:adec="http://schemas.microsoft.com/office/drawing/2017/decorative" val="0"/>
              </a:ext>
            </a:extLst>
          </p:cNvPr>
          <p:cNvPicPr>
            <a:picLocks noChangeAspect="1"/>
          </p:cNvPicPr>
          <p:nvPr/>
        </p:nvPicPr>
        <p:blipFill rotWithShape="1">
          <a:blip r:embed="rId3">
            <a:extLst>
              <a:ext uri="{28A0092B-C50C-407E-A947-70E740481C1C}">
                <a14:useLocalDpi xmlns:a14="http://schemas.microsoft.com/office/drawing/2010/main" val="0"/>
              </a:ext>
            </a:extLst>
          </a:blip>
          <a:srcRect r="-3" b="4439"/>
          <a:stretch/>
        </p:blipFill>
        <p:spPr>
          <a:xfrm>
            <a:off x="206588" y="289648"/>
            <a:ext cx="5728548" cy="3079194"/>
          </a:xfrm>
          <a:prstGeom prst="rect">
            <a:avLst/>
          </a:prstGeom>
        </p:spPr>
      </p:pic>
      <p:pic>
        <p:nvPicPr>
          <p:cNvPr id="5" name="Picture 4" descr="A young boy collects cigarette butts on a Dubai beach">
            <a:extLst>
              <a:ext uri="{FF2B5EF4-FFF2-40B4-BE49-F238E27FC236}">
                <a16:creationId xmlns:a16="http://schemas.microsoft.com/office/drawing/2014/main" id="{A5169149-07E2-49F4-9831-FA402D72109B}"/>
              </a:ext>
              <a:ext uri="{C183D7F6-B498-43B3-948B-1728B52AA6E4}">
                <adec:decorative xmlns:adec="http://schemas.microsoft.com/office/drawing/2017/decorative" val="0"/>
              </a:ext>
            </a:extLst>
          </p:cNvPr>
          <p:cNvPicPr>
            <a:picLocks noChangeAspect="1"/>
          </p:cNvPicPr>
          <p:nvPr/>
        </p:nvPicPr>
        <p:blipFill rotWithShape="1">
          <a:blip r:embed="rId4">
            <a:extLst>
              <a:ext uri="{28A0092B-C50C-407E-A947-70E740481C1C}">
                <a14:useLocalDpi xmlns:a14="http://schemas.microsoft.com/office/drawing/2010/main" val="0"/>
              </a:ext>
            </a:extLst>
          </a:blip>
          <a:srcRect t="22631" r="-3" b="-3"/>
          <a:stretch/>
        </p:blipFill>
        <p:spPr>
          <a:xfrm>
            <a:off x="206588" y="3521245"/>
            <a:ext cx="5728548" cy="3047107"/>
          </a:xfrm>
          <a:prstGeom prst="rect">
            <a:avLst/>
          </a:prstGeom>
        </p:spPr>
      </p:pic>
      <p:pic>
        <p:nvPicPr>
          <p:cNvPr id="9" name="Picture 8" descr="A man and woman fill a kiddie pool with butts picked up from a San Diego beach">
            <a:extLst>
              <a:ext uri="{FF2B5EF4-FFF2-40B4-BE49-F238E27FC236}">
                <a16:creationId xmlns:a16="http://schemas.microsoft.com/office/drawing/2014/main" id="{E1169500-96E8-4582-ACC3-39FE291E34AA}"/>
              </a:ext>
              <a:ext uri="{C183D7F6-B498-43B3-948B-1728B52AA6E4}">
                <adec:decorative xmlns:adec="http://schemas.microsoft.com/office/drawing/2017/decorative" val="0"/>
              </a:ext>
            </a:extLst>
          </p:cNvPr>
          <p:cNvPicPr preferRelativeResize="0">
            <a:picLocks/>
          </p:cNvPicPr>
          <p:nvPr/>
        </p:nvPicPr>
        <p:blipFill rotWithShape="1">
          <a:blip r:embed="rId5">
            <a:extLst>
              <a:ext uri="{28A0092B-C50C-407E-A947-70E740481C1C}">
                <a14:useLocalDpi xmlns:a14="http://schemas.microsoft.com/office/drawing/2010/main" val="0"/>
              </a:ext>
            </a:extLst>
          </a:blip>
          <a:srcRect t="17552" r="1" b="1"/>
          <a:stretch/>
        </p:blipFill>
        <p:spPr>
          <a:xfrm>
            <a:off x="6141723" y="321732"/>
            <a:ext cx="5728547" cy="6214533"/>
          </a:xfrm>
          <a:prstGeom prst="rect">
            <a:avLst/>
          </a:prstGeom>
        </p:spPr>
      </p:pic>
      <p:sp>
        <p:nvSpPr>
          <p:cNvPr id="2" name="TextBox 1">
            <a:extLst>
              <a:ext uri="{FF2B5EF4-FFF2-40B4-BE49-F238E27FC236}">
                <a16:creationId xmlns:a16="http://schemas.microsoft.com/office/drawing/2014/main" id="{76B1AC50-C6ED-4986-97E7-CDD1C711941C}"/>
              </a:ext>
            </a:extLst>
          </p:cNvPr>
          <p:cNvSpPr txBox="1"/>
          <p:nvPr/>
        </p:nvSpPr>
        <p:spPr>
          <a:xfrm>
            <a:off x="0" y="2906435"/>
            <a:ext cx="4800600" cy="1077218"/>
          </a:xfrm>
          <a:prstGeom prst="rect">
            <a:avLst/>
          </a:prstGeom>
          <a:solidFill>
            <a:schemeClr val="bg1"/>
          </a:solidFill>
          <a:effectLst>
            <a:softEdge rad="50800"/>
          </a:effectLst>
        </p:spPr>
        <p:txBody>
          <a:bodyPr wrap="square" rtlCol="0">
            <a:spAutoFit/>
          </a:bodyPr>
          <a:lstStyle/>
          <a:p>
            <a:pPr algn="ctr"/>
            <a:r>
              <a:rPr lang="en-US" sz="3200" dirty="0">
                <a:solidFill>
                  <a:schemeClr val="accent1">
                    <a:lumMod val="50000"/>
                  </a:schemeClr>
                </a:solidFill>
                <a:latin typeface="Bahnschrift SemiLight SemiConde" panose="020B0502040204020203" pitchFamily="34" charset="0"/>
              </a:rPr>
              <a:t>Introduction to the Problem</a:t>
            </a:r>
          </a:p>
          <a:p>
            <a:pPr algn="ctr"/>
            <a:r>
              <a:rPr lang="en-US" sz="3200" dirty="0">
                <a:solidFill>
                  <a:schemeClr val="accent1">
                    <a:lumMod val="50000"/>
                  </a:schemeClr>
                </a:solidFill>
                <a:latin typeface="Bahnschrift SemiLight SemiConde" panose="020B0502040204020203" pitchFamily="34" charset="0"/>
              </a:rPr>
              <a:t>(continued)</a:t>
            </a:r>
          </a:p>
        </p:txBody>
      </p:sp>
    </p:spTree>
    <p:extLst>
      <p:ext uri="{BB962C8B-B14F-4D97-AF65-F5344CB8AC3E}">
        <p14:creationId xmlns:p14="http://schemas.microsoft.com/office/powerpoint/2010/main" val="39492352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6AE76C3-4587-44A2-81CF-EC1AF62EBE94}"/>
              </a:ext>
            </a:extLst>
          </p:cNvPr>
          <p:cNvSpPr txBox="1"/>
          <p:nvPr/>
        </p:nvSpPr>
        <p:spPr>
          <a:xfrm>
            <a:off x="3612321" y="478858"/>
            <a:ext cx="4967357" cy="738664"/>
          </a:xfrm>
          <a:prstGeom prst="rect">
            <a:avLst/>
          </a:prstGeom>
          <a:solidFill>
            <a:schemeClr val="bg1"/>
          </a:solidFill>
          <a:effectLst>
            <a:softEdge rad="50800"/>
          </a:effectLst>
        </p:spPr>
        <p:txBody>
          <a:bodyPr wrap="square" rtlCol="0">
            <a:spAutoFit/>
          </a:bodyPr>
          <a:lstStyle/>
          <a:p>
            <a:pPr algn="ctr"/>
            <a:r>
              <a:rPr lang="en-US" sz="4200" dirty="0">
                <a:solidFill>
                  <a:schemeClr val="accent1">
                    <a:lumMod val="50000"/>
                  </a:schemeClr>
                </a:solidFill>
                <a:latin typeface="Bahnschrift SemiLight SemiConde" panose="020B0502040204020203" pitchFamily="34" charset="0"/>
              </a:rPr>
              <a:t>Opportunities</a:t>
            </a:r>
          </a:p>
        </p:txBody>
      </p:sp>
      <p:pic>
        <p:nvPicPr>
          <p:cNvPr id="6148" name="Picture 4" descr="Kids Ocean Day celebrates 25 years of educating youth to keep ...">
            <a:extLst>
              <a:ext uri="{FF2B5EF4-FFF2-40B4-BE49-F238E27FC236}">
                <a16:creationId xmlns:a16="http://schemas.microsoft.com/office/drawing/2014/main" id="{A49CEA28-F896-4FDF-8AA8-82D40AAE5B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977" y="2454770"/>
            <a:ext cx="5798687" cy="3426857"/>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donny damon smoking">
            <a:extLst>
              <a:ext uri="{FF2B5EF4-FFF2-40B4-BE49-F238E27FC236}">
                <a16:creationId xmlns:a16="http://schemas.microsoft.com/office/drawing/2014/main" id="{E9284A18-83BC-46BE-92BB-5529E31BFF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0157" y="2454770"/>
            <a:ext cx="4781550" cy="3185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07629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C912F36-A8FB-4736-9C5E-B321E005BA38}"/>
              </a:ext>
            </a:extLst>
          </p:cNvPr>
          <p:cNvSpPr txBox="1"/>
          <p:nvPr/>
        </p:nvSpPr>
        <p:spPr>
          <a:xfrm>
            <a:off x="3612320" y="314713"/>
            <a:ext cx="4967357" cy="738664"/>
          </a:xfrm>
          <a:prstGeom prst="rect">
            <a:avLst/>
          </a:prstGeom>
          <a:solidFill>
            <a:schemeClr val="bg1"/>
          </a:solidFill>
          <a:effectLst>
            <a:softEdge rad="50800"/>
          </a:effectLst>
        </p:spPr>
        <p:txBody>
          <a:bodyPr wrap="square" rtlCol="0">
            <a:spAutoFit/>
          </a:bodyPr>
          <a:lstStyle/>
          <a:p>
            <a:pPr algn="ctr"/>
            <a:r>
              <a:rPr lang="en-US" sz="4200" dirty="0">
                <a:solidFill>
                  <a:schemeClr val="accent1">
                    <a:lumMod val="50000"/>
                  </a:schemeClr>
                </a:solidFill>
                <a:latin typeface="Bahnschrift SemiLight SemiConde" panose="020B0502040204020203" pitchFamily="34" charset="0"/>
              </a:rPr>
              <a:t>Solution(s)</a:t>
            </a:r>
          </a:p>
        </p:txBody>
      </p:sp>
      <p:pic>
        <p:nvPicPr>
          <p:cNvPr id="2050" name="Picture 2">
            <a:extLst>
              <a:ext uri="{FF2B5EF4-FFF2-40B4-BE49-F238E27FC236}">
                <a16:creationId xmlns:a16="http://schemas.microsoft.com/office/drawing/2014/main" id="{5290C8B7-BCD2-470B-A569-B8D6114AC9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3553" y="3101118"/>
            <a:ext cx="4049001" cy="270350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BD6712EA-3D8D-4D81-8985-3698C24C80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446" y="2767875"/>
            <a:ext cx="4048999" cy="3036749"/>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D57355FB-4F3F-49F4-AC56-407D8EF4E2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67249" y="2381249"/>
            <a:ext cx="28575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2287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3F4531-ABD4-441A-B315-F95299940E2C}"/>
              </a:ext>
            </a:extLst>
          </p:cNvPr>
          <p:cNvSpPr txBox="1"/>
          <p:nvPr/>
        </p:nvSpPr>
        <p:spPr>
          <a:xfrm>
            <a:off x="3612321" y="301661"/>
            <a:ext cx="4967357" cy="738664"/>
          </a:xfrm>
          <a:prstGeom prst="rect">
            <a:avLst/>
          </a:prstGeom>
          <a:solidFill>
            <a:schemeClr val="bg1"/>
          </a:solidFill>
          <a:effectLst>
            <a:softEdge rad="50800"/>
          </a:effectLst>
        </p:spPr>
        <p:txBody>
          <a:bodyPr wrap="square" rtlCol="0">
            <a:spAutoFit/>
          </a:bodyPr>
          <a:lstStyle/>
          <a:p>
            <a:pPr algn="ctr"/>
            <a:r>
              <a:rPr lang="en-US" sz="4200" dirty="0">
                <a:solidFill>
                  <a:schemeClr val="accent1">
                    <a:lumMod val="50000"/>
                  </a:schemeClr>
                </a:solidFill>
                <a:latin typeface="Bahnschrift SemiLight SemiConde" panose="020B0502040204020203" pitchFamily="34" charset="0"/>
              </a:rPr>
              <a:t>Solution(s) (continued)</a:t>
            </a:r>
          </a:p>
        </p:txBody>
      </p:sp>
      <p:pic>
        <p:nvPicPr>
          <p:cNvPr id="3074" name="Picture 2">
            <a:extLst>
              <a:ext uri="{FF2B5EF4-FFF2-40B4-BE49-F238E27FC236}">
                <a16:creationId xmlns:a16="http://schemas.microsoft.com/office/drawing/2014/main" id="{4B337B5C-F1F1-49D7-A240-9D808C8C53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7950" y="1606057"/>
            <a:ext cx="3323771" cy="498565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Murphy Signs Law Banning Smoking on All N.J. Beaches | Lavallette ...">
            <a:extLst>
              <a:ext uri="{FF2B5EF4-FFF2-40B4-BE49-F238E27FC236}">
                <a16:creationId xmlns:a16="http://schemas.microsoft.com/office/drawing/2014/main" id="{F0149920-4ADF-48DB-88CB-C6A81E0039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31109" y="2726457"/>
            <a:ext cx="4078515" cy="3058886"/>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7805E429-C631-4100-94A7-70C2977D50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376" y="2334983"/>
            <a:ext cx="3926186" cy="38418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66497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B5DC044-B1D1-49FC-B4FE-AFDA165DD0E3}"/>
              </a:ext>
            </a:extLst>
          </p:cNvPr>
          <p:cNvSpPr txBox="1"/>
          <p:nvPr/>
        </p:nvSpPr>
        <p:spPr>
          <a:xfrm>
            <a:off x="3612321" y="438150"/>
            <a:ext cx="4967357" cy="738664"/>
          </a:xfrm>
          <a:prstGeom prst="rect">
            <a:avLst/>
          </a:prstGeom>
          <a:solidFill>
            <a:schemeClr val="bg1"/>
          </a:solidFill>
          <a:effectLst>
            <a:softEdge rad="50800"/>
          </a:effectLst>
        </p:spPr>
        <p:txBody>
          <a:bodyPr wrap="square" rtlCol="0">
            <a:spAutoFit/>
          </a:bodyPr>
          <a:lstStyle/>
          <a:p>
            <a:pPr algn="ctr"/>
            <a:r>
              <a:rPr lang="en-US" sz="4200" dirty="0">
                <a:solidFill>
                  <a:schemeClr val="accent1">
                    <a:lumMod val="50000"/>
                  </a:schemeClr>
                </a:solidFill>
                <a:latin typeface="Bahnschrift SemiLight SemiConde" panose="020B0502040204020203" pitchFamily="34" charset="0"/>
              </a:rPr>
              <a:t>Objectives</a:t>
            </a:r>
          </a:p>
        </p:txBody>
      </p:sp>
      <p:pic>
        <p:nvPicPr>
          <p:cNvPr id="5126" name="Picture 6" descr="Vote With Your Butt - Here's A Genius Idea To Stop People From ...">
            <a:extLst>
              <a:ext uri="{FF2B5EF4-FFF2-40B4-BE49-F238E27FC236}">
                <a16:creationId xmlns:a16="http://schemas.microsoft.com/office/drawing/2014/main" id="{A205B042-02B8-41F1-88E9-C09F82507A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2321" y="2932615"/>
            <a:ext cx="4703787" cy="2508686"/>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Battling cigarette butts on our beaches - Action on Smoking and Health">
            <a:extLst>
              <a:ext uri="{FF2B5EF4-FFF2-40B4-BE49-F238E27FC236}">
                <a16:creationId xmlns:a16="http://schemas.microsoft.com/office/drawing/2014/main" id="{7DDAD004-BBD0-4A93-9C9F-450B4788AF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765" y="2020571"/>
            <a:ext cx="3097132" cy="4332775"/>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a:extLst>
              <a:ext uri="{FF2B5EF4-FFF2-40B4-BE49-F238E27FC236}">
                <a16:creationId xmlns:a16="http://schemas.microsoft.com/office/drawing/2014/main" id="{B4307F05-FFB2-4934-8C6A-93136F53FF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79678" y="2176840"/>
            <a:ext cx="3318557" cy="40202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88664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0D610C3-2CAA-4343-A1A1-50F91A5134AC}"/>
              </a:ext>
            </a:extLst>
          </p:cNvPr>
          <p:cNvSpPr txBox="1"/>
          <p:nvPr/>
        </p:nvSpPr>
        <p:spPr>
          <a:xfrm>
            <a:off x="3612321" y="471237"/>
            <a:ext cx="4967357" cy="738664"/>
          </a:xfrm>
          <a:prstGeom prst="rect">
            <a:avLst/>
          </a:prstGeom>
          <a:solidFill>
            <a:schemeClr val="bg1"/>
          </a:solidFill>
          <a:effectLst>
            <a:softEdge rad="50800"/>
          </a:effectLst>
        </p:spPr>
        <p:txBody>
          <a:bodyPr wrap="square" rtlCol="0">
            <a:spAutoFit/>
          </a:bodyPr>
          <a:lstStyle/>
          <a:p>
            <a:pPr algn="ctr"/>
            <a:r>
              <a:rPr lang="en-US" sz="4200" dirty="0">
                <a:solidFill>
                  <a:schemeClr val="accent1">
                    <a:lumMod val="50000"/>
                  </a:schemeClr>
                </a:solidFill>
                <a:latin typeface="Bahnschrift SemiLight SemiConde" panose="020B0502040204020203" pitchFamily="34" charset="0"/>
              </a:rPr>
              <a:t>Why?</a:t>
            </a:r>
          </a:p>
        </p:txBody>
      </p:sp>
      <p:pic>
        <p:nvPicPr>
          <p:cNvPr id="4098" name="Picture 2" descr="Related image">
            <a:extLst>
              <a:ext uri="{FF2B5EF4-FFF2-40B4-BE49-F238E27FC236}">
                <a16:creationId xmlns:a16="http://schemas.microsoft.com/office/drawing/2014/main" id="{907601E5-1F82-4434-AE34-374D9DCFAC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0142" y="2298433"/>
            <a:ext cx="4982170" cy="3327934"/>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Cigarette Litter - Take Care">
            <a:extLst>
              <a:ext uri="{FF2B5EF4-FFF2-40B4-BE49-F238E27FC236}">
                <a16:creationId xmlns:a16="http://schemas.microsoft.com/office/drawing/2014/main" id="{F86A3DF7-7DBF-460A-B2DA-FFECDDCB5A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088" y="1538037"/>
            <a:ext cx="3636545" cy="4848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88197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5761</TotalTime>
  <Words>3156</Words>
  <Application>Microsoft Office PowerPoint</Application>
  <PresentationFormat>Widescreen</PresentationFormat>
  <Paragraphs>166</Paragraphs>
  <Slides>16</Slides>
  <Notes>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Bahnschrift SemiLight SemiConde</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Jacquelyn Lolos</dc:creator>
  <cp:lastModifiedBy>Jacquelyn Lolos</cp:lastModifiedBy>
  <cp:revision>194</cp:revision>
  <dcterms:created xsi:type="dcterms:W3CDTF">2020-03-03T18:48:35Z</dcterms:created>
  <dcterms:modified xsi:type="dcterms:W3CDTF">2020-04-05T22:38:52Z</dcterms:modified>
</cp:coreProperties>
</file>