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sldIdLst>
    <p:sldId id="256" r:id="rId2"/>
    <p:sldId id="372" r:id="rId3"/>
    <p:sldId id="394" r:id="rId4"/>
    <p:sldId id="406" r:id="rId5"/>
    <p:sldId id="375" r:id="rId6"/>
    <p:sldId id="404" r:id="rId7"/>
    <p:sldId id="403" r:id="rId8"/>
    <p:sldId id="409" r:id="rId9"/>
    <p:sldId id="410" r:id="rId10"/>
    <p:sldId id="407" r:id="rId11"/>
    <p:sldId id="408" r:id="rId12"/>
    <p:sldId id="405" r:id="rId13"/>
    <p:sldId id="397" r:id="rId1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27"/>
    <a:srgbClr val="FFB310"/>
    <a:srgbClr val="8C1D40"/>
    <a:srgbClr val="000000"/>
    <a:srgbClr val="5C6670"/>
    <a:srgbClr val="FFC425"/>
    <a:srgbClr val="FFFFFF"/>
    <a:srgbClr val="4F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72849" autoAdjust="0"/>
  </p:normalViewPr>
  <p:slideViewPr>
    <p:cSldViewPr snapToGrid="0" snapToObjects="1">
      <p:cViewPr varScale="1">
        <p:scale>
          <a:sx n="45" d="100"/>
          <a:sy n="45" d="100"/>
        </p:scale>
        <p:origin x="1404" y="5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196" b="1" i="0" u="none" strike="noStrike" kern="1200" spc="0" baseline="0">
                <a:solidFill>
                  <a:schemeClr val="tx1"/>
                </a:solidFill>
                <a:latin typeface="+mn-lt"/>
                <a:ea typeface="+mn-ea"/>
                <a:cs typeface="+mn-cs"/>
              </a:defRPr>
            </a:pPr>
            <a:r>
              <a:rPr lang="en-US" sz="3196" b="1" dirty="0">
                <a:solidFill>
                  <a:schemeClr val="tx1"/>
                </a:solidFill>
              </a:rPr>
              <a:t>CO</a:t>
            </a:r>
            <a:r>
              <a:rPr lang="en-US" sz="1800" b="1" dirty="0">
                <a:solidFill>
                  <a:schemeClr val="tx1"/>
                </a:solidFill>
              </a:rPr>
              <a:t>2</a:t>
            </a:r>
            <a:r>
              <a:rPr lang="en-US" sz="3196" b="1" dirty="0">
                <a:solidFill>
                  <a:schemeClr val="tx1"/>
                </a:solidFill>
              </a:rPr>
              <a:t> Emissions by Sector</a:t>
            </a:r>
            <a:r>
              <a:rPr lang="en-US" sz="3196" b="1" baseline="0" dirty="0">
                <a:solidFill>
                  <a:schemeClr val="tx1"/>
                </a:solidFill>
              </a:rPr>
              <a:t> in the US, 2017</a:t>
            </a:r>
            <a:endParaRPr lang="en-US" sz="3196" b="1" dirty="0">
              <a:solidFill>
                <a:schemeClr val="tx1"/>
              </a:solidFill>
            </a:endParaRPr>
          </a:p>
        </c:rich>
      </c:tx>
      <c:overlay val="0"/>
      <c:spPr>
        <a:noFill/>
        <a:ln>
          <a:noFill/>
        </a:ln>
        <a:effectLst/>
      </c:spPr>
    </c:title>
    <c:autoTitleDeleted val="0"/>
    <c:plotArea>
      <c:layout/>
      <c:pieChart>
        <c:varyColors val="1"/>
        <c:ser>
          <c:idx val="0"/>
          <c:order val="0"/>
          <c:tx>
            <c:strRef>
              <c:f>Sheet1!$B$1</c:f>
              <c:strCache>
                <c:ptCount val="1"/>
                <c:pt idx="0">
                  <c:v>CO2 Emissions by Sectory in the US, 2017</c:v>
                </c:pt>
              </c:strCache>
            </c:strRef>
          </c:tx>
          <c:spPr>
            <a:ln w="3175">
              <a:solidFill>
                <a:schemeClr val="bg1"/>
              </a:solidFill>
            </a:ln>
          </c:spPr>
          <c:dPt>
            <c:idx val="0"/>
            <c:bubble3D val="0"/>
            <c:spPr>
              <a:solidFill>
                <a:schemeClr val="accent1"/>
              </a:solidFill>
              <a:ln w="3175">
                <a:solidFill>
                  <a:schemeClr val="bg1"/>
                </a:solidFill>
              </a:ln>
              <a:effectLst/>
            </c:spPr>
            <c:extLst>
              <c:ext xmlns:c16="http://schemas.microsoft.com/office/drawing/2014/chart" uri="{C3380CC4-5D6E-409C-BE32-E72D297353CC}">
                <c16:uniqueId val="{00000000-EB99-4EDB-925A-7D26B0EA0AB4}"/>
              </c:ext>
            </c:extLst>
          </c:dPt>
          <c:dPt>
            <c:idx val="1"/>
            <c:bubble3D val="0"/>
            <c:spPr>
              <a:solidFill>
                <a:schemeClr val="accent2"/>
              </a:solidFill>
              <a:ln w="3175">
                <a:solidFill>
                  <a:schemeClr val="bg1"/>
                </a:solidFill>
              </a:ln>
              <a:effectLst/>
            </c:spPr>
            <c:extLst>
              <c:ext xmlns:c16="http://schemas.microsoft.com/office/drawing/2014/chart" uri="{C3380CC4-5D6E-409C-BE32-E72D297353CC}">
                <c16:uniqueId val="{00000001-EB99-4EDB-925A-7D26B0EA0AB4}"/>
              </c:ext>
            </c:extLst>
          </c:dPt>
          <c:dPt>
            <c:idx val="2"/>
            <c:bubble3D val="0"/>
            <c:spPr>
              <a:solidFill>
                <a:schemeClr val="accent3"/>
              </a:solidFill>
              <a:ln w="3175">
                <a:solidFill>
                  <a:schemeClr val="bg1"/>
                </a:solidFill>
              </a:ln>
              <a:effectLst/>
            </c:spPr>
            <c:extLst>
              <c:ext xmlns:c16="http://schemas.microsoft.com/office/drawing/2014/chart" uri="{C3380CC4-5D6E-409C-BE32-E72D297353CC}">
                <c16:uniqueId val="{00000002-EB99-4EDB-925A-7D26B0EA0AB4}"/>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3-EB99-4EDB-925A-7D26B0EA0AB4}"/>
              </c:ext>
            </c:extLst>
          </c:dPt>
          <c:dPt>
            <c:idx val="4"/>
            <c:bubble3D val="0"/>
            <c:extLst>
              <c:ext xmlns:c16="http://schemas.microsoft.com/office/drawing/2014/chart" uri="{C3380CC4-5D6E-409C-BE32-E72D297353CC}">
                <c16:uniqueId val="{00000009-88A8-4DC1-B798-AD56603270DB}"/>
              </c:ext>
            </c:extLst>
          </c:dPt>
          <c:dLbls>
            <c:dLbl>
              <c:idx val="0"/>
              <c:layout>
                <c:manualLayout>
                  <c:x val="0.16354168008051823"/>
                  <c:y val="0.13058583685470843"/>
                </c:manualLayout>
              </c:layout>
              <c:tx>
                <c:rich>
                  <a:bodyPr/>
                  <a:lstStyle/>
                  <a:p>
                    <a:r>
                      <a:rPr lang="en-US" dirty="0"/>
                      <a:t>Agriculture 9%</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99-4EDB-925A-7D26B0EA0AB4}"/>
                </c:ext>
              </c:extLst>
            </c:dLbl>
            <c:dLbl>
              <c:idx val="1"/>
              <c:layout>
                <c:manualLayout>
                  <c:x val="6.2500005126312763E-2"/>
                  <c:y val="0.25614914152269735"/>
                </c:manualLayout>
              </c:layout>
              <c:tx>
                <c:rich>
                  <a:bodyPr/>
                  <a:lstStyle/>
                  <a:p>
                    <a:r>
                      <a:rPr lang="en-US" dirty="0"/>
                      <a:t>Commercial</a:t>
                    </a:r>
                    <a:r>
                      <a:rPr lang="en-US" baseline="0" dirty="0"/>
                      <a:t> &amp; Residential </a:t>
                    </a:r>
                    <a:r>
                      <a:rPr lang="en-US" dirty="0"/>
                      <a:t>11%</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99-4EDB-925A-7D26B0EA0AB4}"/>
                </c:ext>
              </c:extLst>
            </c:dLbl>
            <c:dLbl>
              <c:idx val="2"/>
              <c:layout>
                <c:manualLayout>
                  <c:x val="8.7500007176837702E-2"/>
                  <c:y val="6.7804184520713989E-2"/>
                </c:manualLayout>
              </c:layout>
              <c:tx>
                <c:rich>
                  <a:bodyPr/>
                  <a:lstStyle/>
                  <a:p>
                    <a:r>
                      <a:rPr lang="en-US" dirty="0"/>
                      <a:t>Industry</a:t>
                    </a:r>
                    <a:r>
                      <a:rPr lang="en-US" baseline="0" dirty="0"/>
                      <a:t> </a:t>
                    </a:r>
                  </a:p>
                  <a:p>
                    <a:r>
                      <a:rPr lang="en-US" dirty="0"/>
                      <a:t>22%</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99-4EDB-925A-7D26B0EA0AB4}"/>
                </c:ext>
              </c:extLst>
            </c:dLbl>
            <c:dLbl>
              <c:idx val="3"/>
              <c:layout>
                <c:manualLayout>
                  <c:x val="-0.10520834196262648"/>
                  <c:y val="-0.12054067361252549"/>
                </c:manualLayout>
              </c:layout>
              <c:tx>
                <c:rich>
                  <a:bodyPr/>
                  <a:lstStyle/>
                  <a:p>
                    <a:r>
                      <a:rPr lang="en-US" dirty="0"/>
                      <a:t>Electricity</a:t>
                    </a:r>
                    <a:r>
                      <a:rPr lang="en-US" baseline="0" dirty="0"/>
                      <a:t> </a:t>
                    </a:r>
                    <a:r>
                      <a:rPr lang="en-US" dirty="0"/>
                      <a:t>28%</a:t>
                    </a:r>
                  </a:p>
                </c:rich>
              </c:tx>
              <c:dLblPos val="bestFit"/>
              <c:showLegendKey val="0"/>
              <c:showVal val="0"/>
              <c:showCatName val="0"/>
              <c:showSerName val="0"/>
              <c:showPercent val="0"/>
              <c:showBubbleSize val="0"/>
              <c:extLst>
                <c:ext xmlns:c15="http://schemas.microsoft.com/office/drawing/2012/chart" uri="{CE6537A1-D6FC-4f65-9D91-7224C49458BB}">
                  <c15:layout>
                    <c:manualLayout>
                      <c:w val="0.16650001365649719"/>
                      <c:h val="0.16925933469244897"/>
                    </c:manualLayout>
                  </c15:layout>
                </c:ext>
                <c:ext xmlns:c16="http://schemas.microsoft.com/office/drawing/2014/chart" uri="{C3380CC4-5D6E-409C-BE32-E72D297353CC}">
                  <c16:uniqueId val="{00000003-EB99-4EDB-925A-7D26B0EA0AB4}"/>
                </c:ext>
              </c:extLst>
            </c:dLbl>
            <c:dLbl>
              <c:idx val="4"/>
              <c:layout>
                <c:manualLayout>
                  <c:x val="1.1979126638707894E-2"/>
                  <c:y val="8.5383244911720099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tx1"/>
                        </a:solidFill>
                        <a:latin typeface="+mn-lt"/>
                        <a:ea typeface="+mn-ea"/>
                        <a:cs typeface="+mn-cs"/>
                      </a:defRPr>
                    </a:pPr>
                    <a:r>
                      <a:rPr lang="en-US" dirty="0"/>
                      <a:t>Transportation</a:t>
                    </a:r>
                    <a:r>
                      <a:rPr lang="en-US" baseline="0" dirty="0"/>
                      <a:t> </a:t>
                    </a:r>
                  </a:p>
                  <a:p>
                    <a:pPr>
                      <a:defRPr sz="2800" b="1" i="0" u="none" strike="noStrike" kern="1200" baseline="0">
                        <a:solidFill>
                          <a:schemeClr val="tx1"/>
                        </a:solidFill>
                        <a:latin typeface="+mn-lt"/>
                        <a:ea typeface="+mn-ea"/>
                        <a:cs typeface="+mn-cs"/>
                      </a:defRPr>
                    </a:pPr>
                    <a:fld id="{A93FE1C4-FC0C-41D6-B34D-B75CCE0475F0}" type="VALUE">
                      <a:rPr lang="en-US" smtClean="0"/>
                      <a:pPr>
                        <a:defRPr sz="2800" b="1" i="0" u="none" strike="noStrike" kern="1200" baseline="0">
                          <a:solidFill>
                            <a:schemeClr val="tx1"/>
                          </a:solidFill>
                          <a:latin typeface="+mn-lt"/>
                          <a:ea typeface="+mn-ea"/>
                          <a:cs typeface="+mn-cs"/>
                        </a:defRPr>
                      </a:pPr>
                      <a:t>[VALUE]</a:t>
                    </a:fld>
                    <a:endParaRPr lang="en-US"/>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8961985643207477"/>
                      <c:h val="0.20893733896753347"/>
                    </c:manualLayout>
                  </c15:layout>
                  <c15:dlblFieldTable/>
                  <c15:showDataLabelsRange val="0"/>
                </c:ext>
                <c:ext xmlns:c16="http://schemas.microsoft.com/office/drawing/2014/chart" uri="{C3380CC4-5D6E-409C-BE32-E72D297353CC}">
                  <c16:uniqueId val="{00000009-88A8-4DC1-B798-AD56603270DB}"/>
                </c:ext>
              </c:extLst>
            </c:dLbl>
            <c:dLbl>
              <c:idx val="5"/>
              <c:layout>
                <c:manualLayout>
                  <c:x val="-0.1500000123031506"/>
                  <c:y val="0.12054077248126932"/>
                </c:manualLayout>
              </c:layout>
              <c:tx>
                <c:rich>
                  <a:bodyPr/>
                  <a:lstStyle/>
                  <a:p>
                    <a:r>
                      <a:rPr lang="en-US" dirty="0"/>
                      <a:t>Other </a:t>
                    </a:r>
                  </a:p>
                  <a:p>
                    <a:fld id="{5EE40494-5DFD-4F22-A222-248ED0B58CC4}"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9DB-410C-8EB7-044BCC06DA46}"/>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14"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Agriculture</c:v>
                </c:pt>
                <c:pt idx="1">
                  <c:v>Commercial &amp; Residential</c:v>
                </c:pt>
                <c:pt idx="2">
                  <c:v>Industry</c:v>
                </c:pt>
                <c:pt idx="3">
                  <c:v>Electricity</c:v>
                </c:pt>
                <c:pt idx="4">
                  <c:v>Transportation</c:v>
                </c:pt>
              </c:strCache>
            </c:strRef>
          </c:cat>
          <c:val>
            <c:numRef>
              <c:f>Sheet1!$B$2:$B$6</c:f>
              <c:numCache>
                <c:formatCode>0%</c:formatCode>
                <c:ptCount val="5"/>
                <c:pt idx="0">
                  <c:v>0.09</c:v>
                </c:pt>
                <c:pt idx="1">
                  <c:v>0.12</c:v>
                </c:pt>
                <c:pt idx="2">
                  <c:v>0.22</c:v>
                </c:pt>
                <c:pt idx="3">
                  <c:v>0.28000000000000003</c:v>
                </c:pt>
                <c:pt idx="4">
                  <c:v>0.28999999999999998</c:v>
                </c:pt>
              </c:numCache>
            </c:numRef>
          </c:val>
          <c:extLst>
            <c:ext xmlns:c16="http://schemas.microsoft.com/office/drawing/2014/chart" uri="{C3380CC4-5D6E-409C-BE32-E72D297353CC}">
              <c16:uniqueId val="{00000004-EB99-4EDB-925A-7D26B0EA0AB4}"/>
            </c:ext>
          </c:extLst>
        </c:ser>
        <c:dLbls>
          <c:showLegendKey val="0"/>
          <c:showVal val="0"/>
          <c:showCatName val="0"/>
          <c:showSerName val="0"/>
          <c:showPercent val="0"/>
          <c:showBubbleSize val="0"/>
          <c:showLeaderLines val="1"/>
        </c:dLbls>
        <c:firstSliceAng val="0"/>
      </c:pieChart>
      <c:spPr>
        <a:noFill/>
        <a:ln w="25370">
          <a:noFill/>
        </a:ln>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8F213-E41F-40AD-A6E4-16057E3C1998}" type="doc">
      <dgm:prSet loTypeId="urn:microsoft.com/office/officeart/2005/8/layout/hProcess9" loCatId="process" qsTypeId="urn:microsoft.com/office/officeart/2005/8/quickstyle/simple1" qsCatId="simple" csTypeId="urn:microsoft.com/office/officeart/2005/8/colors/accent0_3" csCatId="mainScheme" phldr="1"/>
      <dgm:spPr/>
    </dgm:pt>
    <dgm:pt modelId="{828913C3-2082-40F7-931F-45C389F56AD0}">
      <dgm:prSet phldrT="[Text]" custT="1"/>
      <dgm:spPr/>
      <dgm:t>
        <a:bodyPr/>
        <a:lstStyle/>
        <a:p>
          <a:pPr algn="ctr"/>
          <a:r>
            <a:rPr lang="en-US" sz="3000" b="1" dirty="0"/>
            <a:t>Nov</a:t>
          </a:r>
        </a:p>
      </dgm:t>
    </dgm:pt>
    <dgm:pt modelId="{7A1ACEFE-4992-4C98-A15F-D46875984AA6}" type="parTrans" cxnId="{33F1DB21-9280-4792-815A-960361621B7E}">
      <dgm:prSet/>
      <dgm:spPr/>
      <dgm:t>
        <a:bodyPr/>
        <a:lstStyle/>
        <a:p>
          <a:endParaRPr lang="en-US"/>
        </a:p>
      </dgm:t>
    </dgm:pt>
    <dgm:pt modelId="{B9BCFA36-BFA7-4400-BCE1-A2E89518C252}" type="sibTrans" cxnId="{33F1DB21-9280-4792-815A-960361621B7E}">
      <dgm:prSet/>
      <dgm:spPr/>
      <dgm:t>
        <a:bodyPr/>
        <a:lstStyle/>
        <a:p>
          <a:endParaRPr lang="en-US"/>
        </a:p>
      </dgm:t>
    </dgm:pt>
    <dgm:pt modelId="{7BFD2311-76CF-4CE8-A05A-2144543CF269}">
      <dgm:prSet phldrT="[Text]" custT="1"/>
      <dgm:spPr/>
      <dgm:t>
        <a:bodyPr/>
        <a:lstStyle/>
        <a:p>
          <a:pPr algn="ctr"/>
          <a:r>
            <a:rPr lang="en-US" sz="3000" b="1" dirty="0"/>
            <a:t>Jan</a:t>
          </a:r>
        </a:p>
      </dgm:t>
    </dgm:pt>
    <dgm:pt modelId="{27EB2E67-9A6B-4384-87B8-6C2F3B03D2D6}" type="parTrans" cxnId="{ADC4A4CC-ACDD-4B8C-85A4-EEA7F5A1D8B4}">
      <dgm:prSet/>
      <dgm:spPr/>
      <dgm:t>
        <a:bodyPr/>
        <a:lstStyle/>
        <a:p>
          <a:endParaRPr lang="en-US"/>
        </a:p>
      </dgm:t>
    </dgm:pt>
    <dgm:pt modelId="{8F8C1181-E6DA-4EA3-A52E-9C6BB959CC31}" type="sibTrans" cxnId="{ADC4A4CC-ACDD-4B8C-85A4-EEA7F5A1D8B4}">
      <dgm:prSet/>
      <dgm:spPr/>
      <dgm:t>
        <a:bodyPr/>
        <a:lstStyle/>
        <a:p>
          <a:endParaRPr lang="en-US"/>
        </a:p>
      </dgm:t>
    </dgm:pt>
    <dgm:pt modelId="{7BF9B824-56F0-4856-B0D1-FE197F0FA518}">
      <dgm:prSet phldrT="[Text]" custT="1"/>
      <dgm:spPr/>
      <dgm:t>
        <a:bodyPr/>
        <a:lstStyle/>
        <a:p>
          <a:pPr algn="ctr"/>
          <a:r>
            <a:rPr lang="en-US" sz="3000" b="1" dirty="0"/>
            <a:t>Feb</a:t>
          </a:r>
        </a:p>
      </dgm:t>
    </dgm:pt>
    <dgm:pt modelId="{A12FD2F4-649C-49A5-B5B8-36B92163EED6}" type="parTrans" cxnId="{FC27C428-D14D-464F-AA72-C6258B9204F6}">
      <dgm:prSet/>
      <dgm:spPr/>
      <dgm:t>
        <a:bodyPr/>
        <a:lstStyle/>
        <a:p>
          <a:endParaRPr lang="en-US"/>
        </a:p>
      </dgm:t>
    </dgm:pt>
    <dgm:pt modelId="{1BDB76D8-E944-4171-8FCC-9D16BB53E2C5}" type="sibTrans" cxnId="{FC27C428-D14D-464F-AA72-C6258B9204F6}">
      <dgm:prSet/>
      <dgm:spPr/>
      <dgm:t>
        <a:bodyPr/>
        <a:lstStyle/>
        <a:p>
          <a:endParaRPr lang="en-US"/>
        </a:p>
      </dgm:t>
    </dgm:pt>
    <dgm:pt modelId="{DDDDF467-7E76-4272-A2D8-D048696477F7}">
      <dgm:prSet phldrT="[Text]" custT="1"/>
      <dgm:spPr/>
      <dgm:t>
        <a:bodyPr/>
        <a:lstStyle/>
        <a:p>
          <a:pPr algn="ctr"/>
          <a:r>
            <a:rPr lang="en-US" sz="3000" b="1" dirty="0"/>
            <a:t>March</a:t>
          </a:r>
        </a:p>
      </dgm:t>
    </dgm:pt>
    <dgm:pt modelId="{353D3E0C-771B-406A-81CB-6E7DA67C80E2}" type="parTrans" cxnId="{D741D0FF-631B-45A2-A24C-38B93C142C3C}">
      <dgm:prSet/>
      <dgm:spPr/>
      <dgm:t>
        <a:bodyPr/>
        <a:lstStyle/>
        <a:p>
          <a:endParaRPr lang="en-US"/>
        </a:p>
      </dgm:t>
    </dgm:pt>
    <dgm:pt modelId="{FE4FD4D8-6207-42F2-BB95-F13A9F11AE2F}" type="sibTrans" cxnId="{D741D0FF-631B-45A2-A24C-38B93C142C3C}">
      <dgm:prSet/>
      <dgm:spPr/>
      <dgm:t>
        <a:bodyPr/>
        <a:lstStyle/>
        <a:p>
          <a:endParaRPr lang="en-US"/>
        </a:p>
      </dgm:t>
    </dgm:pt>
    <dgm:pt modelId="{58B7CA30-213D-4514-83A4-5F9A68440CCD}">
      <dgm:prSet phldrT="[Text]" custT="1"/>
      <dgm:spPr/>
      <dgm:t>
        <a:bodyPr/>
        <a:lstStyle/>
        <a:p>
          <a:pPr algn="ctr"/>
          <a:r>
            <a:rPr lang="en-US" sz="3000" b="1" dirty="0"/>
            <a:t>April</a:t>
          </a:r>
        </a:p>
      </dgm:t>
    </dgm:pt>
    <dgm:pt modelId="{99D06D4F-50AB-4262-A6EB-1685D46CA7F7}" type="parTrans" cxnId="{23EC40CD-766F-4076-8E8E-9DFF57A0613C}">
      <dgm:prSet/>
      <dgm:spPr/>
      <dgm:t>
        <a:bodyPr/>
        <a:lstStyle/>
        <a:p>
          <a:endParaRPr lang="en-US"/>
        </a:p>
      </dgm:t>
    </dgm:pt>
    <dgm:pt modelId="{5AAC5748-1790-488C-B107-44E04DEA2EF3}" type="sibTrans" cxnId="{23EC40CD-766F-4076-8E8E-9DFF57A0613C}">
      <dgm:prSet/>
      <dgm:spPr/>
      <dgm:t>
        <a:bodyPr/>
        <a:lstStyle/>
        <a:p>
          <a:endParaRPr lang="en-US"/>
        </a:p>
      </dgm:t>
    </dgm:pt>
    <dgm:pt modelId="{0E5A9F12-E589-4D29-9F9C-C2D71BAB7B2A}">
      <dgm:prSet custT="1"/>
      <dgm:spPr/>
      <dgm:t>
        <a:bodyPr/>
        <a:lstStyle/>
        <a:p>
          <a:pPr algn="l"/>
          <a:r>
            <a:rPr lang="en-US" sz="2200" dirty="0"/>
            <a:t>Survey prep/IRB</a:t>
          </a:r>
        </a:p>
      </dgm:t>
    </dgm:pt>
    <dgm:pt modelId="{A4E3B44E-2C39-4AAC-B574-4BB330289AD9}" type="parTrans" cxnId="{FBE35DC2-64EC-4FBE-86CC-93BF1CEDDF75}">
      <dgm:prSet/>
      <dgm:spPr/>
      <dgm:t>
        <a:bodyPr/>
        <a:lstStyle/>
        <a:p>
          <a:endParaRPr lang="en-US"/>
        </a:p>
      </dgm:t>
    </dgm:pt>
    <dgm:pt modelId="{3B1DE2FA-2320-4CB3-80B6-778F2E91D1A6}" type="sibTrans" cxnId="{FBE35DC2-64EC-4FBE-86CC-93BF1CEDDF75}">
      <dgm:prSet/>
      <dgm:spPr/>
      <dgm:t>
        <a:bodyPr/>
        <a:lstStyle/>
        <a:p>
          <a:endParaRPr lang="en-US"/>
        </a:p>
      </dgm:t>
    </dgm:pt>
    <dgm:pt modelId="{B88832AA-B2C3-4AC3-A3D7-19C3CD6857F4}">
      <dgm:prSet phldrT="[Text]" custT="1"/>
      <dgm:spPr/>
      <dgm:t>
        <a:bodyPr/>
        <a:lstStyle/>
        <a:p>
          <a:pPr algn="l"/>
          <a:r>
            <a:rPr lang="en-US" sz="2200" dirty="0"/>
            <a:t>Campus Interviews</a:t>
          </a:r>
        </a:p>
      </dgm:t>
    </dgm:pt>
    <dgm:pt modelId="{94F9892F-B667-4F69-9635-EF519A87DF80}" type="parTrans" cxnId="{494A7F82-13A7-4E97-B769-CFCE76E7E802}">
      <dgm:prSet/>
      <dgm:spPr/>
      <dgm:t>
        <a:bodyPr/>
        <a:lstStyle/>
        <a:p>
          <a:endParaRPr lang="en-US"/>
        </a:p>
      </dgm:t>
    </dgm:pt>
    <dgm:pt modelId="{AAAB33DB-6BE5-487B-A47B-1528AB774621}" type="sibTrans" cxnId="{494A7F82-13A7-4E97-B769-CFCE76E7E802}">
      <dgm:prSet/>
      <dgm:spPr/>
      <dgm:t>
        <a:bodyPr/>
        <a:lstStyle/>
        <a:p>
          <a:endParaRPr lang="en-US"/>
        </a:p>
      </dgm:t>
    </dgm:pt>
    <dgm:pt modelId="{D23A436D-DE07-408D-8E46-2A693A4877C8}">
      <dgm:prSet custT="1"/>
      <dgm:spPr/>
      <dgm:t>
        <a:bodyPr/>
        <a:lstStyle/>
        <a:p>
          <a:pPr algn="l"/>
          <a:r>
            <a:rPr lang="en-US" sz="2200" dirty="0"/>
            <a:t>Find dealership partners</a:t>
          </a:r>
        </a:p>
      </dgm:t>
    </dgm:pt>
    <dgm:pt modelId="{AE86EF6B-3F75-4A72-A711-EA6CBAFF1298}" type="parTrans" cxnId="{F2D4817C-8102-4744-92DA-97E877CE5503}">
      <dgm:prSet/>
      <dgm:spPr/>
      <dgm:t>
        <a:bodyPr/>
        <a:lstStyle/>
        <a:p>
          <a:endParaRPr lang="en-US"/>
        </a:p>
      </dgm:t>
    </dgm:pt>
    <dgm:pt modelId="{FB927676-C164-487F-B7AA-430E6600A9C4}" type="sibTrans" cxnId="{F2D4817C-8102-4744-92DA-97E877CE5503}">
      <dgm:prSet/>
      <dgm:spPr/>
      <dgm:t>
        <a:bodyPr/>
        <a:lstStyle/>
        <a:p>
          <a:endParaRPr lang="en-US"/>
        </a:p>
      </dgm:t>
    </dgm:pt>
    <dgm:pt modelId="{7071991F-DD9A-4250-A20B-7CE2AE57E429}">
      <dgm:prSet custT="1"/>
      <dgm:spPr/>
      <dgm:t>
        <a:bodyPr/>
        <a:lstStyle/>
        <a:p>
          <a:pPr algn="l"/>
          <a:r>
            <a:rPr lang="en-US" sz="2200" dirty="0"/>
            <a:t>Work with dealerships</a:t>
          </a:r>
        </a:p>
      </dgm:t>
    </dgm:pt>
    <dgm:pt modelId="{29B3FDF8-C8D0-48AD-B683-00C70A60E775}" type="parTrans" cxnId="{63678B54-0763-415C-9BA4-EE70A3D4D794}">
      <dgm:prSet/>
      <dgm:spPr/>
      <dgm:t>
        <a:bodyPr/>
        <a:lstStyle/>
        <a:p>
          <a:endParaRPr lang="en-US"/>
        </a:p>
      </dgm:t>
    </dgm:pt>
    <dgm:pt modelId="{6FB749B2-AD36-4EF3-9E47-1482EF636E29}" type="sibTrans" cxnId="{63678B54-0763-415C-9BA4-EE70A3D4D794}">
      <dgm:prSet/>
      <dgm:spPr/>
      <dgm:t>
        <a:bodyPr/>
        <a:lstStyle/>
        <a:p>
          <a:endParaRPr lang="en-US"/>
        </a:p>
      </dgm:t>
    </dgm:pt>
    <dgm:pt modelId="{BF235E06-D2D7-4C3E-A1BC-0A28FD7B45CC}">
      <dgm:prSet custT="1"/>
      <dgm:spPr/>
      <dgm:t>
        <a:bodyPr/>
        <a:lstStyle/>
        <a:p>
          <a:pPr algn="l"/>
          <a:r>
            <a:rPr lang="en-US" sz="2200" dirty="0"/>
            <a:t>Finalize incentives structure</a:t>
          </a:r>
        </a:p>
      </dgm:t>
    </dgm:pt>
    <dgm:pt modelId="{0A86C2BF-22DB-4151-ADBA-DB547B78EC63}" type="parTrans" cxnId="{1608C961-6C29-4B2C-B123-23E879390790}">
      <dgm:prSet/>
      <dgm:spPr/>
      <dgm:t>
        <a:bodyPr/>
        <a:lstStyle/>
        <a:p>
          <a:endParaRPr lang="en-US"/>
        </a:p>
      </dgm:t>
    </dgm:pt>
    <dgm:pt modelId="{F897902C-6390-42F9-A09B-E8DBAD9B7892}" type="sibTrans" cxnId="{1608C961-6C29-4B2C-B123-23E879390790}">
      <dgm:prSet/>
      <dgm:spPr/>
      <dgm:t>
        <a:bodyPr/>
        <a:lstStyle/>
        <a:p>
          <a:endParaRPr lang="en-US"/>
        </a:p>
      </dgm:t>
    </dgm:pt>
    <dgm:pt modelId="{BCAB8E8C-731A-4140-A115-C173534FEEED}">
      <dgm:prSet custT="1"/>
      <dgm:spPr/>
      <dgm:t>
        <a:bodyPr/>
        <a:lstStyle/>
        <a:p>
          <a:pPr algn="l"/>
          <a:r>
            <a:rPr lang="en-US" sz="2200" dirty="0"/>
            <a:t>Submit all deliverables</a:t>
          </a:r>
        </a:p>
      </dgm:t>
    </dgm:pt>
    <dgm:pt modelId="{A8E2BFCC-969A-40BC-8FF4-8041538E85BE}" type="parTrans" cxnId="{7623E2C0-50BE-46E4-9736-96F562F6BF3B}">
      <dgm:prSet/>
      <dgm:spPr/>
      <dgm:t>
        <a:bodyPr/>
        <a:lstStyle/>
        <a:p>
          <a:endParaRPr lang="en-US"/>
        </a:p>
      </dgm:t>
    </dgm:pt>
    <dgm:pt modelId="{E7D4180B-04F0-42C4-991B-ECDBDB1D41BD}" type="sibTrans" cxnId="{7623E2C0-50BE-46E4-9736-96F562F6BF3B}">
      <dgm:prSet/>
      <dgm:spPr/>
      <dgm:t>
        <a:bodyPr/>
        <a:lstStyle/>
        <a:p>
          <a:endParaRPr lang="en-US"/>
        </a:p>
      </dgm:t>
    </dgm:pt>
    <dgm:pt modelId="{CCFE0122-59B2-45A5-AFEC-7A5CE2110C8D}">
      <dgm:prSet phldrT="[Text]" custT="1"/>
      <dgm:spPr/>
      <dgm:t>
        <a:bodyPr/>
        <a:lstStyle/>
        <a:p>
          <a:pPr algn="l"/>
          <a:r>
            <a:rPr lang="en-US" sz="2200" dirty="0"/>
            <a:t>Survey</a:t>
          </a:r>
        </a:p>
      </dgm:t>
    </dgm:pt>
    <dgm:pt modelId="{0B000B91-8B49-4748-A679-48ACF08DA847}" type="parTrans" cxnId="{60C9296F-41FE-405A-9D0E-E9AD0FBCC95A}">
      <dgm:prSet/>
      <dgm:spPr/>
      <dgm:t>
        <a:bodyPr/>
        <a:lstStyle/>
        <a:p>
          <a:endParaRPr lang="en-US"/>
        </a:p>
      </dgm:t>
    </dgm:pt>
    <dgm:pt modelId="{97EF4133-5CBE-4227-BA63-DD13EDD0E6EB}" type="sibTrans" cxnId="{60C9296F-41FE-405A-9D0E-E9AD0FBCC95A}">
      <dgm:prSet/>
      <dgm:spPr/>
      <dgm:t>
        <a:bodyPr/>
        <a:lstStyle/>
        <a:p>
          <a:endParaRPr lang="en-US"/>
        </a:p>
      </dgm:t>
    </dgm:pt>
    <dgm:pt modelId="{926116B4-F1E2-46E7-8A62-3B6FAD0B9D9D}">
      <dgm:prSet phldrT="[Text]" custT="1"/>
      <dgm:spPr/>
      <dgm:t>
        <a:bodyPr/>
        <a:lstStyle/>
        <a:p>
          <a:pPr algn="l"/>
          <a:r>
            <a:rPr lang="en-US" sz="2200" dirty="0"/>
            <a:t>Writeup results</a:t>
          </a:r>
        </a:p>
      </dgm:t>
    </dgm:pt>
    <dgm:pt modelId="{33D998CA-FDBB-4D9D-BA1D-87236DF59AE0}" type="parTrans" cxnId="{C6CA23E8-18CC-41CB-9C68-9E38E06D9E7F}">
      <dgm:prSet/>
      <dgm:spPr/>
      <dgm:t>
        <a:bodyPr/>
        <a:lstStyle/>
        <a:p>
          <a:endParaRPr lang="en-US"/>
        </a:p>
      </dgm:t>
    </dgm:pt>
    <dgm:pt modelId="{03747952-138E-4BB6-8BFC-E624BFA2DA1F}" type="sibTrans" cxnId="{C6CA23E8-18CC-41CB-9C68-9E38E06D9E7F}">
      <dgm:prSet/>
      <dgm:spPr/>
      <dgm:t>
        <a:bodyPr/>
        <a:lstStyle/>
        <a:p>
          <a:endParaRPr lang="en-US"/>
        </a:p>
      </dgm:t>
    </dgm:pt>
    <dgm:pt modelId="{A9A20E20-D0CC-4D99-BE08-C503B658837D}">
      <dgm:prSet custT="1"/>
      <dgm:spPr/>
      <dgm:t>
        <a:bodyPr/>
        <a:lstStyle/>
        <a:p>
          <a:pPr algn="l"/>
          <a:r>
            <a:rPr lang="en-US" sz="2200" dirty="0"/>
            <a:t>Submit - HR</a:t>
          </a:r>
        </a:p>
      </dgm:t>
    </dgm:pt>
    <dgm:pt modelId="{6733FDA7-59E2-4871-9F9E-86F4BD3D27C4}" type="parTrans" cxnId="{103F2718-96FE-40A2-AAB5-67FAD8E0FDAD}">
      <dgm:prSet/>
      <dgm:spPr/>
      <dgm:t>
        <a:bodyPr/>
        <a:lstStyle/>
        <a:p>
          <a:endParaRPr lang="en-US"/>
        </a:p>
      </dgm:t>
    </dgm:pt>
    <dgm:pt modelId="{9AF1A4F7-5BDF-43AD-9A32-7127F5A28BF0}" type="sibTrans" cxnId="{103F2718-96FE-40A2-AAB5-67FAD8E0FDAD}">
      <dgm:prSet/>
      <dgm:spPr/>
      <dgm:t>
        <a:bodyPr/>
        <a:lstStyle/>
        <a:p>
          <a:endParaRPr lang="en-US"/>
        </a:p>
      </dgm:t>
    </dgm:pt>
    <dgm:pt modelId="{8F45CBB8-A555-4053-BB4C-C382A42FDE21}">
      <dgm:prSet custT="1"/>
      <dgm:spPr/>
      <dgm:t>
        <a:bodyPr/>
        <a:lstStyle/>
        <a:p>
          <a:pPr algn="l"/>
          <a:r>
            <a:rPr lang="en-US" sz="2200" dirty="0"/>
            <a:t>Earth Day</a:t>
          </a:r>
        </a:p>
      </dgm:t>
    </dgm:pt>
    <dgm:pt modelId="{15560172-D739-4F2F-AEEC-E233209C56ED}" type="parTrans" cxnId="{745A9647-C241-4858-8853-23BE50C384A2}">
      <dgm:prSet/>
      <dgm:spPr/>
      <dgm:t>
        <a:bodyPr/>
        <a:lstStyle/>
        <a:p>
          <a:endParaRPr lang="en-US"/>
        </a:p>
      </dgm:t>
    </dgm:pt>
    <dgm:pt modelId="{C6A35CD7-3E9B-45D0-BD77-DE7AB4C9105B}" type="sibTrans" cxnId="{745A9647-C241-4858-8853-23BE50C384A2}">
      <dgm:prSet/>
      <dgm:spPr/>
      <dgm:t>
        <a:bodyPr/>
        <a:lstStyle/>
        <a:p>
          <a:endParaRPr lang="en-US"/>
        </a:p>
      </dgm:t>
    </dgm:pt>
    <dgm:pt modelId="{BEC5C6C0-D31A-46A5-82BC-B89CB9874FD0}">
      <dgm:prSet custT="1"/>
      <dgm:spPr/>
      <dgm:t>
        <a:bodyPr/>
        <a:lstStyle/>
        <a:p>
          <a:pPr algn="l"/>
          <a:r>
            <a:rPr lang="en-US" sz="2200" dirty="0"/>
            <a:t>Publish EVHE</a:t>
          </a:r>
        </a:p>
      </dgm:t>
    </dgm:pt>
    <dgm:pt modelId="{1BAA1D78-C889-4835-87D5-7A2D8E2CBE04}" type="parTrans" cxnId="{2649F14A-6C60-4B77-93F6-A53D8E0F202E}">
      <dgm:prSet/>
      <dgm:spPr/>
      <dgm:t>
        <a:bodyPr/>
        <a:lstStyle/>
        <a:p>
          <a:endParaRPr lang="en-US"/>
        </a:p>
      </dgm:t>
    </dgm:pt>
    <dgm:pt modelId="{2736C2BB-9014-417A-9FE1-75A6CFBF16BE}" type="sibTrans" cxnId="{2649F14A-6C60-4B77-93F6-A53D8E0F202E}">
      <dgm:prSet/>
      <dgm:spPr/>
      <dgm:t>
        <a:bodyPr/>
        <a:lstStyle/>
        <a:p>
          <a:endParaRPr lang="en-US"/>
        </a:p>
      </dgm:t>
    </dgm:pt>
    <dgm:pt modelId="{70D9DB41-F775-4615-909F-ACD695D40D62}" type="pres">
      <dgm:prSet presAssocID="{8828F213-E41F-40AD-A6E4-16057E3C1998}" presName="CompostProcess" presStyleCnt="0">
        <dgm:presLayoutVars>
          <dgm:dir/>
          <dgm:resizeHandles val="exact"/>
        </dgm:presLayoutVars>
      </dgm:prSet>
      <dgm:spPr/>
    </dgm:pt>
    <dgm:pt modelId="{C82D9EAB-A7C5-40E3-B8DC-8F9A6C1D9BB9}" type="pres">
      <dgm:prSet presAssocID="{8828F213-E41F-40AD-A6E4-16057E3C1998}" presName="arrow" presStyleLbl="bgShp" presStyleIdx="0" presStyleCnt="1"/>
      <dgm:spPr>
        <a:solidFill>
          <a:srgbClr val="8C1D40"/>
        </a:solidFill>
      </dgm:spPr>
    </dgm:pt>
    <dgm:pt modelId="{E0769950-441F-414B-B0F1-5E29CC17D2DC}" type="pres">
      <dgm:prSet presAssocID="{8828F213-E41F-40AD-A6E4-16057E3C1998}" presName="linearProcess" presStyleCnt="0"/>
      <dgm:spPr/>
    </dgm:pt>
    <dgm:pt modelId="{8F54659B-6BE6-4AB5-A909-5C1F0FA3AA61}" type="pres">
      <dgm:prSet presAssocID="{828913C3-2082-40F7-931F-45C389F56AD0}" presName="textNode" presStyleLbl="node1" presStyleIdx="0" presStyleCnt="5" custScaleX="104877">
        <dgm:presLayoutVars>
          <dgm:bulletEnabled val="1"/>
        </dgm:presLayoutVars>
      </dgm:prSet>
      <dgm:spPr/>
    </dgm:pt>
    <dgm:pt modelId="{8F64CAFC-B933-4003-BBBB-C95E108CC523}" type="pres">
      <dgm:prSet presAssocID="{B9BCFA36-BFA7-4400-BCE1-A2E89518C252}" presName="sibTrans" presStyleCnt="0"/>
      <dgm:spPr/>
    </dgm:pt>
    <dgm:pt modelId="{29F2F94F-BF21-4E2C-ACD6-15183D5AAC47}" type="pres">
      <dgm:prSet presAssocID="{7BFD2311-76CF-4CE8-A05A-2144543CF269}" presName="textNode" presStyleLbl="node1" presStyleIdx="1" presStyleCnt="5" custScaleX="108575">
        <dgm:presLayoutVars>
          <dgm:bulletEnabled val="1"/>
        </dgm:presLayoutVars>
      </dgm:prSet>
      <dgm:spPr/>
    </dgm:pt>
    <dgm:pt modelId="{4F87CEF1-9FFC-4E20-8926-14982C07A4AA}" type="pres">
      <dgm:prSet presAssocID="{8F8C1181-E6DA-4EA3-A52E-9C6BB959CC31}" presName="sibTrans" presStyleCnt="0"/>
      <dgm:spPr/>
    </dgm:pt>
    <dgm:pt modelId="{877A7345-81F9-499A-B6DF-B1E56DE83B4A}" type="pres">
      <dgm:prSet presAssocID="{7BF9B824-56F0-4856-B0D1-FE197F0FA518}" presName="textNode" presStyleLbl="node1" presStyleIdx="2" presStyleCnt="5" custScaleX="115784">
        <dgm:presLayoutVars>
          <dgm:bulletEnabled val="1"/>
        </dgm:presLayoutVars>
      </dgm:prSet>
      <dgm:spPr/>
    </dgm:pt>
    <dgm:pt modelId="{43E7E154-BBEF-4B28-B8E8-684525BEB852}" type="pres">
      <dgm:prSet presAssocID="{1BDB76D8-E944-4171-8FCC-9D16BB53E2C5}" presName="sibTrans" presStyleCnt="0"/>
      <dgm:spPr/>
    </dgm:pt>
    <dgm:pt modelId="{43B989B7-DD1F-489E-914E-7CD617CC5D3B}" type="pres">
      <dgm:prSet presAssocID="{DDDDF467-7E76-4272-A2D8-D048696477F7}" presName="textNode" presStyleLbl="node1" presStyleIdx="3" presStyleCnt="5" custScaleX="119651">
        <dgm:presLayoutVars>
          <dgm:bulletEnabled val="1"/>
        </dgm:presLayoutVars>
      </dgm:prSet>
      <dgm:spPr/>
    </dgm:pt>
    <dgm:pt modelId="{74865CE7-E38F-4409-934C-2DCF055924EA}" type="pres">
      <dgm:prSet presAssocID="{FE4FD4D8-6207-42F2-BB95-F13A9F11AE2F}" presName="sibTrans" presStyleCnt="0"/>
      <dgm:spPr/>
    </dgm:pt>
    <dgm:pt modelId="{7E5A34B6-FA35-4821-BEAF-15E06D60A8C3}" type="pres">
      <dgm:prSet presAssocID="{58B7CA30-213D-4514-83A4-5F9A68440CCD}" presName="textNode" presStyleLbl="node1" presStyleIdx="4" presStyleCnt="5" custScaleX="128847">
        <dgm:presLayoutVars>
          <dgm:bulletEnabled val="1"/>
        </dgm:presLayoutVars>
      </dgm:prSet>
      <dgm:spPr/>
    </dgm:pt>
  </dgm:ptLst>
  <dgm:cxnLst>
    <dgm:cxn modelId="{3F9CD108-1827-4775-8FD7-3E3D87084D14}" type="presOf" srcId="{0E5A9F12-E589-4D29-9F9C-C2D71BAB7B2A}" destId="{8F54659B-6BE6-4AB5-A909-5C1F0FA3AA61}" srcOrd="0" destOrd="1" presId="urn:microsoft.com/office/officeart/2005/8/layout/hProcess9"/>
    <dgm:cxn modelId="{97B8160D-D710-4CC7-B5F0-1060B605C74D}" type="presOf" srcId="{7BF9B824-56F0-4856-B0D1-FE197F0FA518}" destId="{877A7345-81F9-499A-B6DF-B1E56DE83B4A}" srcOrd="0" destOrd="0" presId="urn:microsoft.com/office/officeart/2005/8/layout/hProcess9"/>
    <dgm:cxn modelId="{04E6510E-7CA1-469F-AB1A-3194FDF4747E}" type="presOf" srcId="{A9A20E20-D0CC-4D99-BE08-C503B658837D}" destId="{43B989B7-DD1F-489E-914E-7CD617CC5D3B}" srcOrd="0" destOrd="2" presId="urn:microsoft.com/office/officeart/2005/8/layout/hProcess9"/>
    <dgm:cxn modelId="{F98EE815-3942-48A0-A7C7-89EA423A36F0}" type="presOf" srcId="{DDDDF467-7E76-4272-A2D8-D048696477F7}" destId="{43B989B7-DD1F-489E-914E-7CD617CC5D3B}" srcOrd="0" destOrd="0" presId="urn:microsoft.com/office/officeart/2005/8/layout/hProcess9"/>
    <dgm:cxn modelId="{103F2718-96FE-40A2-AAB5-67FAD8E0FDAD}" srcId="{DDDDF467-7E76-4272-A2D8-D048696477F7}" destId="{A9A20E20-D0CC-4D99-BE08-C503B658837D}" srcOrd="1" destOrd="0" parTransId="{6733FDA7-59E2-4871-9F9E-86F4BD3D27C4}" sibTransId="{9AF1A4F7-5BDF-43AD-9A32-7127F5A28BF0}"/>
    <dgm:cxn modelId="{33F1DB21-9280-4792-815A-960361621B7E}" srcId="{8828F213-E41F-40AD-A6E4-16057E3C1998}" destId="{828913C3-2082-40F7-931F-45C389F56AD0}" srcOrd="0" destOrd="0" parTransId="{7A1ACEFE-4992-4C98-A15F-D46875984AA6}" sibTransId="{B9BCFA36-BFA7-4400-BCE1-A2E89518C252}"/>
    <dgm:cxn modelId="{E8F25D24-B043-44B5-9086-B8D775C7DEA2}" type="presOf" srcId="{BCAB8E8C-731A-4140-A115-C173534FEEED}" destId="{7E5A34B6-FA35-4821-BEAF-15E06D60A8C3}" srcOrd="0" destOrd="2" presId="urn:microsoft.com/office/officeart/2005/8/layout/hProcess9"/>
    <dgm:cxn modelId="{FC27C428-D14D-464F-AA72-C6258B9204F6}" srcId="{8828F213-E41F-40AD-A6E4-16057E3C1998}" destId="{7BF9B824-56F0-4856-B0D1-FE197F0FA518}" srcOrd="2" destOrd="0" parTransId="{A12FD2F4-649C-49A5-B5B8-36B92163EED6}" sibTransId="{1BDB76D8-E944-4171-8FCC-9D16BB53E2C5}"/>
    <dgm:cxn modelId="{68EF7736-36B3-466E-B374-C740448A58F1}" type="presOf" srcId="{CCFE0122-59B2-45A5-AFEC-7A5CE2110C8D}" destId="{29F2F94F-BF21-4E2C-ACD6-15183D5AAC47}" srcOrd="0" destOrd="1" presId="urn:microsoft.com/office/officeart/2005/8/layout/hProcess9"/>
    <dgm:cxn modelId="{543E9639-F6E2-4EBE-B56F-84655E15837D}" type="presOf" srcId="{7071991F-DD9A-4250-A20B-7CE2AE57E429}" destId="{877A7345-81F9-499A-B6DF-B1E56DE83B4A}" srcOrd="0" destOrd="1" presId="urn:microsoft.com/office/officeart/2005/8/layout/hProcess9"/>
    <dgm:cxn modelId="{34FEEB5C-660E-4170-BF93-7BB2D6FF08B4}" type="presOf" srcId="{926116B4-F1E2-46E7-8A62-3B6FAD0B9D9D}" destId="{877A7345-81F9-499A-B6DF-B1E56DE83B4A}" srcOrd="0" destOrd="2" presId="urn:microsoft.com/office/officeart/2005/8/layout/hProcess9"/>
    <dgm:cxn modelId="{1608C961-6C29-4B2C-B123-23E879390790}" srcId="{DDDDF467-7E76-4272-A2D8-D048696477F7}" destId="{BF235E06-D2D7-4C3E-A1BC-0A28FD7B45CC}" srcOrd="0" destOrd="0" parTransId="{0A86C2BF-22DB-4151-ADBA-DB547B78EC63}" sibTransId="{F897902C-6390-42F9-A09B-E8DBAD9B7892}"/>
    <dgm:cxn modelId="{745A9647-C241-4858-8853-23BE50C384A2}" srcId="{58B7CA30-213D-4514-83A4-5F9A68440CCD}" destId="{8F45CBB8-A555-4053-BB4C-C382A42FDE21}" srcOrd="0" destOrd="0" parTransId="{15560172-D739-4F2F-AEEC-E233209C56ED}" sibTransId="{C6A35CD7-3E9B-45D0-BD77-DE7AB4C9105B}"/>
    <dgm:cxn modelId="{33551D6A-4F12-4E53-B908-D71988833EA8}" type="presOf" srcId="{B88832AA-B2C3-4AC3-A3D7-19C3CD6857F4}" destId="{8F54659B-6BE6-4AB5-A909-5C1F0FA3AA61}" srcOrd="0" destOrd="2" presId="urn:microsoft.com/office/officeart/2005/8/layout/hProcess9"/>
    <dgm:cxn modelId="{B2604B6A-2C3C-4B37-8188-CBD1EB7EE946}" type="presOf" srcId="{828913C3-2082-40F7-931F-45C389F56AD0}" destId="{8F54659B-6BE6-4AB5-A909-5C1F0FA3AA61}" srcOrd="0" destOrd="0" presId="urn:microsoft.com/office/officeart/2005/8/layout/hProcess9"/>
    <dgm:cxn modelId="{2649F14A-6C60-4B77-93F6-A53D8E0F202E}" srcId="{58B7CA30-213D-4514-83A4-5F9A68440CCD}" destId="{BEC5C6C0-D31A-46A5-82BC-B89CB9874FD0}" srcOrd="2" destOrd="0" parTransId="{1BAA1D78-C889-4835-87D5-7A2D8E2CBE04}" sibTransId="{2736C2BB-9014-417A-9FE1-75A6CFBF16BE}"/>
    <dgm:cxn modelId="{60C9296F-41FE-405A-9D0E-E9AD0FBCC95A}" srcId="{7BFD2311-76CF-4CE8-A05A-2144543CF269}" destId="{CCFE0122-59B2-45A5-AFEC-7A5CE2110C8D}" srcOrd="0" destOrd="0" parTransId="{0B000B91-8B49-4748-A679-48ACF08DA847}" sibTransId="{97EF4133-5CBE-4227-BA63-DD13EDD0E6EB}"/>
    <dgm:cxn modelId="{63678B54-0763-415C-9BA4-EE70A3D4D794}" srcId="{7BF9B824-56F0-4856-B0D1-FE197F0FA518}" destId="{7071991F-DD9A-4250-A20B-7CE2AE57E429}" srcOrd="0" destOrd="0" parTransId="{29B3FDF8-C8D0-48AD-B683-00C70A60E775}" sibTransId="{6FB749B2-AD36-4EF3-9E47-1482EF636E29}"/>
    <dgm:cxn modelId="{F2D4817C-8102-4744-92DA-97E877CE5503}" srcId="{7BFD2311-76CF-4CE8-A05A-2144543CF269}" destId="{D23A436D-DE07-408D-8E46-2A693A4877C8}" srcOrd="1" destOrd="0" parTransId="{AE86EF6B-3F75-4A72-A711-EA6CBAFF1298}" sibTransId="{FB927676-C164-487F-B7AA-430E6600A9C4}"/>
    <dgm:cxn modelId="{494A7F82-13A7-4E97-B769-CFCE76E7E802}" srcId="{828913C3-2082-40F7-931F-45C389F56AD0}" destId="{B88832AA-B2C3-4AC3-A3D7-19C3CD6857F4}" srcOrd="1" destOrd="0" parTransId="{94F9892F-B667-4F69-9635-EF519A87DF80}" sibTransId="{AAAB33DB-6BE5-487B-A47B-1528AB774621}"/>
    <dgm:cxn modelId="{AAA2DEAF-8087-4FC0-A7ED-1335C0DD7D73}" type="presOf" srcId="{D23A436D-DE07-408D-8E46-2A693A4877C8}" destId="{29F2F94F-BF21-4E2C-ACD6-15183D5AAC47}" srcOrd="0" destOrd="2" presId="urn:microsoft.com/office/officeart/2005/8/layout/hProcess9"/>
    <dgm:cxn modelId="{5A4709B4-AD73-4902-8AA6-E5074A88B59B}" type="presOf" srcId="{58B7CA30-213D-4514-83A4-5F9A68440CCD}" destId="{7E5A34B6-FA35-4821-BEAF-15E06D60A8C3}" srcOrd="0" destOrd="0" presId="urn:microsoft.com/office/officeart/2005/8/layout/hProcess9"/>
    <dgm:cxn modelId="{7623E2C0-50BE-46E4-9736-96F562F6BF3B}" srcId="{58B7CA30-213D-4514-83A4-5F9A68440CCD}" destId="{BCAB8E8C-731A-4140-A115-C173534FEEED}" srcOrd="1" destOrd="0" parTransId="{A8E2BFCC-969A-40BC-8FF4-8041538E85BE}" sibTransId="{E7D4180B-04F0-42C4-991B-ECDBDB1D41BD}"/>
    <dgm:cxn modelId="{FBE35DC2-64EC-4FBE-86CC-93BF1CEDDF75}" srcId="{828913C3-2082-40F7-931F-45C389F56AD0}" destId="{0E5A9F12-E589-4D29-9F9C-C2D71BAB7B2A}" srcOrd="0" destOrd="0" parTransId="{A4E3B44E-2C39-4AAC-B574-4BB330289AD9}" sibTransId="{3B1DE2FA-2320-4CB3-80B6-778F2E91D1A6}"/>
    <dgm:cxn modelId="{ADC4A4CC-ACDD-4B8C-85A4-EEA7F5A1D8B4}" srcId="{8828F213-E41F-40AD-A6E4-16057E3C1998}" destId="{7BFD2311-76CF-4CE8-A05A-2144543CF269}" srcOrd="1" destOrd="0" parTransId="{27EB2E67-9A6B-4384-87B8-6C2F3B03D2D6}" sibTransId="{8F8C1181-E6DA-4EA3-A52E-9C6BB959CC31}"/>
    <dgm:cxn modelId="{23EC40CD-766F-4076-8E8E-9DFF57A0613C}" srcId="{8828F213-E41F-40AD-A6E4-16057E3C1998}" destId="{58B7CA30-213D-4514-83A4-5F9A68440CCD}" srcOrd="4" destOrd="0" parTransId="{99D06D4F-50AB-4262-A6EB-1685D46CA7F7}" sibTransId="{5AAC5748-1790-488C-B107-44E04DEA2EF3}"/>
    <dgm:cxn modelId="{760EB3D3-D8D4-4660-B6EE-9DB2D6D3B579}" type="presOf" srcId="{BF235E06-D2D7-4C3E-A1BC-0A28FD7B45CC}" destId="{43B989B7-DD1F-489E-914E-7CD617CC5D3B}" srcOrd="0" destOrd="1" presId="urn:microsoft.com/office/officeart/2005/8/layout/hProcess9"/>
    <dgm:cxn modelId="{7B692CDB-3823-4452-AF82-8F11B04D4855}" type="presOf" srcId="{BEC5C6C0-D31A-46A5-82BC-B89CB9874FD0}" destId="{7E5A34B6-FA35-4821-BEAF-15E06D60A8C3}" srcOrd="0" destOrd="3" presId="urn:microsoft.com/office/officeart/2005/8/layout/hProcess9"/>
    <dgm:cxn modelId="{7AADA7DE-7E70-41BF-BF0B-BE22EA967237}" type="presOf" srcId="{7BFD2311-76CF-4CE8-A05A-2144543CF269}" destId="{29F2F94F-BF21-4E2C-ACD6-15183D5AAC47}" srcOrd="0" destOrd="0" presId="urn:microsoft.com/office/officeart/2005/8/layout/hProcess9"/>
    <dgm:cxn modelId="{C6CA23E8-18CC-41CB-9C68-9E38E06D9E7F}" srcId="{7BF9B824-56F0-4856-B0D1-FE197F0FA518}" destId="{926116B4-F1E2-46E7-8A62-3B6FAD0B9D9D}" srcOrd="1" destOrd="0" parTransId="{33D998CA-FDBB-4D9D-BA1D-87236DF59AE0}" sibTransId="{03747952-138E-4BB6-8BFC-E624BFA2DA1F}"/>
    <dgm:cxn modelId="{19718EE9-A0D9-4B60-B647-BF323FAC2C42}" type="presOf" srcId="{8828F213-E41F-40AD-A6E4-16057E3C1998}" destId="{70D9DB41-F775-4615-909F-ACD695D40D62}" srcOrd="0" destOrd="0" presId="urn:microsoft.com/office/officeart/2005/8/layout/hProcess9"/>
    <dgm:cxn modelId="{02BCCDF9-6BCD-42B4-A0D6-3A0B24BA2275}" type="presOf" srcId="{8F45CBB8-A555-4053-BB4C-C382A42FDE21}" destId="{7E5A34B6-FA35-4821-BEAF-15E06D60A8C3}" srcOrd="0" destOrd="1" presId="urn:microsoft.com/office/officeart/2005/8/layout/hProcess9"/>
    <dgm:cxn modelId="{D741D0FF-631B-45A2-A24C-38B93C142C3C}" srcId="{8828F213-E41F-40AD-A6E4-16057E3C1998}" destId="{DDDDF467-7E76-4272-A2D8-D048696477F7}" srcOrd="3" destOrd="0" parTransId="{353D3E0C-771B-406A-81CB-6E7DA67C80E2}" sibTransId="{FE4FD4D8-6207-42F2-BB95-F13A9F11AE2F}"/>
    <dgm:cxn modelId="{38B732F3-1C8F-46E8-9661-166CA51D0FFE}" type="presParOf" srcId="{70D9DB41-F775-4615-909F-ACD695D40D62}" destId="{C82D9EAB-A7C5-40E3-B8DC-8F9A6C1D9BB9}" srcOrd="0" destOrd="0" presId="urn:microsoft.com/office/officeart/2005/8/layout/hProcess9"/>
    <dgm:cxn modelId="{980D35FA-E8CA-4071-879E-A1B674A62443}" type="presParOf" srcId="{70D9DB41-F775-4615-909F-ACD695D40D62}" destId="{E0769950-441F-414B-B0F1-5E29CC17D2DC}" srcOrd="1" destOrd="0" presId="urn:microsoft.com/office/officeart/2005/8/layout/hProcess9"/>
    <dgm:cxn modelId="{646C8292-3CFC-4BA3-8725-1CB35C114721}" type="presParOf" srcId="{E0769950-441F-414B-B0F1-5E29CC17D2DC}" destId="{8F54659B-6BE6-4AB5-A909-5C1F0FA3AA61}" srcOrd="0" destOrd="0" presId="urn:microsoft.com/office/officeart/2005/8/layout/hProcess9"/>
    <dgm:cxn modelId="{16837312-5631-4B85-807B-E2EE8A944F79}" type="presParOf" srcId="{E0769950-441F-414B-B0F1-5E29CC17D2DC}" destId="{8F64CAFC-B933-4003-BBBB-C95E108CC523}" srcOrd="1" destOrd="0" presId="urn:microsoft.com/office/officeart/2005/8/layout/hProcess9"/>
    <dgm:cxn modelId="{531C0C41-C460-433C-96EF-6B08E8174B16}" type="presParOf" srcId="{E0769950-441F-414B-B0F1-5E29CC17D2DC}" destId="{29F2F94F-BF21-4E2C-ACD6-15183D5AAC47}" srcOrd="2" destOrd="0" presId="urn:microsoft.com/office/officeart/2005/8/layout/hProcess9"/>
    <dgm:cxn modelId="{C5D46B48-B7ED-4EAE-8606-8B7523FA2EA6}" type="presParOf" srcId="{E0769950-441F-414B-B0F1-5E29CC17D2DC}" destId="{4F87CEF1-9FFC-4E20-8926-14982C07A4AA}" srcOrd="3" destOrd="0" presId="urn:microsoft.com/office/officeart/2005/8/layout/hProcess9"/>
    <dgm:cxn modelId="{71328850-3A80-4594-BC77-06F3D88A3947}" type="presParOf" srcId="{E0769950-441F-414B-B0F1-5E29CC17D2DC}" destId="{877A7345-81F9-499A-B6DF-B1E56DE83B4A}" srcOrd="4" destOrd="0" presId="urn:microsoft.com/office/officeart/2005/8/layout/hProcess9"/>
    <dgm:cxn modelId="{F5D76CCF-61A5-4ACA-97B6-FBFDF71E4C9F}" type="presParOf" srcId="{E0769950-441F-414B-B0F1-5E29CC17D2DC}" destId="{43E7E154-BBEF-4B28-B8E8-684525BEB852}" srcOrd="5" destOrd="0" presId="urn:microsoft.com/office/officeart/2005/8/layout/hProcess9"/>
    <dgm:cxn modelId="{E9C66049-81BF-43DE-8B20-75346E55BFB0}" type="presParOf" srcId="{E0769950-441F-414B-B0F1-5E29CC17D2DC}" destId="{43B989B7-DD1F-489E-914E-7CD617CC5D3B}" srcOrd="6" destOrd="0" presId="urn:microsoft.com/office/officeart/2005/8/layout/hProcess9"/>
    <dgm:cxn modelId="{BF8ECE70-DE81-492B-AD8C-356254CCF87C}" type="presParOf" srcId="{E0769950-441F-414B-B0F1-5E29CC17D2DC}" destId="{74865CE7-E38F-4409-934C-2DCF055924EA}" srcOrd="7" destOrd="0" presId="urn:microsoft.com/office/officeart/2005/8/layout/hProcess9"/>
    <dgm:cxn modelId="{1E25AE96-D0B1-4B93-A305-C45BCC3A073C}" type="presParOf" srcId="{E0769950-441F-414B-B0F1-5E29CC17D2DC}" destId="{7E5A34B6-FA35-4821-BEAF-15E06D60A8C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D9EAB-A7C5-40E3-B8DC-8F9A6C1D9BB9}">
      <dsp:nvSpPr>
        <dsp:cNvPr id="0" name=""/>
        <dsp:cNvSpPr/>
      </dsp:nvSpPr>
      <dsp:spPr>
        <a:xfrm>
          <a:off x="914400" y="0"/>
          <a:ext cx="10363200" cy="5354965"/>
        </a:xfrm>
        <a:prstGeom prst="rightArrow">
          <a:avLst/>
        </a:prstGeom>
        <a:solidFill>
          <a:srgbClr val="8C1D40"/>
        </a:solidFill>
        <a:ln>
          <a:noFill/>
        </a:ln>
        <a:effectLst/>
      </dsp:spPr>
      <dsp:style>
        <a:lnRef idx="0">
          <a:scrgbClr r="0" g="0" b="0"/>
        </a:lnRef>
        <a:fillRef idx="1">
          <a:scrgbClr r="0" g="0" b="0"/>
        </a:fillRef>
        <a:effectRef idx="0">
          <a:scrgbClr r="0" g="0" b="0"/>
        </a:effectRef>
        <a:fontRef idx="minor"/>
      </dsp:style>
    </dsp:sp>
    <dsp:sp modelId="{8F54659B-6BE6-4AB5-A909-5C1F0FA3AA61}">
      <dsp:nvSpPr>
        <dsp:cNvPr id="0" name=""/>
        <dsp:cNvSpPr/>
      </dsp:nvSpPr>
      <dsp:spPr>
        <a:xfrm>
          <a:off x="7954" y="1606489"/>
          <a:ext cx="1981674" cy="214198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Nov</a:t>
          </a:r>
        </a:p>
        <a:p>
          <a:pPr marL="228600" lvl="1" indent="-228600" algn="l" defTabSz="977900">
            <a:lnSpc>
              <a:spcPct val="90000"/>
            </a:lnSpc>
            <a:spcBef>
              <a:spcPct val="0"/>
            </a:spcBef>
            <a:spcAft>
              <a:spcPct val="15000"/>
            </a:spcAft>
            <a:buChar char="•"/>
          </a:pPr>
          <a:r>
            <a:rPr lang="en-US" sz="2200" kern="1200" dirty="0"/>
            <a:t>Survey prep/IRB</a:t>
          </a:r>
        </a:p>
        <a:p>
          <a:pPr marL="228600" lvl="1" indent="-228600" algn="l" defTabSz="977900">
            <a:lnSpc>
              <a:spcPct val="90000"/>
            </a:lnSpc>
            <a:spcBef>
              <a:spcPct val="0"/>
            </a:spcBef>
            <a:spcAft>
              <a:spcPct val="15000"/>
            </a:spcAft>
            <a:buChar char="•"/>
          </a:pPr>
          <a:r>
            <a:rPr lang="en-US" sz="2200" kern="1200" dirty="0"/>
            <a:t>Campus Interviews</a:t>
          </a:r>
        </a:p>
      </dsp:txBody>
      <dsp:txXfrm>
        <a:off x="104691" y="1703226"/>
        <a:ext cx="1788200" cy="1948512"/>
      </dsp:txXfrm>
    </dsp:sp>
    <dsp:sp modelId="{29F2F94F-BF21-4E2C-ACD6-15183D5AAC47}">
      <dsp:nvSpPr>
        <dsp:cNvPr id="0" name=""/>
        <dsp:cNvSpPr/>
      </dsp:nvSpPr>
      <dsp:spPr>
        <a:xfrm>
          <a:off x="2304548" y="1606489"/>
          <a:ext cx="2051548" cy="214198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Jan</a:t>
          </a:r>
        </a:p>
        <a:p>
          <a:pPr marL="228600" lvl="1" indent="-228600" algn="l" defTabSz="977900">
            <a:lnSpc>
              <a:spcPct val="90000"/>
            </a:lnSpc>
            <a:spcBef>
              <a:spcPct val="0"/>
            </a:spcBef>
            <a:spcAft>
              <a:spcPct val="15000"/>
            </a:spcAft>
            <a:buChar char="•"/>
          </a:pPr>
          <a:r>
            <a:rPr lang="en-US" sz="2200" kern="1200" dirty="0"/>
            <a:t>Survey</a:t>
          </a:r>
        </a:p>
        <a:p>
          <a:pPr marL="228600" lvl="1" indent="-228600" algn="l" defTabSz="977900">
            <a:lnSpc>
              <a:spcPct val="90000"/>
            </a:lnSpc>
            <a:spcBef>
              <a:spcPct val="0"/>
            </a:spcBef>
            <a:spcAft>
              <a:spcPct val="15000"/>
            </a:spcAft>
            <a:buChar char="•"/>
          </a:pPr>
          <a:r>
            <a:rPr lang="en-US" sz="2200" kern="1200" dirty="0"/>
            <a:t>Find dealership partners</a:t>
          </a:r>
        </a:p>
      </dsp:txBody>
      <dsp:txXfrm>
        <a:off x="2404696" y="1706637"/>
        <a:ext cx="1851252" cy="1941690"/>
      </dsp:txXfrm>
    </dsp:sp>
    <dsp:sp modelId="{877A7345-81F9-499A-B6DF-B1E56DE83B4A}">
      <dsp:nvSpPr>
        <dsp:cNvPr id="0" name=""/>
        <dsp:cNvSpPr/>
      </dsp:nvSpPr>
      <dsp:spPr>
        <a:xfrm>
          <a:off x="4671017" y="1606489"/>
          <a:ext cx="2187764" cy="214198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Feb</a:t>
          </a:r>
        </a:p>
        <a:p>
          <a:pPr marL="228600" lvl="1" indent="-228600" algn="l" defTabSz="977900">
            <a:lnSpc>
              <a:spcPct val="90000"/>
            </a:lnSpc>
            <a:spcBef>
              <a:spcPct val="0"/>
            </a:spcBef>
            <a:spcAft>
              <a:spcPct val="15000"/>
            </a:spcAft>
            <a:buChar char="•"/>
          </a:pPr>
          <a:r>
            <a:rPr lang="en-US" sz="2200" kern="1200" dirty="0"/>
            <a:t>Work with dealerships</a:t>
          </a:r>
        </a:p>
        <a:p>
          <a:pPr marL="228600" lvl="1" indent="-228600" algn="l" defTabSz="977900">
            <a:lnSpc>
              <a:spcPct val="90000"/>
            </a:lnSpc>
            <a:spcBef>
              <a:spcPct val="0"/>
            </a:spcBef>
            <a:spcAft>
              <a:spcPct val="15000"/>
            </a:spcAft>
            <a:buChar char="•"/>
          </a:pPr>
          <a:r>
            <a:rPr lang="en-US" sz="2200" kern="1200" dirty="0"/>
            <a:t>Writeup results</a:t>
          </a:r>
        </a:p>
      </dsp:txBody>
      <dsp:txXfrm>
        <a:off x="4775580" y="1711052"/>
        <a:ext cx="1978638" cy="1932860"/>
      </dsp:txXfrm>
    </dsp:sp>
    <dsp:sp modelId="{43B989B7-DD1F-489E-914E-7CD617CC5D3B}">
      <dsp:nvSpPr>
        <dsp:cNvPr id="0" name=""/>
        <dsp:cNvSpPr/>
      </dsp:nvSpPr>
      <dsp:spPr>
        <a:xfrm>
          <a:off x="7173701" y="1606489"/>
          <a:ext cx="2260832" cy="214198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March</a:t>
          </a:r>
        </a:p>
        <a:p>
          <a:pPr marL="228600" lvl="1" indent="-228600" algn="l" defTabSz="977900">
            <a:lnSpc>
              <a:spcPct val="90000"/>
            </a:lnSpc>
            <a:spcBef>
              <a:spcPct val="0"/>
            </a:spcBef>
            <a:spcAft>
              <a:spcPct val="15000"/>
            </a:spcAft>
            <a:buChar char="•"/>
          </a:pPr>
          <a:r>
            <a:rPr lang="en-US" sz="2200" kern="1200" dirty="0"/>
            <a:t>Finalize incentives structure</a:t>
          </a:r>
        </a:p>
        <a:p>
          <a:pPr marL="228600" lvl="1" indent="-228600" algn="l" defTabSz="977900">
            <a:lnSpc>
              <a:spcPct val="90000"/>
            </a:lnSpc>
            <a:spcBef>
              <a:spcPct val="0"/>
            </a:spcBef>
            <a:spcAft>
              <a:spcPct val="15000"/>
            </a:spcAft>
            <a:buChar char="•"/>
          </a:pPr>
          <a:r>
            <a:rPr lang="en-US" sz="2200" kern="1200" dirty="0"/>
            <a:t>Submit - HR</a:t>
          </a:r>
        </a:p>
      </dsp:txBody>
      <dsp:txXfrm>
        <a:off x="7278264" y="1711052"/>
        <a:ext cx="2051706" cy="1932860"/>
      </dsp:txXfrm>
    </dsp:sp>
    <dsp:sp modelId="{7E5A34B6-FA35-4821-BEAF-15E06D60A8C3}">
      <dsp:nvSpPr>
        <dsp:cNvPr id="0" name=""/>
        <dsp:cNvSpPr/>
      </dsp:nvSpPr>
      <dsp:spPr>
        <a:xfrm>
          <a:off x="9749454" y="1606489"/>
          <a:ext cx="2434592" cy="214198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April</a:t>
          </a:r>
        </a:p>
        <a:p>
          <a:pPr marL="228600" lvl="1" indent="-228600" algn="l" defTabSz="977900">
            <a:lnSpc>
              <a:spcPct val="90000"/>
            </a:lnSpc>
            <a:spcBef>
              <a:spcPct val="0"/>
            </a:spcBef>
            <a:spcAft>
              <a:spcPct val="15000"/>
            </a:spcAft>
            <a:buChar char="•"/>
          </a:pPr>
          <a:r>
            <a:rPr lang="en-US" sz="2200" kern="1200" dirty="0"/>
            <a:t>Earth Day</a:t>
          </a:r>
        </a:p>
        <a:p>
          <a:pPr marL="228600" lvl="1" indent="-228600" algn="l" defTabSz="977900">
            <a:lnSpc>
              <a:spcPct val="90000"/>
            </a:lnSpc>
            <a:spcBef>
              <a:spcPct val="0"/>
            </a:spcBef>
            <a:spcAft>
              <a:spcPct val="15000"/>
            </a:spcAft>
            <a:buChar char="•"/>
          </a:pPr>
          <a:r>
            <a:rPr lang="en-US" sz="2200" kern="1200" dirty="0"/>
            <a:t>Submit all deliverables</a:t>
          </a:r>
        </a:p>
        <a:p>
          <a:pPr marL="228600" lvl="1" indent="-228600" algn="l" defTabSz="977900">
            <a:lnSpc>
              <a:spcPct val="90000"/>
            </a:lnSpc>
            <a:spcBef>
              <a:spcPct val="0"/>
            </a:spcBef>
            <a:spcAft>
              <a:spcPct val="15000"/>
            </a:spcAft>
            <a:buChar char="•"/>
          </a:pPr>
          <a:r>
            <a:rPr lang="en-US" sz="2200" kern="1200" dirty="0"/>
            <a:t>Publish EVHE</a:t>
          </a:r>
        </a:p>
      </dsp:txBody>
      <dsp:txXfrm>
        <a:off x="9854017" y="1711052"/>
        <a:ext cx="2225466" cy="19328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7F710229-4D45-4872-AFFD-54636330810B}" type="datetimeFigureOut">
              <a:rPr lang="en-US" altLang="en-US"/>
              <a:pPr>
                <a:defRPr/>
              </a:pPr>
              <a:t>4/24/2019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748741B-5953-40C1-9924-CF136179C281}" type="slidenum">
              <a:rPr lang="en-US" altLang="en-US"/>
              <a:pPr>
                <a:defRPr/>
              </a:pPr>
              <a:t>‹#›</a:t>
            </a:fld>
            <a:endParaRPr lang="en-US" altLang="en-US"/>
          </a:p>
        </p:txBody>
      </p:sp>
    </p:spTree>
    <p:extLst>
      <p:ext uri="{BB962C8B-B14F-4D97-AF65-F5344CB8AC3E}">
        <p14:creationId xmlns:p14="http://schemas.microsoft.com/office/powerpoint/2010/main" val="16174140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B1D556-5396-4983-838B-3EF41D5F5D87}" type="slidenum">
              <a:rPr lang="en-US" altLang="en-US" smtClean="0"/>
              <a:pPr>
                <a:spcBef>
                  <a:spcPct val="0"/>
                </a:spcBef>
              </a:pPr>
              <a:t>1</a:t>
            </a:fld>
            <a:endParaRPr lang="en-US" altLang="en-US"/>
          </a:p>
        </p:txBody>
      </p:sp>
    </p:spTree>
    <p:extLst>
      <p:ext uri="{BB962C8B-B14F-4D97-AF65-F5344CB8AC3E}">
        <p14:creationId xmlns:p14="http://schemas.microsoft.com/office/powerpoint/2010/main" val="68378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83163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34731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97443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705B56-D071-4AC8-B72E-C30AD75C8029}" type="slidenum">
              <a:rPr lang="en-US" altLang="en-US" smtClean="0"/>
              <a:pPr>
                <a:spcBef>
                  <a:spcPct val="0"/>
                </a:spcBef>
              </a:pPr>
              <a:t>13</a:t>
            </a:fld>
            <a:endParaRPr lang="en-US" altLang="en-US"/>
          </a:p>
        </p:txBody>
      </p:sp>
    </p:spTree>
    <p:extLst>
      <p:ext uri="{BB962C8B-B14F-4D97-AF65-F5344CB8AC3E}">
        <p14:creationId xmlns:p14="http://schemas.microsoft.com/office/powerpoint/2010/main" val="64614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my project I reduced GHG emissions by identifying the largest barriers to electric vehicle adoption and trying to overcome a few known problems – initial cost, charging station availability, and increasing awareness – by working with dealerships to create incentives and advertising charging locations.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2</a:t>
            </a:fld>
            <a:endParaRPr lang="en-US" altLang="en-US"/>
          </a:p>
        </p:txBody>
      </p:sp>
    </p:spTree>
    <p:extLst>
      <p:ext uri="{BB962C8B-B14F-4D97-AF65-F5344CB8AC3E}">
        <p14:creationId xmlns:p14="http://schemas.microsoft.com/office/powerpoint/2010/main" val="222453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According to the EPA, 29% of all CO2 emissions come from transportation. CO2 emissions contribute to health problems and the urban heat island effect. To reduce those emissions, we must change the way we move from one place to another. Ideally, we switch entirely to non-emitting sources like walking and biking. When that is not an option, electric vehicles are a better alternative to internal combustion engine vehicles. ASU can help the transition to EVs by eliminating adoption barriers.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380A9C9-83C5-4F16-AE28-CF6BE24C34B0}" type="slidenum">
              <a:rPr lang="en-US" altLang="en-US" smtClean="0"/>
              <a:pPr>
                <a:spcBef>
                  <a:spcPct val="0"/>
                </a:spcBef>
              </a:pPr>
              <a:t>3</a:t>
            </a:fld>
            <a:endParaRPr lang="en-US" altLang="en-US"/>
          </a:p>
        </p:txBody>
      </p:sp>
    </p:spTree>
    <p:extLst>
      <p:ext uri="{BB962C8B-B14F-4D97-AF65-F5344CB8AC3E}">
        <p14:creationId xmlns:p14="http://schemas.microsoft.com/office/powerpoint/2010/main" val="83268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1100" b="0" dirty="0">
                <a:solidFill>
                  <a:srgbClr val="000000"/>
                </a:solidFill>
                <a:latin typeface="Calibri "/>
              </a:rPr>
              <a:t>In March, I made a business plan to install ChargePoint charging stations across all four ASU campuses in collaboration with USP and P&amp;T. (Note location of chargers) </a:t>
            </a:r>
            <a:r>
              <a:rPr lang="en-US" sz="1100" b="0" i="0" kern="1200" dirty="0">
                <a:solidFill>
                  <a:schemeClr val="tx1"/>
                </a:solidFill>
                <a:effectLst/>
                <a:latin typeface="+mj-lt"/>
                <a:ea typeface="ＭＳ Ｐゴシック" panose="020B0600070205080204" pitchFamily="34" charset="-128"/>
                <a:cs typeface="+mn-cs"/>
              </a:rPr>
              <a:t>We currently have two Level 2 installed and operational and one Level 1 that needs to be calibrated.  This weekend will see the installation of about 3-4 more.</a:t>
            </a:r>
            <a:r>
              <a:rPr lang="en-US" sz="1100" b="1" i="0" kern="1200" dirty="0">
                <a:solidFill>
                  <a:schemeClr val="tx1"/>
                </a:solidFill>
                <a:effectLst/>
                <a:latin typeface="+mj-lt"/>
                <a:ea typeface="ＭＳ Ｐゴシック" panose="020B0600070205080204" pitchFamily="34" charset="-128"/>
                <a:cs typeface="+mn-cs"/>
              </a:rPr>
              <a:t> All the charging stations will be powered by solar electricity which reduces CO2 emissions through the charging process. Clean form of electricity.  </a:t>
            </a:r>
            <a:endParaRPr lang="en-US" altLang="en-US" sz="1100" b="1" dirty="0">
              <a:solidFill>
                <a:srgbClr val="000000"/>
              </a:solidFill>
              <a:latin typeface="+mj-lt"/>
            </a:endParaRPr>
          </a:p>
          <a:p>
            <a:pPr eaLnBrk="1" hangingPunct="1">
              <a:spcBef>
                <a:spcPct val="0"/>
              </a:spcBef>
            </a:pPr>
            <a:endParaRPr lang="en-US" altLang="en-US" sz="1100"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4</a:t>
            </a:fld>
            <a:endParaRPr lang="en-US" altLang="en-US"/>
          </a:p>
        </p:txBody>
      </p:sp>
    </p:spTree>
    <p:extLst>
      <p:ext uri="{BB962C8B-B14F-4D97-AF65-F5344CB8AC3E}">
        <p14:creationId xmlns:p14="http://schemas.microsoft.com/office/powerpoint/2010/main" val="261681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Include partnerships – I work for USP, P&amp;T, ASU Communications, dealerships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5</a:t>
            </a:fld>
            <a:endParaRPr lang="en-US" altLang="en-US"/>
          </a:p>
        </p:txBody>
      </p:sp>
    </p:spTree>
    <p:extLst>
      <p:ext uri="{BB962C8B-B14F-4D97-AF65-F5344CB8AC3E}">
        <p14:creationId xmlns:p14="http://schemas.microsoft.com/office/powerpoint/2010/main" val="201537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6</a:t>
            </a:fld>
            <a:endParaRPr lang="en-US" altLang="en-US"/>
          </a:p>
        </p:txBody>
      </p:sp>
    </p:spTree>
    <p:extLst>
      <p:ext uri="{BB962C8B-B14F-4D97-AF65-F5344CB8AC3E}">
        <p14:creationId xmlns:p14="http://schemas.microsoft.com/office/powerpoint/2010/main" val="139592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7</a:t>
            </a:fld>
            <a:endParaRPr lang="en-US" altLang="en-US"/>
          </a:p>
        </p:txBody>
      </p:sp>
    </p:spTree>
    <p:extLst>
      <p:ext uri="{BB962C8B-B14F-4D97-AF65-F5344CB8AC3E}">
        <p14:creationId xmlns:p14="http://schemas.microsoft.com/office/powerpoint/2010/main" val="112345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8</a:t>
            </a:fld>
            <a:endParaRPr lang="en-US" altLang="en-US"/>
          </a:p>
        </p:txBody>
      </p:sp>
    </p:spTree>
    <p:extLst>
      <p:ext uri="{BB962C8B-B14F-4D97-AF65-F5344CB8AC3E}">
        <p14:creationId xmlns:p14="http://schemas.microsoft.com/office/powerpoint/2010/main" val="358193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412BE-583A-40C3-BC8F-A4B60291C951}" type="slidenum">
              <a:rPr lang="en-US" altLang="en-US" smtClean="0"/>
              <a:pPr>
                <a:spcBef>
                  <a:spcPct val="0"/>
                </a:spcBef>
              </a:pPr>
              <a:t>9</a:t>
            </a:fld>
            <a:endParaRPr lang="en-US" altLang="en-US"/>
          </a:p>
        </p:txBody>
      </p:sp>
    </p:spTree>
    <p:extLst>
      <p:ext uri="{BB962C8B-B14F-4D97-AF65-F5344CB8AC3E}">
        <p14:creationId xmlns:p14="http://schemas.microsoft.com/office/powerpoint/2010/main" val="133121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62F759-3580-4F07-973A-D24A7CA72404}" type="datetimeFigureOut">
              <a:rPr lang="en-US" altLang="en-US"/>
              <a:pPr>
                <a:defRPr/>
              </a:pPr>
              <a:t>4/24/2019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3769A-18BD-4F93-9B8B-0BD846C62251}" type="slidenum">
              <a:rPr lang="en-US" altLang="en-US"/>
              <a:pPr>
                <a:defRPr/>
              </a:pPr>
              <a:t>‹#›</a:t>
            </a:fld>
            <a:endParaRPr lang="en-US" altLang="en-US"/>
          </a:p>
        </p:txBody>
      </p:sp>
    </p:spTree>
    <p:extLst>
      <p:ext uri="{BB962C8B-B14F-4D97-AF65-F5344CB8AC3E}">
        <p14:creationId xmlns:p14="http://schemas.microsoft.com/office/powerpoint/2010/main" val="706390000"/>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B95A8-705B-4DC9-997E-C17E78792008}" type="datetimeFigureOut">
              <a:rPr lang="en-US" altLang="en-US"/>
              <a:pPr>
                <a:defRPr/>
              </a:pPr>
              <a:t>4/24/2019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942C7-E683-4850-8383-3B1B894F8354}" type="slidenum">
              <a:rPr lang="en-US" altLang="en-US"/>
              <a:pPr>
                <a:defRPr/>
              </a:pPr>
              <a:t>‹#›</a:t>
            </a:fld>
            <a:endParaRPr lang="en-US" altLang="en-US"/>
          </a:p>
        </p:txBody>
      </p:sp>
    </p:spTree>
    <p:extLst>
      <p:ext uri="{BB962C8B-B14F-4D97-AF65-F5344CB8AC3E}">
        <p14:creationId xmlns:p14="http://schemas.microsoft.com/office/powerpoint/2010/main" val="59205901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12B28E-25E3-4D9D-BE11-0A3A475BFC13}" type="datetimeFigureOut">
              <a:rPr lang="en-US" altLang="en-US"/>
              <a:pPr>
                <a:defRPr/>
              </a:pPr>
              <a:t>4/24/2019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8993E-D48C-4FAC-9979-A3C1758D01B1}" type="slidenum">
              <a:rPr lang="en-US" altLang="en-US"/>
              <a:pPr>
                <a:defRPr/>
              </a:pPr>
              <a:t>‹#›</a:t>
            </a:fld>
            <a:endParaRPr lang="en-US" altLang="en-US"/>
          </a:p>
        </p:txBody>
      </p:sp>
    </p:spTree>
    <p:extLst>
      <p:ext uri="{BB962C8B-B14F-4D97-AF65-F5344CB8AC3E}">
        <p14:creationId xmlns:p14="http://schemas.microsoft.com/office/powerpoint/2010/main" val="3594290249"/>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50362-0D2D-4C20-BE9B-253092BE41BD}" type="datetimeFigureOut">
              <a:rPr lang="en-US" altLang="en-US"/>
              <a:pPr>
                <a:defRPr/>
              </a:pPr>
              <a:t>4/24/2019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AE75-F874-4353-BAC0-E4D7679B94C6}" type="slidenum">
              <a:rPr lang="en-US" altLang="en-US"/>
              <a:pPr>
                <a:defRPr/>
              </a:pPr>
              <a:t>‹#›</a:t>
            </a:fld>
            <a:endParaRPr lang="en-US" altLang="en-US"/>
          </a:p>
        </p:txBody>
      </p:sp>
    </p:spTree>
    <p:extLst>
      <p:ext uri="{BB962C8B-B14F-4D97-AF65-F5344CB8AC3E}">
        <p14:creationId xmlns:p14="http://schemas.microsoft.com/office/powerpoint/2010/main" val="3199318027"/>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E115AB-1B58-4A37-87E1-0996203DA4EE}" type="datetimeFigureOut">
              <a:rPr lang="en-US" altLang="en-US"/>
              <a:pPr>
                <a:defRPr/>
              </a:pPr>
              <a:t>4/24/2019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02782-F0F8-407A-8BD9-3A96D9E2BE19}" type="slidenum">
              <a:rPr lang="en-US" altLang="en-US"/>
              <a:pPr>
                <a:defRPr/>
              </a:pPr>
              <a:t>‹#›</a:t>
            </a:fld>
            <a:endParaRPr lang="en-US" altLang="en-US"/>
          </a:p>
        </p:txBody>
      </p:sp>
    </p:spTree>
    <p:extLst>
      <p:ext uri="{BB962C8B-B14F-4D97-AF65-F5344CB8AC3E}">
        <p14:creationId xmlns:p14="http://schemas.microsoft.com/office/powerpoint/2010/main" val="1740079802"/>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89E1DB-C9A4-4B9B-9D7D-DF6593DB21E6}" type="datetimeFigureOut">
              <a:rPr lang="en-US" altLang="en-US"/>
              <a:pPr>
                <a:defRPr/>
              </a:pPr>
              <a:t>4/24/2019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C846D-7CAC-4E0E-AE62-ABFD4FEC2026}" type="slidenum">
              <a:rPr lang="en-US" altLang="en-US"/>
              <a:pPr>
                <a:defRPr/>
              </a:pPr>
              <a:t>‹#›</a:t>
            </a:fld>
            <a:endParaRPr lang="en-US" altLang="en-US"/>
          </a:p>
        </p:txBody>
      </p:sp>
    </p:spTree>
    <p:extLst>
      <p:ext uri="{BB962C8B-B14F-4D97-AF65-F5344CB8AC3E}">
        <p14:creationId xmlns:p14="http://schemas.microsoft.com/office/powerpoint/2010/main" val="4140171802"/>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855C10-9E41-4D12-9CF7-FC52B366257D}" type="datetimeFigureOut">
              <a:rPr lang="en-US" altLang="en-US"/>
              <a:pPr>
                <a:defRPr/>
              </a:pPr>
              <a:t>4/24/2019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8A2A40-9AB9-4F3C-A0F7-B58FEFFA65C7}" type="slidenum">
              <a:rPr lang="en-US" altLang="en-US"/>
              <a:pPr>
                <a:defRPr/>
              </a:pPr>
              <a:t>‹#›</a:t>
            </a:fld>
            <a:endParaRPr lang="en-US" altLang="en-US"/>
          </a:p>
        </p:txBody>
      </p:sp>
    </p:spTree>
    <p:extLst>
      <p:ext uri="{BB962C8B-B14F-4D97-AF65-F5344CB8AC3E}">
        <p14:creationId xmlns:p14="http://schemas.microsoft.com/office/powerpoint/2010/main" val="3667823955"/>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220A31-ED3E-46E3-A63E-DB0F74F173FB}" type="datetimeFigureOut">
              <a:rPr lang="en-US" altLang="en-US"/>
              <a:pPr>
                <a:defRPr/>
              </a:pPr>
              <a:t>4/24/2019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0D1473-B1FF-4742-8FCF-D1FA7DAEC5AB}" type="slidenum">
              <a:rPr lang="en-US" altLang="en-US"/>
              <a:pPr>
                <a:defRPr/>
              </a:pPr>
              <a:t>‹#›</a:t>
            </a:fld>
            <a:endParaRPr lang="en-US" altLang="en-US"/>
          </a:p>
        </p:txBody>
      </p:sp>
    </p:spTree>
    <p:extLst>
      <p:ext uri="{BB962C8B-B14F-4D97-AF65-F5344CB8AC3E}">
        <p14:creationId xmlns:p14="http://schemas.microsoft.com/office/powerpoint/2010/main" val="1946551258"/>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33DDA-321B-4251-ABBC-784A692E6550}" type="datetimeFigureOut">
              <a:rPr lang="en-US" altLang="en-US"/>
              <a:pPr>
                <a:defRPr/>
              </a:pPr>
              <a:t>4/24/2019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4648A4-1456-4956-B1A6-C3B7D582CE4E}" type="slidenum">
              <a:rPr lang="en-US" altLang="en-US"/>
              <a:pPr>
                <a:defRPr/>
              </a:pPr>
              <a:t>‹#›</a:t>
            </a:fld>
            <a:endParaRPr lang="en-US" altLang="en-US"/>
          </a:p>
        </p:txBody>
      </p:sp>
    </p:spTree>
    <p:extLst>
      <p:ext uri="{BB962C8B-B14F-4D97-AF65-F5344CB8AC3E}">
        <p14:creationId xmlns:p14="http://schemas.microsoft.com/office/powerpoint/2010/main" val="1170628622"/>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FEB04C-A831-40B7-A97E-768446AE4AB0}" type="datetimeFigureOut">
              <a:rPr lang="en-US" altLang="en-US"/>
              <a:pPr>
                <a:defRPr/>
              </a:pPr>
              <a:t>4/24/2019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0037C-E2A2-4CAF-9FE2-8D19BC5372BA}" type="slidenum">
              <a:rPr lang="en-US" altLang="en-US"/>
              <a:pPr>
                <a:defRPr/>
              </a:pPr>
              <a:t>‹#›</a:t>
            </a:fld>
            <a:endParaRPr lang="en-US" altLang="en-US"/>
          </a:p>
        </p:txBody>
      </p:sp>
    </p:spTree>
    <p:extLst>
      <p:ext uri="{BB962C8B-B14F-4D97-AF65-F5344CB8AC3E}">
        <p14:creationId xmlns:p14="http://schemas.microsoft.com/office/powerpoint/2010/main" val="2476120397"/>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67EBE9-303D-40CA-80BF-DF10BB80D4C6}" type="datetimeFigureOut">
              <a:rPr lang="en-US" altLang="en-US"/>
              <a:pPr>
                <a:defRPr/>
              </a:pPr>
              <a:t>4/24/2019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61A05-65FF-42B0-8B0E-9EBAC70CD822}" type="slidenum">
              <a:rPr lang="en-US" altLang="en-US"/>
              <a:pPr>
                <a:defRPr/>
              </a:pPr>
              <a:t>‹#›</a:t>
            </a:fld>
            <a:endParaRPr lang="en-US" altLang="en-US"/>
          </a:p>
        </p:txBody>
      </p:sp>
    </p:spTree>
    <p:extLst>
      <p:ext uri="{BB962C8B-B14F-4D97-AF65-F5344CB8AC3E}">
        <p14:creationId xmlns:p14="http://schemas.microsoft.com/office/powerpoint/2010/main" val="4277068"/>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8C906A35-E3F3-4858-9D3E-F80C6DFF1710}" type="datetimeFigureOut">
              <a:rPr lang="en-US" altLang="en-US"/>
              <a:pPr>
                <a:defRPr/>
              </a:pPr>
              <a:t>4/24/2019</a:t>
            </a:fld>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404B723B-1B94-438F-94A4-E05BB04765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sh/>
  </p:transition>
  <p:txStyles>
    <p:title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493713" y="2017713"/>
            <a:ext cx="10280304"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t>Arizona State University:</a:t>
            </a:r>
          </a:p>
          <a:p>
            <a:pPr eaLnBrk="1" hangingPunct="1">
              <a:lnSpc>
                <a:spcPts val="6500"/>
              </a:lnSpc>
              <a:spcBef>
                <a:spcPct val="0"/>
              </a:spcBef>
              <a:buFont typeface="Arial" panose="020B0604020202020204" pitchFamily="34" charset="0"/>
              <a:buNone/>
            </a:pPr>
            <a:r>
              <a:rPr lang="en-US" altLang="en-US" sz="6500" b="1" dirty="0"/>
              <a:t>Electric Vehicle Program </a:t>
            </a:r>
          </a:p>
        </p:txBody>
      </p:sp>
      <p:sp>
        <p:nvSpPr>
          <p:cNvPr id="3075" name="TextBox 11"/>
          <p:cNvSpPr txBox="1">
            <a:spLocks noChangeArrowheads="1"/>
          </p:cNvSpPr>
          <p:nvPr/>
        </p:nvSpPr>
        <p:spPr bwMode="auto">
          <a:xfrm>
            <a:off x="611187" y="1547977"/>
            <a:ext cx="3900655" cy="400110"/>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000" b="1" dirty="0"/>
              <a:t>MSUS Culminating Experience</a:t>
            </a:r>
          </a:p>
        </p:txBody>
      </p:sp>
      <p:sp>
        <p:nvSpPr>
          <p:cNvPr id="3076" name="Subtitle 2"/>
          <p:cNvSpPr>
            <a:spLocks noGrp="1"/>
          </p:cNvSpPr>
          <p:nvPr>
            <p:ph type="subTitle" idx="1"/>
          </p:nvPr>
        </p:nvSpPr>
        <p:spPr>
          <a:xfrm>
            <a:off x="493713" y="3757613"/>
            <a:ext cx="8123237" cy="838200"/>
          </a:xfrm>
        </p:spPr>
        <p:txBody>
          <a:bodyPr/>
          <a:lstStyle/>
          <a:p>
            <a:pPr algn="l"/>
            <a:r>
              <a:rPr lang="en-US" altLang="en-US" sz="4000" dirty="0">
                <a:solidFill>
                  <a:schemeClr val="tx1"/>
                </a:solidFill>
              </a:rPr>
              <a:t>Kayla Kutter</a:t>
            </a:r>
          </a:p>
        </p:txBody>
      </p:sp>
      <p:pic>
        <p:nvPicPr>
          <p:cNvPr id="56322" name="Picture 2" descr="Related image">
            <a:extLst>
              <a:ext uri="{FF2B5EF4-FFF2-40B4-BE49-F238E27FC236}">
                <a16:creationId xmlns:a16="http://schemas.microsoft.com/office/drawing/2014/main" id="{7EC04B29-3D6D-426F-A6ED-B93AEC077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8" y="5408665"/>
            <a:ext cx="3558209" cy="1106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a:t>
            </a:r>
            <a:r>
              <a:rPr lang="en-US" altLang="en-US" sz="6500" b="1" dirty="0">
                <a:solidFill>
                  <a:srgbClr val="000000"/>
                </a:solidFill>
              </a:rPr>
              <a:t> Results</a:t>
            </a:r>
          </a:p>
        </p:txBody>
      </p:sp>
      <p:pic>
        <p:nvPicPr>
          <p:cNvPr id="3" name="Picture 2" descr="A screenshot of a cell phone&#10;&#10;Description automatically generated">
            <a:extLst>
              <a:ext uri="{FF2B5EF4-FFF2-40B4-BE49-F238E27FC236}">
                <a16:creationId xmlns:a16="http://schemas.microsoft.com/office/drawing/2014/main" id="{7B9E55D1-5D22-4204-8A4A-AD5EEC94D51D}"/>
              </a:ext>
            </a:extLst>
          </p:cNvPr>
          <p:cNvPicPr>
            <a:picLocks noChangeAspect="1"/>
          </p:cNvPicPr>
          <p:nvPr/>
        </p:nvPicPr>
        <p:blipFill>
          <a:blip r:embed="rId3"/>
          <a:stretch>
            <a:fillRect/>
          </a:stretch>
        </p:blipFill>
        <p:spPr>
          <a:xfrm>
            <a:off x="7537055" y="1236894"/>
            <a:ext cx="3953103" cy="5115780"/>
          </a:xfrm>
          <a:prstGeom prst="rect">
            <a:avLst/>
          </a:prstGeom>
        </p:spPr>
      </p:pic>
      <p:pic>
        <p:nvPicPr>
          <p:cNvPr id="11" name="Picture 10" descr="A group of people standing in a parking lot&#10;&#10;Description automatically generated">
            <a:extLst>
              <a:ext uri="{FF2B5EF4-FFF2-40B4-BE49-F238E27FC236}">
                <a16:creationId xmlns:a16="http://schemas.microsoft.com/office/drawing/2014/main" id="{DD6E691D-5D7A-4227-816F-108FE5C982E6}"/>
              </a:ext>
            </a:extLst>
          </p:cNvPr>
          <p:cNvPicPr>
            <a:picLocks noChangeAspect="1"/>
          </p:cNvPicPr>
          <p:nvPr/>
        </p:nvPicPr>
        <p:blipFill rotWithShape="1">
          <a:blip r:embed="rId4"/>
          <a:srcRect b="22105"/>
          <a:stretch/>
        </p:blipFill>
        <p:spPr>
          <a:xfrm>
            <a:off x="458956" y="2046919"/>
            <a:ext cx="6619143" cy="3866973"/>
          </a:xfrm>
          <a:prstGeom prst="rect">
            <a:avLst/>
          </a:prstGeom>
        </p:spPr>
      </p:pic>
    </p:spTree>
    <p:extLst>
      <p:ext uri="{BB962C8B-B14F-4D97-AF65-F5344CB8AC3E}">
        <p14:creationId xmlns:p14="http://schemas.microsoft.com/office/powerpoint/2010/main" val="242783617"/>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a:t>
            </a:r>
            <a:r>
              <a:rPr lang="en-US" altLang="en-US" sz="6500" b="1" dirty="0">
                <a:solidFill>
                  <a:srgbClr val="000000"/>
                </a:solidFill>
              </a:rPr>
              <a:t> Results</a:t>
            </a:r>
          </a:p>
        </p:txBody>
      </p:sp>
      <p:sp>
        <p:nvSpPr>
          <p:cNvPr id="9" name="Rectangle 3">
            <a:extLst>
              <a:ext uri="{FF2B5EF4-FFF2-40B4-BE49-F238E27FC236}">
                <a16:creationId xmlns:a16="http://schemas.microsoft.com/office/drawing/2014/main" id="{C09CD04F-DE4E-4DE2-9371-14180E05690F}"/>
              </a:ext>
            </a:extLst>
          </p:cNvPr>
          <p:cNvSpPr>
            <a:spLocks noChangeArrowheads="1"/>
          </p:cNvSpPr>
          <p:nvPr/>
        </p:nvSpPr>
        <p:spPr bwMode="auto">
          <a:xfrm>
            <a:off x="1049892" y="2735750"/>
            <a:ext cx="48324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4000" b="1" u="sng" dirty="0">
                <a:solidFill>
                  <a:srgbClr val="000000"/>
                </a:solidFill>
              </a:rPr>
              <a:t>Navigant – Electric Vehicles for Higher Education Report </a:t>
            </a:r>
            <a:endParaRPr lang="en-US" altLang="en-US" sz="4000" b="1" dirty="0">
              <a:solidFill>
                <a:srgbClr val="000000"/>
              </a:solidFill>
            </a:endParaRPr>
          </a:p>
        </p:txBody>
      </p:sp>
      <p:pic>
        <p:nvPicPr>
          <p:cNvPr id="3" name="Picture 2" descr="A screenshot of a social media post&#10;&#10;Description automatically generated">
            <a:extLst>
              <a:ext uri="{FF2B5EF4-FFF2-40B4-BE49-F238E27FC236}">
                <a16:creationId xmlns:a16="http://schemas.microsoft.com/office/drawing/2014/main" id="{D7C91820-F042-4683-A71B-BA14DDEA2876}"/>
              </a:ext>
            </a:extLst>
          </p:cNvPr>
          <p:cNvPicPr>
            <a:picLocks noChangeAspect="1"/>
          </p:cNvPicPr>
          <p:nvPr/>
        </p:nvPicPr>
        <p:blipFill rotWithShape="1">
          <a:blip r:embed="rId3"/>
          <a:srcRect l="821" t="919" r="1211" b="67166"/>
          <a:stretch/>
        </p:blipFill>
        <p:spPr>
          <a:xfrm>
            <a:off x="100013" y="1608139"/>
            <a:ext cx="11944350" cy="5035549"/>
          </a:xfrm>
          <a:prstGeom prst="rect">
            <a:avLst/>
          </a:prstGeom>
        </p:spPr>
      </p:pic>
    </p:spTree>
    <p:extLst>
      <p:ext uri="{BB962C8B-B14F-4D97-AF65-F5344CB8AC3E}">
        <p14:creationId xmlns:p14="http://schemas.microsoft.com/office/powerpoint/2010/main" val="1692326463"/>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VI:</a:t>
            </a:r>
            <a:r>
              <a:rPr lang="en-US" altLang="en-US" sz="6500" b="1" dirty="0">
                <a:solidFill>
                  <a:srgbClr val="000000"/>
                </a:solidFill>
              </a:rPr>
              <a:t> Next Steps</a:t>
            </a:r>
          </a:p>
        </p:txBody>
      </p:sp>
      <p:sp>
        <p:nvSpPr>
          <p:cNvPr id="7" name="Rectangle 3">
            <a:extLst>
              <a:ext uri="{FF2B5EF4-FFF2-40B4-BE49-F238E27FC236}">
                <a16:creationId xmlns:a16="http://schemas.microsoft.com/office/drawing/2014/main" id="{E8566B25-4A4D-448C-B794-67D7FB4F8701}"/>
              </a:ext>
            </a:extLst>
          </p:cNvPr>
          <p:cNvSpPr>
            <a:spLocks noChangeArrowheads="1"/>
          </p:cNvSpPr>
          <p:nvPr/>
        </p:nvSpPr>
        <p:spPr bwMode="auto">
          <a:xfrm>
            <a:off x="964749" y="2039511"/>
            <a:ext cx="1098260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1143000" indent="-1143000" eaLnBrk="1" hangingPunct="1">
              <a:spcBef>
                <a:spcPct val="0"/>
              </a:spcBef>
              <a:buFont typeface="+mj-lt"/>
              <a:buAutoNum type="arabicPeriod"/>
            </a:pPr>
            <a:r>
              <a:rPr lang="en-US" altLang="en-US" sz="4000" b="1" dirty="0">
                <a:solidFill>
                  <a:srgbClr val="000000"/>
                </a:solidFill>
              </a:rPr>
              <a:t>Evaluate Success of EV Program</a:t>
            </a:r>
          </a:p>
          <a:p>
            <a:pPr marL="1143000" indent="-1143000" eaLnBrk="1" hangingPunct="1">
              <a:spcBef>
                <a:spcPct val="0"/>
              </a:spcBef>
              <a:buFont typeface="+mj-lt"/>
              <a:buAutoNum type="arabicPeriod"/>
            </a:pPr>
            <a:r>
              <a:rPr lang="en-US" altLang="en-US" sz="4000" b="1" dirty="0">
                <a:solidFill>
                  <a:srgbClr val="000000"/>
                </a:solidFill>
              </a:rPr>
              <a:t>Expand Incentive Partnerships</a:t>
            </a:r>
          </a:p>
          <a:p>
            <a:pPr marL="1143000" indent="-1143000" eaLnBrk="1" hangingPunct="1">
              <a:spcBef>
                <a:spcPct val="0"/>
              </a:spcBef>
              <a:buFont typeface="+mj-lt"/>
              <a:buAutoNum type="arabicPeriod"/>
            </a:pPr>
            <a:r>
              <a:rPr lang="en-US" altLang="en-US" sz="4000" b="1" dirty="0">
                <a:solidFill>
                  <a:srgbClr val="000000"/>
                </a:solidFill>
              </a:rPr>
              <a:t>VGI Research Opportunities </a:t>
            </a:r>
          </a:p>
          <a:p>
            <a:pPr marL="1143000" indent="-1143000" eaLnBrk="1" hangingPunct="1">
              <a:spcBef>
                <a:spcPct val="0"/>
              </a:spcBef>
              <a:buFont typeface="+mj-lt"/>
              <a:buAutoNum type="arabicPeriod"/>
            </a:pPr>
            <a:r>
              <a:rPr lang="en-US" altLang="en-US" sz="4000" b="1" dirty="0">
                <a:solidFill>
                  <a:srgbClr val="000000"/>
                </a:solidFill>
              </a:rPr>
              <a:t>Electrify ASU’s Fleet</a:t>
            </a:r>
          </a:p>
          <a:p>
            <a:pPr marL="1143000" indent="-1143000" eaLnBrk="1" hangingPunct="1">
              <a:spcBef>
                <a:spcPct val="0"/>
              </a:spcBef>
              <a:buFont typeface="+mj-lt"/>
              <a:buAutoNum type="arabicPeriod"/>
            </a:pPr>
            <a:r>
              <a:rPr lang="en-US" altLang="en-US" sz="4000" b="1" dirty="0">
                <a:solidFill>
                  <a:srgbClr val="000000"/>
                </a:solidFill>
              </a:rPr>
              <a:t>Investigate electricity mix used</a:t>
            </a:r>
          </a:p>
        </p:txBody>
      </p:sp>
    </p:spTree>
    <p:extLst>
      <p:ext uri="{BB962C8B-B14F-4D97-AF65-F5344CB8AC3E}">
        <p14:creationId xmlns:p14="http://schemas.microsoft.com/office/powerpoint/2010/main" val="516585480"/>
      </p:ext>
    </p:extLst>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493713" y="1951038"/>
            <a:ext cx="83058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7000" b="1"/>
              <a:t>Thank you!</a:t>
            </a:r>
          </a:p>
        </p:txBody>
      </p:sp>
      <p:sp>
        <p:nvSpPr>
          <p:cNvPr id="63491" name="Subtitle 2"/>
          <p:cNvSpPr>
            <a:spLocks noGrp="1"/>
          </p:cNvSpPr>
          <p:nvPr>
            <p:ph type="subTitle" idx="1"/>
          </p:nvPr>
        </p:nvSpPr>
        <p:spPr>
          <a:xfrm>
            <a:off x="619126" y="2923743"/>
            <a:ext cx="5016362" cy="747712"/>
          </a:xfrm>
          <a:solidFill>
            <a:srgbClr val="FFC425"/>
          </a:solidFill>
        </p:spPr>
        <p:txBody>
          <a:bodyPr/>
          <a:lstStyle/>
          <a:p>
            <a:pPr algn="l"/>
            <a:r>
              <a:rPr lang="en-US" altLang="en-US" sz="4000" b="1" dirty="0">
                <a:solidFill>
                  <a:schemeClr val="tx1"/>
                </a:solidFill>
              </a:rPr>
              <a:t>kkutter@asu.edu</a:t>
            </a:r>
          </a:p>
        </p:txBody>
      </p:sp>
      <p:pic>
        <p:nvPicPr>
          <p:cNvPr id="5" name="Picture 2" descr="Related image">
            <a:extLst>
              <a:ext uri="{FF2B5EF4-FFF2-40B4-BE49-F238E27FC236}">
                <a16:creationId xmlns:a16="http://schemas.microsoft.com/office/drawing/2014/main" id="{9AF37E52-19AE-428B-9094-6965B529C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8" y="5408665"/>
            <a:ext cx="3558209" cy="1106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533524" y="1944829"/>
            <a:ext cx="5115753"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chemeClr val="bg1"/>
                </a:solidFill>
              </a:rPr>
              <a:t>Overview: EV Program Progress</a:t>
            </a:r>
          </a:p>
        </p:txBody>
      </p:sp>
      <p:sp>
        <p:nvSpPr>
          <p:cNvPr id="6" name="TextBox 9"/>
          <p:cNvSpPr txBox="1">
            <a:spLocks noChangeArrowheads="1"/>
          </p:cNvSpPr>
          <p:nvPr/>
        </p:nvSpPr>
        <p:spPr bwMode="auto">
          <a:xfrm>
            <a:off x="6889311" y="505122"/>
            <a:ext cx="4591877"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457200" indent="-457200" eaLnBrk="1" hangingPunct="1">
              <a:spcBef>
                <a:spcPct val="0"/>
              </a:spcBef>
            </a:pPr>
            <a:r>
              <a:rPr lang="en-US" altLang="en-US" sz="3400" b="1" dirty="0">
                <a:solidFill>
                  <a:srgbClr val="FFC627"/>
                </a:solidFill>
              </a:rPr>
              <a:t>Problem Statement</a:t>
            </a:r>
          </a:p>
          <a:p>
            <a:pPr marL="457200" indent="-457200" eaLnBrk="1" hangingPunct="1">
              <a:spcBef>
                <a:spcPct val="0"/>
              </a:spcBef>
            </a:pPr>
            <a:endParaRPr lang="en-US" altLang="en-US" sz="3400" b="1" dirty="0">
              <a:solidFill>
                <a:srgbClr val="FFC627"/>
              </a:solidFill>
            </a:endParaRPr>
          </a:p>
          <a:p>
            <a:pPr marL="457200" indent="-457200" eaLnBrk="1" hangingPunct="1">
              <a:spcBef>
                <a:spcPct val="0"/>
              </a:spcBef>
            </a:pPr>
            <a:r>
              <a:rPr lang="en-US" altLang="en-US" sz="3400" b="1" dirty="0">
                <a:solidFill>
                  <a:srgbClr val="FFC627"/>
                </a:solidFill>
              </a:rPr>
              <a:t>Baseline</a:t>
            </a:r>
          </a:p>
          <a:p>
            <a:pPr marL="457200" indent="-457200" eaLnBrk="1" hangingPunct="1">
              <a:spcBef>
                <a:spcPct val="0"/>
              </a:spcBef>
            </a:pPr>
            <a:endParaRPr lang="en-US" altLang="en-US" sz="3400" b="1" dirty="0">
              <a:solidFill>
                <a:srgbClr val="FFC627"/>
              </a:solidFill>
            </a:endParaRPr>
          </a:p>
          <a:p>
            <a:pPr marL="457200" indent="-457200" eaLnBrk="1" hangingPunct="1">
              <a:spcBef>
                <a:spcPct val="0"/>
              </a:spcBef>
            </a:pPr>
            <a:r>
              <a:rPr lang="en-US" altLang="en-US" sz="3400" b="1" dirty="0">
                <a:solidFill>
                  <a:srgbClr val="FFC627"/>
                </a:solidFill>
              </a:rPr>
              <a:t>Implementation</a:t>
            </a:r>
          </a:p>
          <a:p>
            <a:pPr marL="457200" indent="-457200" eaLnBrk="1" hangingPunct="1">
              <a:spcBef>
                <a:spcPct val="0"/>
              </a:spcBef>
            </a:pPr>
            <a:endParaRPr lang="en-US" altLang="en-US" sz="3400" b="1" dirty="0">
              <a:solidFill>
                <a:srgbClr val="FFC627"/>
              </a:solidFill>
            </a:endParaRPr>
          </a:p>
          <a:p>
            <a:pPr marL="457200" indent="-457200" eaLnBrk="1" hangingPunct="1">
              <a:spcBef>
                <a:spcPct val="0"/>
              </a:spcBef>
            </a:pPr>
            <a:r>
              <a:rPr lang="en-US" altLang="en-US" sz="3400" b="1" dirty="0">
                <a:solidFill>
                  <a:srgbClr val="FFC627"/>
                </a:solidFill>
              </a:rPr>
              <a:t>Timeline</a:t>
            </a:r>
          </a:p>
          <a:p>
            <a:pPr marL="457200" indent="-457200" eaLnBrk="1" hangingPunct="1">
              <a:spcBef>
                <a:spcPct val="0"/>
              </a:spcBef>
            </a:pPr>
            <a:endParaRPr lang="en-US" altLang="en-US" sz="3400" b="1" dirty="0">
              <a:solidFill>
                <a:srgbClr val="FFC627"/>
              </a:solidFill>
            </a:endParaRPr>
          </a:p>
          <a:p>
            <a:pPr marL="457200" indent="-457200" eaLnBrk="1" hangingPunct="1">
              <a:spcBef>
                <a:spcPct val="0"/>
              </a:spcBef>
            </a:pPr>
            <a:r>
              <a:rPr lang="en-US" altLang="en-US" sz="3400" b="1" dirty="0">
                <a:solidFill>
                  <a:srgbClr val="FFC627"/>
                </a:solidFill>
              </a:rPr>
              <a:t>Results</a:t>
            </a:r>
          </a:p>
          <a:p>
            <a:pPr marL="457200" indent="-457200" eaLnBrk="1" hangingPunct="1">
              <a:spcBef>
                <a:spcPct val="0"/>
              </a:spcBef>
            </a:pPr>
            <a:endParaRPr lang="en-US" altLang="en-US" sz="3400" b="1" dirty="0">
              <a:solidFill>
                <a:srgbClr val="FFC627"/>
              </a:solidFill>
            </a:endParaRPr>
          </a:p>
          <a:p>
            <a:pPr marL="457200" indent="-457200" eaLnBrk="1" hangingPunct="1">
              <a:spcBef>
                <a:spcPct val="0"/>
              </a:spcBef>
            </a:pPr>
            <a:r>
              <a:rPr lang="en-US" altLang="en-US" sz="3400" b="1" dirty="0">
                <a:solidFill>
                  <a:srgbClr val="FFC627"/>
                </a:solidFill>
              </a:rPr>
              <a:t>Next Steps</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3855"/>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b="1">
              <a:solidFill>
                <a:schemeClr val="lt1"/>
              </a:solidFill>
              <a:latin typeface="Arial" pitchFamily="34" charset="0"/>
              <a:ea typeface="+mn-ea"/>
              <a:cs typeface="Arial" pitchFamily="34" charset="0"/>
            </a:endParaRPr>
          </a:p>
        </p:txBody>
      </p:sp>
      <p:graphicFrame>
        <p:nvGraphicFramePr>
          <p:cNvPr id="2" name="Chart 6"/>
          <p:cNvGraphicFramePr>
            <a:graphicFrameLocks/>
          </p:cNvGraphicFramePr>
          <p:nvPr>
            <p:extLst>
              <p:ext uri="{D42A27DB-BD31-4B8C-83A1-F6EECF244321}">
                <p14:modId xmlns:p14="http://schemas.microsoft.com/office/powerpoint/2010/main" val="1354775256"/>
              </p:ext>
            </p:extLst>
          </p:nvPr>
        </p:nvGraphicFramePr>
        <p:xfrm>
          <a:off x="0" y="1608138"/>
          <a:ext cx="12191999" cy="50572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a:extLst>
              <a:ext uri="{FF2B5EF4-FFF2-40B4-BE49-F238E27FC236}">
                <a16:creationId xmlns:a16="http://schemas.microsoft.com/office/drawing/2014/main" id="{5BA873AA-82C0-473A-86F5-D233A5A769B3}"/>
              </a:ext>
            </a:extLst>
          </p:cNvPr>
          <p:cNvSpPr>
            <a:spLocks noChangeArrowheads="1"/>
          </p:cNvSpPr>
          <p:nvPr/>
        </p:nvSpPr>
        <p:spPr bwMode="auto">
          <a:xfrm>
            <a:off x="948980" y="682244"/>
            <a:ext cx="10294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I:</a:t>
            </a:r>
            <a:r>
              <a:rPr lang="en-US" altLang="en-US" sz="6500" b="1" dirty="0">
                <a:solidFill>
                  <a:srgbClr val="000000"/>
                </a:solidFill>
              </a:rPr>
              <a:t> </a:t>
            </a:r>
            <a:r>
              <a:rPr lang="en-US" altLang="en-US" sz="6500" b="1" dirty="0"/>
              <a:t>Problem Statement</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51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pic>
        <p:nvPicPr>
          <p:cNvPr id="2" name="Picture 1">
            <a:extLst>
              <a:ext uri="{FF2B5EF4-FFF2-40B4-BE49-F238E27FC236}">
                <a16:creationId xmlns:a16="http://schemas.microsoft.com/office/drawing/2014/main" id="{B15D0E4A-F5B0-4D78-B1BB-939BBCFC8078}"/>
              </a:ext>
            </a:extLst>
          </p:cNvPr>
          <p:cNvPicPr>
            <a:picLocks noChangeAspect="1"/>
          </p:cNvPicPr>
          <p:nvPr/>
        </p:nvPicPr>
        <p:blipFill rotWithShape="1">
          <a:blip r:embed="rId3"/>
          <a:srcRect l="27841" t="15354" r="28864" b="7022"/>
          <a:stretch/>
        </p:blipFill>
        <p:spPr>
          <a:xfrm>
            <a:off x="3519137" y="1519238"/>
            <a:ext cx="5153725" cy="5197571"/>
          </a:xfrm>
          <a:prstGeom prst="rect">
            <a:avLst/>
          </a:prstGeom>
        </p:spPr>
      </p:pic>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80" y="682244"/>
            <a:ext cx="10294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II:</a:t>
            </a:r>
            <a:r>
              <a:rPr lang="en-US" altLang="en-US" sz="6500" b="1" dirty="0">
                <a:solidFill>
                  <a:srgbClr val="000000"/>
                </a:solidFill>
              </a:rPr>
              <a:t> Baseline</a:t>
            </a:r>
          </a:p>
        </p:txBody>
      </p:sp>
      <p:sp>
        <p:nvSpPr>
          <p:cNvPr id="3" name="Oval 2">
            <a:extLst>
              <a:ext uri="{FF2B5EF4-FFF2-40B4-BE49-F238E27FC236}">
                <a16:creationId xmlns:a16="http://schemas.microsoft.com/office/drawing/2014/main" id="{0305BF2C-9790-4FDE-A11F-B606C3AFF058}"/>
              </a:ext>
            </a:extLst>
          </p:cNvPr>
          <p:cNvSpPr/>
          <p:nvPr/>
        </p:nvSpPr>
        <p:spPr>
          <a:xfrm>
            <a:off x="6480175" y="25526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027881-E375-4053-BD21-504BF146FBEB}"/>
              </a:ext>
            </a:extLst>
          </p:cNvPr>
          <p:cNvSpPr/>
          <p:nvPr/>
        </p:nvSpPr>
        <p:spPr>
          <a:xfrm>
            <a:off x="5570855" y="277113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41AD545-32A5-4C75-A638-0492DE3B21A2}"/>
              </a:ext>
            </a:extLst>
          </p:cNvPr>
          <p:cNvSpPr/>
          <p:nvPr/>
        </p:nvSpPr>
        <p:spPr>
          <a:xfrm>
            <a:off x="5575935" y="29590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9A092C-B85B-4E1D-95A5-455A0587DC69}"/>
              </a:ext>
            </a:extLst>
          </p:cNvPr>
          <p:cNvSpPr/>
          <p:nvPr/>
        </p:nvSpPr>
        <p:spPr>
          <a:xfrm>
            <a:off x="4905375" y="286257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EB7A905-7A08-4E34-B957-1B9D8904F6E3}"/>
              </a:ext>
            </a:extLst>
          </p:cNvPr>
          <p:cNvSpPr/>
          <p:nvPr/>
        </p:nvSpPr>
        <p:spPr>
          <a:xfrm>
            <a:off x="8054975" y="302005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76858-AAA8-42DE-A7B1-BCF59300AE5C}"/>
              </a:ext>
            </a:extLst>
          </p:cNvPr>
          <p:cNvSpPr/>
          <p:nvPr/>
        </p:nvSpPr>
        <p:spPr>
          <a:xfrm>
            <a:off x="5154295" y="32130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C2278F-8F48-4EC2-BED6-5DC33B4B192B}"/>
              </a:ext>
            </a:extLst>
          </p:cNvPr>
          <p:cNvSpPr/>
          <p:nvPr/>
        </p:nvSpPr>
        <p:spPr>
          <a:xfrm>
            <a:off x="6612255" y="36448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AE6C64-F4ED-4C96-8605-384D94BD7978}"/>
              </a:ext>
            </a:extLst>
          </p:cNvPr>
          <p:cNvSpPr/>
          <p:nvPr/>
        </p:nvSpPr>
        <p:spPr>
          <a:xfrm>
            <a:off x="6632575" y="38480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EE0FC9-50B0-42B8-8515-046DDA01A111}"/>
              </a:ext>
            </a:extLst>
          </p:cNvPr>
          <p:cNvSpPr/>
          <p:nvPr/>
        </p:nvSpPr>
        <p:spPr>
          <a:xfrm>
            <a:off x="4387215" y="391921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2E7810-23B8-49C4-8941-7298B1BB0998}"/>
              </a:ext>
            </a:extLst>
          </p:cNvPr>
          <p:cNvSpPr/>
          <p:nvPr/>
        </p:nvSpPr>
        <p:spPr>
          <a:xfrm>
            <a:off x="6688455" y="470153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EED59A2-56B4-48FF-81C6-4403EC1838C2}"/>
              </a:ext>
            </a:extLst>
          </p:cNvPr>
          <p:cNvSpPr/>
          <p:nvPr/>
        </p:nvSpPr>
        <p:spPr>
          <a:xfrm>
            <a:off x="6155055" y="45338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31E734D-F176-4E0E-A59D-9576395646DC}"/>
              </a:ext>
            </a:extLst>
          </p:cNvPr>
          <p:cNvSpPr/>
          <p:nvPr/>
        </p:nvSpPr>
        <p:spPr>
          <a:xfrm>
            <a:off x="5254625" y="52831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B7054B9-69A3-4BF7-A9FB-113ACCFFD7C3}"/>
              </a:ext>
            </a:extLst>
          </p:cNvPr>
          <p:cNvSpPr/>
          <p:nvPr/>
        </p:nvSpPr>
        <p:spPr>
          <a:xfrm>
            <a:off x="4918075" y="49402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CDF137-5898-4AE8-A4FD-9EA18262F1C6}"/>
              </a:ext>
            </a:extLst>
          </p:cNvPr>
          <p:cNvSpPr/>
          <p:nvPr/>
        </p:nvSpPr>
        <p:spPr>
          <a:xfrm>
            <a:off x="7400925" y="611504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4031E7A-15BF-4AE3-B061-6C1C83D5988B}"/>
              </a:ext>
            </a:extLst>
          </p:cNvPr>
          <p:cNvSpPr/>
          <p:nvPr/>
        </p:nvSpPr>
        <p:spPr>
          <a:xfrm>
            <a:off x="4054475" y="634999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0FE6D78-E275-454C-A902-C4D14B3178B7}"/>
              </a:ext>
            </a:extLst>
          </p:cNvPr>
          <p:cNvSpPr/>
          <p:nvPr/>
        </p:nvSpPr>
        <p:spPr>
          <a:xfrm>
            <a:off x="4067175" y="6508749"/>
            <a:ext cx="254000" cy="225425"/>
          </a:xfrm>
          <a:prstGeom prst="ellipse">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764105"/>
      </p:ext>
    </p:extLst>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51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80" y="682244"/>
            <a:ext cx="10294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III:</a:t>
            </a:r>
            <a:r>
              <a:rPr lang="en-US" altLang="en-US" sz="6500" b="1" dirty="0">
                <a:solidFill>
                  <a:srgbClr val="000000"/>
                </a:solidFill>
              </a:rPr>
              <a:t> Implementation</a:t>
            </a:r>
          </a:p>
        </p:txBody>
      </p:sp>
      <p:sp>
        <p:nvSpPr>
          <p:cNvPr id="6" name="Rectangle 3">
            <a:extLst>
              <a:ext uri="{FF2B5EF4-FFF2-40B4-BE49-F238E27FC236}">
                <a16:creationId xmlns:a16="http://schemas.microsoft.com/office/drawing/2014/main" id="{64F26ED3-BBF8-4FAD-854D-6E7D6F4A3CE6}"/>
              </a:ext>
            </a:extLst>
          </p:cNvPr>
          <p:cNvSpPr>
            <a:spLocks noChangeArrowheads="1"/>
          </p:cNvSpPr>
          <p:nvPr/>
        </p:nvSpPr>
        <p:spPr bwMode="auto">
          <a:xfrm>
            <a:off x="964749" y="1634807"/>
            <a:ext cx="1078581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1143000" indent="-1143000" eaLnBrk="1" hangingPunct="1">
              <a:spcBef>
                <a:spcPct val="0"/>
              </a:spcBef>
              <a:buFont typeface="+mj-lt"/>
              <a:buAutoNum type="arabicPeriod"/>
            </a:pPr>
            <a:r>
              <a:rPr lang="en-US" altLang="en-US" sz="4000" b="1" dirty="0">
                <a:solidFill>
                  <a:srgbClr val="000000"/>
                </a:solidFill>
              </a:rPr>
              <a:t>Install Charging Stations</a:t>
            </a:r>
          </a:p>
          <a:p>
            <a:pPr marL="1143000" indent="-1143000" eaLnBrk="1" hangingPunct="1">
              <a:spcBef>
                <a:spcPct val="0"/>
              </a:spcBef>
              <a:buFont typeface="+mj-lt"/>
              <a:buAutoNum type="arabicPeriod"/>
            </a:pPr>
            <a:r>
              <a:rPr lang="en-US" altLang="en-US" sz="4000" b="1" dirty="0">
                <a:solidFill>
                  <a:srgbClr val="000000"/>
                </a:solidFill>
              </a:rPr>
              <a:t>Discover Barriers That Prevent EV Adoption</a:t>
            </a:r>
          </a:p>
          <a:p>
            <a:pPr marL="1143000" indent="-1143000" eaLnBrk="1" hangingPunct="1">
              <a:spcBef>
                <a:spcPct val="0"/>
              </a:spcBef>
              <a:buFont typeface="+mj-lt"/>
              <a:buAutoNum type="arabicPeriod"/>
            </a:pPr>
            <a:r>
              <a:rPr lang="en-US" altLang="en-US" sz="4000" b="1" dirty="0">
                <a:solidFill>
                  <a:srgbClr val="000000"/>
                </a:solidFill>
              </a:rPr>
              <a:t>Provide Financial Incentives With Dealership Partnerships</a:t>
            </a:r>
          </a:p>
          <a:p>
            <a:pPr marL="1143000" indent="-1143000" eaLnBrk="1" hangingPunct="1">
              <a:spcBef>
                <a:spcPct val="0"/>
              </a:spcBef>
              <a:buFont typeface="+mj-lt"/>
              <a:buAutoNum type="arabicPeriod"/>
            </a:pPr>
            <a:r>
              <a:rPr lang="en-US" altLang="en-US" sz="4000" b="1" dirty="0">
                <a:solidFill>
                  <a:srgbClr val="000000"/>
                </a:solidFill>
              </a:rPr>
              <a:t>Advertise Charging Station Locations and EV Incentive Program</a:t>
            </a:r>
          </a:p>
          <a:p>
            <a:pPr marL="1143000" indent="-1143000" eaLnBrk="1" hangingPunct="1">
              <a:spcBef>
                <a:spcPct val="0"/>
              </a:spcBef>
              <a:buFont typeface="+mj-lt"/>
              <a:buAutoNum type="arabicPeriod"/>
            </a:pPr>
            <a:r>
              <a:rPr lang="en-US" altLang="en-US" sz="4000" b="1" dirty="0">
                <a:solidFill>
                  <a:srgbClr val="000000"/>
                </a:solidFill>
              </a:rPr>
              <a:t>Earth Day Celebration</a:t>
            </a: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80" y="682244"/>
            <a:ext cx="1029404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IV:</a:t>
            </a:r>
            <a:r>
              <a:rPr lang="en-US" altLang="en-US" sz="6500" b="1" dirty="0">
                <a:solidFill>
                  <a:srgbClr val="000000"/>
                </a:solidFill>
              </a:rPr>
              <a:t> Timeline</a:t>
            </a:r>
          </a:p>
        </p:txBody>
      </p:sp>
      <p:graphicFrame>
        <p:nvGraphicFramePr>
          <p:cNvPr id="8" name="Diagram 7">
            <a:extLst>
              <a:ext uri="{FF2B5EF4-FFF2-40B4-BE49-F238E27FC236}">
                <a16:creationId xmlns:a16="http://schemas.microsoft.com/office/drawing/2014/main" id="{B71BC752-63C8-4797-98B2-D79594981EB6}"/>
              </a:ext>
            </a:extLst>
          </p:cNvPr>
          <p:cNvGraphicFramePr/>
          <p:nvPr>
            <p:extLst>
              <p:ext uri="{D42A27DB-BD31-4B8C-83A1-F6EECF244321}">
                <p14:modId xmlns:p14="http://schemas.microsoft.com/office/powerpoint/2010/main" val="92661350"/>
              </p:ext>
            </p:extLst>
          </p:nvPr>
        </p:nvGraphicFramePr>
        <p:xfrm>
          <a:off x="-1" y="1503034"/>
          <a:ext cx="12192001" cy="5354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993814"/>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a:t>
            </a:r>
            <a:r>
              <a:rPr lang="en-US" altLang="en-US" sz="6500" b="1" dirty="0">
                <a:solidFill>
                  <a:srgbClr val="000000"/>
                </a:solidFill>
              </a:rPr>
              <a:t> Results</a:t>
            </a:r>
          </a:p>
        </p:txBody>
      </p:sp>
      <p:pic>
        <p:nvPicPr>
          <p:cNvPr id="6" name="Picture 5" descr="A screenshot of a cell phone&#10;&#10;Description automatically generated">
            <a:extLst>
              <a:ext uri="{FF2B5EF4-FFF2-40B4-BE49-F238E27FC236}">
                <a16:creationId xmlns:a16="http://schemas.microsoft.com/office/drawing/2014/main" id="{97F310DA-0DAB-4797-9CF4-5D21FA00827A}"/>
              </a:ext>
            </a:extLst>
          </p:cNvPr>
          <p:cNvPicPr>
            <a:picLocks noChangeAspect="1"/>
          </p:cNvPicPr>
          <p:nvPr/>
        </p:nvPicPr>
        <p:blipFill rotWithShape="1">
          <a:blip r:embed="rId3"/>
          <a:srcRect b="30351"/>
          <a:stretch/>
        </p:blipFill>
        <p:spPr>
          <a:xfrm>
            <a:off x="1093362" y="1608138"/>
            <a:ext cx="5511976" cy="4895661"/>
          </a:xfrm>
          <a:prstGeom prst="rect">
            <a:avLst/>
          </a:prstGeom>
        </p:spPr>
      </p:pic>
      <p:sp>
        <p:nvSpPr>
          <p:cNvPr id="9" name="Rectangle 3">
            <a:extLst>
              <a:ext uri="{FF2B5EF4-FFF2-40B4-BE49-F238E27FC236}">
                <a16:creationId xmlns:a16="http://schemas.microsoft.com/office/drawing/2014/main" id="{C09CD04F-DE4E-4DE2-9371-14180E05690F}"/>
              </a:ext>
            </a:extLst>
          </p:cNvPr>
          <p:cNvSpPr>
            <a:spLocks noChangeArrowheads="1"/>
          </p:cNvSpPr>
          <p:nvPr/>
        </p:nvSpPr>
        <p:spPr bwMode="auto">
          <a:xfrm>
            <a:off x="6918158" y="2874070"/>
            <a:ext cx="48324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4000" b="1" u="sng" dirty="0">
                <a:solidFill>
                  <a:srgbClr val="000000"/>
                </a:solidFill>
              </a:rPr>
              <a:t>Partners</a:t>
            </a:r>
            <a:r>
              <a:rPr lang="en-US" altLang="en-US" sz="4000" b="1" dirty="0">
                <a:solidFill>
                  <a:srgbClr val="000000"/>
                </a:solidFill>
              </a:rPr>
              <a:t>: </a:t>
            </a:r>
          </a:p>
          <a:p>
            <a:pPr eaLnBrk="1" hangingPunct="1">
              <a:spcBef>
                <a:spcPct val="0"/>
              </a:spcBef>
              <a:buNone/>
            </a:pPr>
            <a:r>
              <a:rPr lang="en-US" altLang="en-US" sz="4000" b="1" dirty="0">
                <a:solidFill>
                  <a:srgbClr val="000000"/>
                </a:solidFill>
              </a:rPr>
              <a:t>Chapman BMW</a:t>
            </a:r>
          </a:p>
          <a:p>
            <a:pPr eaLnBrk="1" hangingPunct="1">
              <a:spcBef>
                <a:spcPct val="0"/>
              </a:spcBef>
              <a:buNone/>
            </a:pPr>
            <a:r>
              <a:rPr lang="en-US" altLang="en-US" sz="4000" b="1" dirty="0">
                <a:solidFill>
                  <a:srgbClr val="000000"/>
                </a:solidFill>
              </a:rPr>
              <a:t>Chapman Chevy</a:t>
            </a:r>
          </a:p>
          <a:p>
            <a:pPr eaLnBrk="1" hangingPunct="1">
              <a:spcBef>
                <a:spcPct val="0"/>
              </a:spcBef>
              <a:buNone/>
            </a:pPr>
            <a:r>
              <a:rPr lang="en-US" altLang="en-US" sz="4000" b="1" dirty="0">
                <a:solidFill>
                  <a:srgbClr val="000000"/>
                </a:solidFill>
              </a:rPr>
              <a:t>LHM Nissan</a:t>
            </a:r>
          </a:p>
        </p:txBody>
      </p:sp>
    </p:spTree>
    <p:extLst>
      <p:ext uri="{BB962C8B-B14F-4D97-AF65-F5344CB8AC3E}">
        <p14:creationId xmlns:p14="http://schemas.microsoft.com/office/powerpoint/2010/main" val="2198537294"/>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a:t>
            </a:r>
            <a:r>
              <a:rPr lang="en-US" altLang="en-US" sz="6500" b="1" dirty="0">
                <a:solidFill>
                  <a:srgbClr val="000000"/>
                </a:solidFill>
              </a:rPr>
              <a:t> Results</a:t>
            </a:r>
          </a:p>
        </p:txBody>
      </p:sp>
      <p:sp>
        <p:nvSpPr>
          <p:cNvPr id="10" name="Rectangle 3">
            <a:extLst>
              <a:ext uri="{FF2B5EF4-FFF2-40B4-BE49-F238E27FC236}">
                <a16:creationId xmlns:a16="http://schemas.microsoft.com/office/drawing/2014/main" id="{19D6B1EE-C4AA-416C-9410-EAAEB3E08E5A}"/>
              </a:ext>
            </a:extLst>
          </p:cNvPr>
          <p:cNvSpPr>
            <a:spLocks noChangeArrowheads="1"/>
          </p:cNvSpPr>
          <p:nvPr/>
        </p:nvSpPr>
        <p:spPr bwMode="auto">
          <a:xfrm>
            <a:off x="948979" y="6010841"/>
            <a:ext cx="11243021" cy="7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lnSpc>
                <a:spcPts val="6500"/>
              </a:lnSpc>
              <a:spcBef>
                <a:spcPct val="0"/>
              </a:spcBef>
              <a:buFont typeface="Arial" panose="020B0604020202020204" pitchFamily="34" charset="0"/>
              <a:buNone/>
            </a:pPr>
            <a:r>
              <a:rPr lang="en-US" altLang="en-US" sz="2400" b="1" dirty="0"/>
              <a:t>Source: ChargePoint</a:t>
            </a:r>
          </a:p>
        </p:txBody>
      </p:sp>
      <p:pic>
        <p:nvPicPr>
          <p:cNvPr id="3" name="Picture 2" descr="A screenshot of a cell phone&#10;&#10;Description automatically generated">
            <a:extLst>
              <a:ext uri="{FF2B5EF4-FFF2-40B4-BE49-F238E27FC236}">
                <a16:creationId xmlns:a16="http://schemas.microsoft.com/office/drawing/2014/main" id="{0C4964A7-AACC-4E46-A00E-54A319E578EB}"/>
              </a:ext>
            </a:extLst>
          </p:cNvPr>
          <p:cNvPicPr>
            <a:picLocks noChangeAspect="1"/>
          </p:cNvPicPr>
          <p:nvPr/>
        </p:nvPicPr>
        <p:blipFill>
          <a:blip r:embed="rId3"/>
          <a:stretch>
            <a:fillRect/>
          </a:stretch>
        </p:blipFill>
        <p:spPr>
          <a:xfrm>
            <a:off x="0" y="1608138"/>
            <a:ext cx="12192000" cy="4669536"/>
          </a:xfrm>
          <a:prstGeom prst="rect">
            <a:avLst/>
          </a:prstGeom>
        </p:spPr>
      </p:pic>
    </p:spTree>
    <p:extLst>
      <p:ext uri="{BB962C8B-B14F-4D97-AF65-F5344CB8AC3E}">
        <p14:creationId xmlns:p14="http://schemas.microsoft.com/office/powerpoint/2010/main" val="1976095822"/>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53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5" name="Rectangle 3">
            <a:extLst>
              <a:ext uri="{FF2B5EF4-FFF2-40B4-BE49-F238E27FC236}">
                <a16:creationId xmlns:a16="http://schemas.microsoft.com/office/drawing/2014/main" id="{FE73805F-85E2-4A9E-A6EF-F363F610ACC1}"/>
              </a:ext>
            </a:extLst>
          </p:cNvPr>
          <p:cNvSpPr>
            <a:spLocks noChangeArrowheads="1"/>
          </p:cNvSpPr>
          <p:nvPr/>
        </p:nvSpPr>
        <p:spPr bwMode="auto">
          <a:xfrm>
            <a:off x="948979" y="682244"/>
            <a:ext cx="1124302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rgbClr val="FFFFFF"/>
                </a:solidFill>
              </a:rPr>
              <a:t>Part V:</a:t>
            </a:r>
            <a:r>
              <a:rPr lang="en-US" altLang="en-US" sz="6500" b="1" dirty="0">
                <a:solidFill>
                  <a:srgbClr val="000000"/>
                </a:solidFill>
              </a:rPr>
              <a:t> Results</a:t>
            </a:r>
          </a:p>
        </p:txBody>
      </p:sp>
      <p:sp>
        <p:nvSpPr>
          <p:cNvPr id="7" name="Rectangle 3">
            <a:extLst>
              <a:ext uri="{FF2B5EF4-FFF2-40B4-BE49-F238E27FC236}">
                <a16:creationId xmlns:a16="http://schemas.microsoft.com/office/drawing/2014/main" id="{E709DB56-9BDA-4D78-B498-2CCD618057FB}"/>
              </a:ext>
            </a:extLst>
          </p:cNvPr>
          <p:cNvSpPr>
            <a:spLocks noChangeArrowheads="1"/>
          </p:cNvSpPr>
          <p:nvPr/>
        </p:nvSpPr>
        <p:spPr bwMode="auto">
          <a:xfrm>
            <a:off x="948979" y="6010841"/>
            <a:ext cx="11243021" cy="79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eaLnBrk="1" hangingPunct="1">
              <a:lnSpc>
                <a:spcPts val="6500"/>
              </a:lnSpc>
              <a:spcBef>
                <a:spcPct val="0"/>
              </a:spcBef>
              <a:buFont typeface="Arial" panose="020B0604020202020204" pitchFamily="34" charset="0"/>
              <a:buNone/>
            </a:pPr>
            <a:r>
              <a:rPr lang="en-US" altLang="en-US" sz="2400" b="1" dirty="0"/>
              <a:t>Source: ChargePoint</a:t>
            </a:r>
          </a:p>
        </p:txBody>
      </p:sp>
      <p:pic>
        <p:nvPicPr>
          <p:cNvPr id="3" name="Picture 2" descr="A screenshot of a cell phone&#10;&#10;Description automatically generated">
            <a:extLst>
              <a:ext uri="{FF2B5EF4-FFF2-40B4-BE49-F238E27FC236}">
                <a16:creationId xmlns:a16="http://schemas.microsoft.com/office/drawing/2014/main" id="{40F0E447-7220-49F8-B081-820F3542E9F5}"/>
              </a:ext>
            </a:extLst>
          </p:cNvPr>
          <p:cNvPicPr>
            <a:picLocks noChangeAspect="1"/>
          </p:cNvPicPr>
          <p:nvPr/>
        </p:nvPicPr>
        <p:blipFill>
          <a:blip r:embed="rId3"/>
          <a:stretch>
            <a:fillRect/>
          </a:stretch>
        </p:blipFill>
        <p:spPr>
          <a:xfrm>
            <a:off x="0" y="1608138"/>
            <a:ext cx="12192000" cy="4669536"/>
          </a:xfrm>
          <a:prstGeom prst="rect">
            <a:avLst/>
          </a:prstGeom>
        </p:spPr>
      </p:pic>
    </p:spTree>
    <p:extLst>
      <p:ext uri="{BB962C8B-B14F-4D97-AF65-F5344CB8AC3E}">
        <p14:creationId xmlns:p14="http://schemas.microsoft.com/office/powerpoint/2010/main" val="3668686765"/>
      </p:ext>
    </p:extLst>
  </p:cSld>
  <p:clrMapOvr>
    <a:masterClrMapping/>
  </p:clrMapOvr>
  <p:transition>
    <p:push/>
  </p:transition>
</p:sld>
</file>

<file path=ppt/theme/theme1.xml><?xml version="1.0" encoding="utf-8"?>
<a:theme xmlns:a="http://schemas.openxmlformats.org/drawingml/2006/main" name="ASU-BrandColors">
  <a:themeElements>
    <a:clrScheme name="ASU Brand colors">
      <a:dk1>
        <a:sysClr val="windowText" lastClr="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SU Template and Guide PowerPoint v.1 (16x9).potx" id="{DD6C1EAC-8256-4A99-9515-3C9C1F264C25}" vid="{B930B6B1-98E7-4329-83C0-D8E191677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ASU Guide for PowerPoint v.1 (16x9)</Template>
  <TotalTime>1274</TotalTime>
  <Words>420</Words>
  <Application>Microsoft Office PowerPoint</Application>
  <PresentationFormat>Widescreen</PresentationFormat>
  <Paragraphs>88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vt:lpstr>
      <vt:lpstr>ASU-BrandColors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Finden</dc:creator>
  <cp:lastModifiedBy>Kayla Kutter</cp:lastModifiedBy>
  <cp:revision>38</cp:revision>
  <dcterms:created xsi:type="dcterms:W3CDTF">2017-04-25T16:06:11Z</dcterms:created>
  <dcterms:modified xsi:type="dcterms:W3CDTF">2019-04-24T20:47:29Z</dcterms:modified>
</cp:coreProperties>
</file>