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60" r:id="rId5"/>
    <p:sldId id="267" r:id="rId6"/>
    <p:sldId id="277" r:id="rId7"/>
    <p:sldId id="273" r:id="rId8"/>
    <p:sldId id="280" r:id="rId9"/>
    <p:sldId id="278" r:id="rId10"/>
    <p:sldId id="279" r:id="rId11"/>
    <p:sldId id="275" r:id="rId12"/>
    <p:sldId id="272" r:id="rId13"/>
    <p:sldId id="266" r:id="rId14"/>
  </p:sldIdLst>
  <p:sldSz cx="12192000" cy="6858000"/>
  <p:notesSz cx="6858000" cy="88915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DC80"/>
    <a:srgbClr val="C2E49C"/>
    <a:srgbClr val="A2D668"/>
    <a:srgbClr val="08107E"/>
    <a:srgbClr val="6AAD41"/>
    <a:srgbClr val="8C1D40"/>
    <a:srgbClr val="CFC9A9"/>
    <a:srgbClr val="E1DD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6" autoAdjust="0"/>
    <p:restoredTop sz="86473" autoAdjust="0"/>
  </p:normalViewPr>
  <p:slideViewPr>
    <p:cSldViewPr snapToGrid="0">
      <p:cViewPr varScale="1">
        <p:scale>
          <a:sx n="53" d="100"/>
          <a:sy n="53" d="100"/>
        </p:scale>
        <p:origin x="268" y="44"/>
      </p:cViewPr>
      <p:guideLst/>
    </p:cSldViewPr>
  </p:slideViewPr>
  <p:outlineViewPr>
    <p:cViewPr>
      <p:scale>
        <a:sx n="33" d="100"/>
        <a:sy n="33" d="100"/>
      </p:scale>
      <p:origin x="0" y="-58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2" d="100"/>
          <a:sy n="42" d="100"/>
        </p:scale>
        <p:origin x="2280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dirty="0">
                <a:solidFill>
                  <a:schemeClr val="tx1"/>
                </a:solidFill>
              </a:rPr>
              <a:t>STATE/TERRITORY SUPPORT FOR CARBON SEQUESTRATION AND/OR GHG EMISSIONS REDUCTION IN AGRICULTURE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15 states/territory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4000"/>
                    <a:satMod val="103000"/>
                    <a:lumMod val="102000"/>
                  </a:schemeClr>
                </a:gs>
                <a:gs pos="50000">
                  <a:schemeClr val="accent2">
                    <a:shade val="100000"/>
                    <a:satMod val="110000"/>
                    <a:lumMod val="100000"/>
                  </a:schemeClr>
                </a:gs>
                <a:gs pos="100000">
                  <a:schemeClr val="accent2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cat>
            <c:strRef>
              <c:f>Sheet1!$A$2:$A$9</c:f>
              <c:strCache>
                <c:ptCount val="8"/>
                <c:pt idx="0">
                  <c:v>Methane Reduction</c:v>
                </c:pt>
                <c:pt idx="1">
                  <c:v>Water Efficiency</c:v>
                </c:pt>
                <c:pt idx="2">
                  <c:v>Healthy Soils</c:v>
                </c:pt>
                <c:pt idx="3">
                  <c:v>Climate Resiliency</c:v>
                </c:pt>
                <c:pt idx="4">
                  <c:v>On-Farm Energy (RE/EE)</c:v>
                </c:pt>
                <c:pt idx="5">
                  <c:v>Nutrient Management</c:v>
                </c:pt>
                <c:pt idx="6">
                  <c:v>Water Quality</c:v>
                </c:pt>
                <c:pt idx="7">
                  <c:v>Farmland Conservation, Preservation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</c:v>
                </c:pt>
                <c:pt idx="1">
                  <c:v>4</c:v>
                </c:pt>
                <c:pt idx="2">
                  <c:v>4</c:v>
                </c:pt>
                <c:pt idx="3">
                  <c:v>5</c:v>
                </c:pt>
                <c:pt idx="4">
                  <c:v>5</c:v>
                </c:pt>
                <c:pt idx="5">
                  <c:v>8</c:v>
                </c:pt>
                <c:pt idx="6">
                  <c:v>11</c:v>
                </c:pt>
                <c:pt idx="7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FC-4C05-88F6-3B719AAC37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679705248"/>
        <c:axId val="679701640"/>
      </c:barChart>
      <c:catAx>
        <c:axId val="679705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79701640"/>
        <c:crosses val="autoZero"/>
        <c:auto val="1"/>
        <c:lblAlgn val="ctr"/>
        <c:lblOffset val="100"/>
        <c:noMultiLvlLbl val="0"/>
      </c:catAx>
      <c:valAx>
        <c:axId val="679701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79705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3.6317286697637202E-2"/>
          <c:y val="0.8669947158066833"/>
          <c:w val="0.22872381980565404"/>
          <c:h val="6.05532778965988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4AC48B-8B26-48D4-A6F9-D86DBE43A005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3E60F15-AD6A-475E-B2B4-91FC2E6F4668}">
      <dgm:prSet phldrT="[Text]"/>
      <dgm:spPr>
        <a:solidFill>
          <a:srgbClr val="6AAD41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State Profiles</a:t>
          </a:r>
        </a:p>
      </dgm:t>
    </dgm:pt>
    <dgm:pt modelId="{2F5B4169-5F45-4E62-A457-86D3513BFCA5}" type="parTrans" cxnId="{BCE0310E-E807-4A93-ADC5-C9E6613AF12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39D48B-1A4E-45AD-B37B-A6BD1B13535B}" type="sibTrans" cxnId="{BCE0310E-E807-4A93-ADC5-C9E6613AF12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09610B-164F-4B02-86C1-E909E514E906}">
      <dgm:prSet phldrT="[Text]"/>
      <dgm:spPr>
        <a:solidFill>
          <a:srgbClr val="6AAD41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Refine and Update Profiles</a:t>
          </a:r>
        </a:p>
      </dgm:t>
    </dgm:pt>
    <dgm:pt modelId="{830029D8-84F8-40C2-A722-CB57EBD92D9E}" type="parTrans" cxnId="{867585D4-BCC8-4FC4-ABEC-37F18DC1BFC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C3E39B-6D3E-4D4F-B937-ACB48D0D137F}" type="sibTrans" cxnId="{867585D4-BCC8-4FC4-ABEC-37F18DC1BFC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9ADAAB-31CF-48AD-8BCB-32F9546B5229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Data Analysis </a:t>
          </a:r>
        </a:p>
      </dgm:t>
    </dgm:pt>
    <dgm:pt modelId="{91D28C20-957D-4723-B636-C2F25E533171}" type="parTrans" cxnId="{891A4B5D-95CF-4DAE-8B54-68476535E45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070023-93DD-407B-9176-C614E05B1687}" type="sibTrans" cxnId="{891A4B5D-95CF-4DAE-8B54-68476535E45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0C011C-1807-4F99-9917-0F2492364E41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Draft Toolkit 1.0</a:t>
          </a:r>
        </a:p>
      </dgm:t>
    </dgm:pt>
    <dgm:pt modelId="{0C0F5486-4AAA-4358-98F8-8A0181B792D1}" type="parTrans" cxnId="{DB16D825-3342-498B-9A90-0EB23F1219D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F0D8AB-C0C7-4043-8813-48CB6BE922CC}" type="sibTrans" cxnId="{DB16D825-3342-498B-9A90-0EB23F1219D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AE2397-1E0A-4AC5-92B0-52902A72E68D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Interviews with State Teams</a:t>
          </a:r>
        </a:p>
      </dgm:t>
    </dgm:pt>
    <dgm:pt modelId="{B3C4CAEE-3F9B-4A54-A2E8-E3B6B390552C}" type="parTrans" cxnId="{507A3542-AF90-4E2D-9E5C-CEE5E299701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5D900E-02FC-4EF1-9E75-E6C997AD95C1}" type="sibTrans" cxnId="{507A3542-AF90-4E2D-9E5C-CEE5E299701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DF610E-24E2-41C5-BD57-7B1BB9B31AB7}" type="pres">
      <dgm:prSet presAssocID="{A64AC48B-8B26-48D4-A6F9-D86DBE43A005}" presName="Name0" presStyleCnt="0">
        <dgm:presLayoutVars>
          <dgm:dir/>
          <dgm:animLvl val="lvl"/>
          <dgm:resizeHandles val="exact"/>
        </dgm:presLayoutVars>
      </dgm:prSet>
      <dgm:spPr/>
    </dgm:pt>
    <dgm:pt modelId="{F2271D33-E106-479A-B6AF-FB9A7C1C55C9}" type="pres">
      <dgm:prSet presAssocID="{23E60F15-AD6A-475E-B2B4-91FC2E6F4668}" presName="parTxOnly" presStyleLbl="node1" presStyleIdx="0" presStyleCnt="5" custLinFactNeighborX="-6051">
        <dgm:presLayoutVars>
          <dgm:chMax val="0"/>
          <dgm:chPref val="0"/>
          <dgm:bulletEnabled val="1"/>
        </dgm:presLayoutVars>
      </dgm:prSet>
      <dgm:spPr/>
    </dgm:pt>
    <dgm:pt modelId="{4D9CBD4C-9195-4427-9C07-859E9C246F9E}" type="pres">
      <dgm:prSet presAssocID="{B639D48B-1A4E-45AD-B37B-A6BD1B13535B}" presName="parTxOnlySpace" presStyleCnt="0"/>
      <dgm:spPr/>
    </dgm:pt>
    <dgm:pt modelId="{B8C661E8-046E-4C7D-BAA1-C72FC0EFF0E3}" type="pres">
      <dgm:prSet presAssocID="{1209610B-164F-4B02-86C1-E909E514E906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BB4EEFFA-5277-4D07-B3ED-32A8ACF20908}" type="pres">
      <dgm:prSet presAssocID="{15C3E39B-6D3E-4D4F-B937-ACB48D0D137F}" presName="parTxOnlySpace" presStyleCnt="0"/>
      <dgm:spPr/>
    </dgm:pt>
    <dgm:pt modelId="{541236A5-2410-44ED-8A94-EF80C3FF551B}" type="pres">
      <dgm:prSet presAssocID="{0DAE2397-1E0A-4AC5-92B0-52902A72E68D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AA762CAF-F40C-4D7E-A41F-444C55EFD4B5}" type="pres">
      <dgm:prSet presAssocID="{045D900E-02FC-4EF1-9E75-E6C997AD95C1}" presName="parTxOnlySpace" presStyleCnt="0"/>
      <dgm:spPr/>
    </dgm:pt>
    <dgm:pt modelId="{290A9171-729C-42EE-9EF1-C5C78A524F27}" type="pres">
      <dgm:prSet presAssocID="{929ADAAB-31CF-48AD-8BCB-32F9546B5229}" presName="parTxOnly" presStyleLbl="node1" presStyleIdx="3" presStyleCnt="5" custLinFactNeighborY="-1392">
        <dgm:presLayoutVars>
          <dgm:chMax val="0"/>
          <dgm:chPref val="0"/>
          <dgm:bulletEnabled val="1"/>
        </dgm:presLayoutVars>
      </dgm:prSet>
      <dgm:spPr/>
    </dgm:pt>
    <dgm:pt modelId="{80833728-310A-4742-937B-C4999A5B9BF8}" type="pres">
      <dgm:prSet presAssocID="{F3070023-93DD-407B-9176-C614E05B1687}" presName="parTxOnlySpace" presStyleCnt="0"/>
      <dgm:spPr/>
    </dgm:pt>
    <dgm:pt modelId="{1A587DB3-58BB-42D7-A149-491E7F6A55A8}" type="pres">
      <dgm:prSet presAssocID="{520C011C-1807-4F99-9917-0F2492364E4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BCE0310E-E807-4A93-ADC5-C9E6613AF126}" srcId="{A64AC48B-8B26-48D4-A6F9-D86DBE43A005}" destId="{23E60F15-AD6A-475E-B2B4-91FC2E6F4668}" srcOrd="0" destOrd="0" parTransId="{2F5B4169-5F45-4E62-A457-86D3513BFCA5}" sibTransId="{B639D48B-1A4E-45AD-B37B-A6BD1B13535B}"/>
    <dgm:cxn modelId="{014E8E1E-F2E9-4F82-90C4-54C21D9DA6E8}" type="presOf" srcId="{929ADAAB-31CF-48AD-8BCB-32F9546B5229}" destId="{290A9171-729C-42EE-9EF1-C5C78A524F27}" srcOrd="0" destOrd="0" presId="urn:microsoft.com/office/officeart/2005/8/layout/chevron1"/>
    <dgm:cxn modelId="{88FB1521-7508-456D-A388-3C2FA0B9E98E}" type="presOf" srcId="{1209610B-164F-4B02-86C1-E909E514E906}" destId="{B8C661E8-046E-4C7D-BAA1-C72FC0EFF0E3}" srcOrd="0" destOrd="0" presId="urn:microsoft.com/office/officeart/2005/8/layout/chevron1"/>
    <dgm:cxn modelId="{DB16D825-3342-498B-9A90-0EB23F1219DB}" srcId="{A64AC48B-8B26-48D4-A6F9-D86DBE43A005}" destId="{520C011C-1807-4F99-9917-0F2492364E41}" srcOrd="4" destOrd="0" parTransId="{0C0F5486-4AAA-4358-98F8-8A0181B792D1}" sibTransId="{2FF0D8AB-C0C7-4043-8813-48CB6BE922CC}"/>
    <dgm:cxn modelId="{891A4B5D-95CF-4DAE-8B54-68476535E45A}" srcId="{A64AC48B-8B26-48D4-A6F9-D86DBE43A005}" destId="{929ADAAB-31CF-48AD-8BCB-32F9546B5229}" srcOrd="3" destOrd="0" parTransId="{91D28C20-957D-4723-B636-C2F25E533171}" sibTransId="{F3070023-93DD-407B-9176-C614E05B1687}"/>
    <dgm:cxn modelId="{507A3542-AF90-4E2D-9E5C-CEE5E2997013}" srcId="{A64AC48B-8B26-48D4-A6F9-D86DBE43A005}" destId="{0DAE2397-1E0A-4AC5-92B0-52902A72E68D}" srcOrd="2" destOrd="0" parTransId="{B3C4CAEE-3F9B-4A54-A2E8-E3B6B390552C}" sibTransId="{045D900E-02FC-4EF1-9E75-E6C997AD95C1}"/>
    <dgm:cxn modelId="{AAF07944-E24A-4F63-A98F-4504FF176D8C}" type="presOf" srcId="{520C011C-1807-4F99-9917-0F2492364E41}" destId="{1A587DB3-58BB-42D7-A149-491E7F6A55A8}" srcOrd="0" destOrd="0" presId="urn:microsoft.com/office/officeart/2005/8/layout/chevron1"/>
    <dgm:cxn modelId="{1685D04C-8F15-4064-975D-83A02B1B29E8}" type="presOf" srcId="{0DAE2397-1E0A-4AC5-92B0-52902A72E68D}" destId="{541236A5-2410-44ED-8A94-EF80C3FF551B}" srcOrd="0" destOrd="0" presId="urn:microsoft.com/office/officeart/2005/8/layout/chevron1"/>
    <dgm:cxn modelId="{867585D4-BCC8-4FC4-ABEC-37F18DC1BFC6}" srcId="{A64AC48B-8B26-48D4-A6F9-D86DBE43A005}" destId="{1209610B-164F-4B02-86C1-E909E514E906}" srcOrd="1" destOrd="0" parTransId="{830029D8-84F8-40C2-A722-CB57EBD92D9E}" sibTransId="{15C3E39B-6D3E-4D4F-B937-ACB48D0D137F}"/>
    <dgm:cxn modelId="{4A6AF9E4-8899-4084-9805-A8237FFFF16A}" type="presOf" srcId="{23E60F15-AD6A-475E-B2B4-91FC2E6F4668}" destId="{F2271D33-E106-479A-B6AF-FB9A7C1C55C9}" srcOrd="0" destOrd="0" presId="urn:microsoft.com/office/officeart/2005/8/layout/chevron1"/>
    <dgm:cxn modelId="{990B96F3-9667-41E9-9869-77E94AEB7495}" type="presOf" srcId="{A64AC48B-8B26-48D4-A6F9-D86DBE43A005}" destId="{66DF610E-24E2-41C5-BD57-7B1BB9B31AB7}" srcOrd="0" destOrd="0" presId="urn:microsoft.com/office/officeart/2005/8/layout/chevron1"/>
    <dgm:cxn modelId="{698A938D-57F3-4E34-9685-9DFC6989A063}" type="presParOf" srcId="{66DF610E-24E2-41C5-BD57-7B1BB9B31AB7}" destId="{F2271D33-E106-479A-B6AF-FB9A7C1C55C9}" srcOrd="0" destOrd="0" presId="urn:microsoft.com/office/officeart/2005/8/layout/chevron1"/>
    <dgm:cxn modelId="{6A57847C-7857-4538-BB41-27E5454B6689}" type="presParOf" srcId="{66DF610E-24E2-41C5-BD57-7B1BB9B31AB7}" destId="{4D9CBD4C-9195-4427-9C07-859E9C246F9E}" srcOrd="1" destOrd="0" presId="urn:microsoft.com/office/officeart/2005/8/layout/chevron1"/>
    <dgm:cxn modelId="{29B082B8-7C01-416F-8D63-086246D52FA0}" type="presParOf" srcId="{66DF610E-24E2-41C5-BD57-7B1BB9B31AB7}" destId="{B8C661E8-046E-4C7D-BAA1-C72FC0EFF0E3}" srcOrd="2" destOrd="0" presId="urn:microsoft.com/office/officeart/2005/8/layout/chevron1"/>
    <dgm:cxn modelId="{AC27AF5A-AA0A-47FD-B038-62F88B99671D}" type="presParOf" srcId="{66DF610E-24E2-41C5-BD57-7B1BB9B31AB7}" destId="{BB4EEFFA-5277-4D07-B3ED-32A8ACF20908}" srcOrd="3" destOrd="0" presId="urn:microsoft.com/office/officeart/2005/8/layout/chevron1"/>
    <dgm:cxn modelId="{72270170-9371-4AD0-B7D1-A0ED745D857A}" type="presParOf" srcId="{66DF610E-24E2-41C5-BD57-7B1BB9B31AB7}" destId="{541236A5-2410-44ED-8A94-EF80C3FF551B}" srcOrd="4" destOrd="0" presId="urn:microsoft.com/office/officeart/2005/8/layout/chevron1"/>
    <dgm:cxn modelId="{DE759757-6FE9-4E89-889C-E07107DD0246}" type="presParOf" srcId="{66DF610E-24E2-41C5-BD57-7B1BB9B31AB7}" destId="{AA762CAF-F40C-4D7E-A41F-444C55EFD4B5}" srcOrd="5" destOrd="0" presId="urn:microsoft.com/office/officeart/2005/8/layout/chevron1"/>
    <dgm:cxn modelId="{80F5A51E-03E4-46F1-AF6E-68C7189EDBA1}" type="presParOf" srcId="{66DF610E-24E2-41C5-BD57-7B1BB9B31AB7}" destId="{290A9171-729C-42EE-9EF1-C5C78A524F27}" srcOrd="6" destOrd="0" presId="urn:microsoft.com/office/officeart/2005/8/layout/chevron1"/>
    <dgm:cxn modelId="{B5B48363-E3E7-4670-A608-891E9527D418}" type="presParOf" srcId="{66DF610E-24E2-41C5-BD57-7B1BB9B31AB7}" destId="{80833728-310A-4742-937B-C4999A5B9BF8}" srcOrd="7" destOrd="0" presId="urn:microsoft.com/office/officeart/2005/8/layout/chevron1"/>
    <dgm:cxn modelId="{0767B324-CB7D-48FC-ACEC-9FF3647AF392}" type="presParOf" srcId="{66DF610E-24E2-41C5-BD57-7B1BB9B31AB7}" destId="{1A587DB3-58BB-42D7-A149-491E7F6A55A8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71D33-E106-479A-B6AF-FB9A7C1C55C9}">
      <dsp:nvSpPr>
        <dsp:cNvPr id="0" name=""/>
        <dsp:cNvSpPr/>
      </dsp:nvSpPr>
      <dsp:spPr>
        <a:xfrm>
          <a:off x="0" y="283514"/>
          <a:ext cx="2441736" cy="976694"/>
        </a:xfrm>
        <a:prstGeom prst="chevron">
          <a:avLst/>
        </a:prstGeom>
        <a:solidFill>
          <a:srgbClr val="6AAD41"/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State Profiles</a:t>
          </a:r>
        </a:p>
      </dsp:txBody>
      <dsp:txXfrm>
        <a:off x="488347" y="283514"/>
        <a:ext cx="1465042" cy="976694"/>
      </dsp:txXfrm>
    </dsp:sp>
    <dsp:sp modelId="{B8C661E8-046E-4C7D-BAA1-C72FC0EFF0E3}">
      <dsp:nvSpPr>
        <dsp:cNvPr id="0" name=""/>
        <dsp:cNvSpPr/>
      </dsp:nvSpPr>
      <dsp:spPr>
        <a:xfrm>
          <a:off x="2200306" y="283514"/>
          <a:ext cx="2441736" cy="976694"/>
        </a:xfrm>
        <a:prstGeom prst="chevron">
          <a:avLst/>
        </a:prstGeom>
        <a:solidFill>
          <a:srgbClr val="6AAD41"/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Refine and Update Profiles</a:t>
          </a:r>
        </a:p>
      </dsp:txBody>
      <dsp:txXfrm>
        <a:off x="2688653" y="283514"/>
        <a:ext cx="1465042" cy="976694"/>
      </dsp:txXfrm>
    </dsp:sp>
    <dsp:sp modelId="{541236A5-2410-44ED-8A94-EF80C3FF551B}">
      <dsp:nvSpPr>
        <dsp:cNvPr id="0" name=""/>
        <dsp:cNvSpPr/>
      </dsp:nvSpPr>
      <dsp:spPr>
        <a:xfrm>
          <a:off x="4397870" y="283514"/>
          <a:ext cx="2441736" cy="976694"/>
        </a:xfrm>
        <a:prstGeom prst="chevron">
          <a:avLst/>
        </a:prstGeom>
        <a:solidFill>
          <a:schemeClr val="accent2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Interviews with State Teams</a:t>
          </a:r>
        </a:p>
      </dsp:txBody>
      <dsp:txXfrm>
        <a:off x="4886217" y="283514"/>
        <a:ext cx="1465042" cy="976694"/>
      </dsp:txXfrm>
    </dsp:sp>
    <dsp:sp modelId="{290A9171-729C-42EE-9EF1-C5C78A524F27}">
      <dsp:nvSpPr>
        <dsp:cNvPr id="0" name=""/>
        <dsp:cNvSpPr/>
      </dsp:nvSpPr>
      <dsp:spPr>
        <a:xfrm>
          <a:off x="6595433" y="269918"/>
          <a:ext cx="2441736" cy="976694"/>
        </a:xfrm>
        <a:prstGeom prst="chevron">
          <a:avLst/>
        </a:prstGeom>
        <a:solidFill>
          <a:schemeClr val="accent2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Data Analysis </a:t>
          </a:r>
        </a:p>
      </dsp:txBody>
      <dsp:txXfrm>
        <a:off x="7083780" y="269918"/>
        <a:ext cx="1465042" cy="976694"/>
      </dsp:txXfrm>
    </dsp:sp>
    <dsp:sp modelId="{1A587DB3-58BB-42D7-A149-491E7F6A55A8}">
      <dsp:nvSpPr>
        <dsp:cNvPr id="0" name=""/>
        <dsp:cNvSpPr/>
      </dsp:nvSpPr>
      <dsp:spPr>
        <a:xfrm>
          <a:off x="8792996" y="283514"/>
          <a:ext cx="2441736" cy="97669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Draft Toolkit 1.0</a:t>
          </a:r>
        </a:p>
      </dsp:txBody>
      <dsp:txXfrm>
        <a:off x="9281343" y="283514"/>
        <a:ext cx="1465042" cy="976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7BE6FBB-8F42-409A-ABA2-535A6A8E4E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461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A93320-AA4D-4095-9BCF-9FD004E978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461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6564D-1303-47B4-9F6A-3F1ACDF56E7F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2DD3D1-4A7E-4BA6-8261-7E818BD22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445466"/>
            <a:ext cx="2971800" cy="4461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02C8B-D22B-4A75-938E-86CCACDFF6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445466"/>
            <a:ext cx="2971800" cy="4461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DC701-7D46-4C6F-AEDB-4CA0352C9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72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461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461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D6AFC-6118-4494-AF71-9B7678D6119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62000" y="1111250"/>
            <a:ext cx="5334000" cy="3000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279077"/>
            <a:ext cx="5486400" cy="3501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445466"/>
            <a:ext cx="2971800" cy="4461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445466"/>
            <a:ext cx="2971800" cy="4461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C4741-43F4-470A-AD61-760B06804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1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4741-43F4-470A-AD61-760B06804D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25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Weaknesses: Representation &amp; Negotiation, Identity &amp; Engagement, Gender &amp; Diversity, Generations, Labor &amp; Welfare</a:t>
            </a:r>
          </a:p>
          <a:p>
            <a:endParaRPr lang="en-US" dirty="0"/>
          </a:p>
          <a:p>
            <a:r>
              <a:rPr lang="en-US" dirty="0"/>
              <a:t>+reach out to additional stakeholders not already at the table</a:t>
            </a:r>
          </a:p>
          <a:p>
            <a:r>
              <a:rPr lang="en-US" dirty="0"/>
              <a:t>+case study w/ program engaging farmers of color, new farmers, or women farmers</a:t>
            </a:r>
          </a:p>
          <a:p>
            <a:r>
              <a:rPr lang="en-US" dirty="0"/>
              <a:t>+transportation, local food</a:t>
            </a:r>
          </a:p>
          <a:p>
            <a:r>
              <a:rPr lang="en-US" dirty="0"/>
              <a:t>Consider inclusion, disproportionate benefits …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enclosure of the commons or disproportionately benefit one group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Re: built form &amp; transport and biodiversity: consider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BC4741-43F4-470A-AD61-760B06804D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21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decent amount of time dedicated to phone calls, emails, setting groundwork, and research for a strong foundation. indicative of the start of any project.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flexible: at start, but also as stakeholders come on board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Alliance improved deliverables and provided motivated direct audience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BC4741-43F4-470A-AD61-760B06804D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9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 on final steps such as design, communication, distribution, and engagement.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students also interested in soil carbon sequestration: regenerative agriculture and forestry for carbon sequestration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BC4741-43F4-470A-AD61-760B06804D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14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https://www.flickr.com/photos/usdagov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4741-43F4-470A-AD61-760B06804D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44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Urgent, has impacts across societies and generations, impacts ecosystems and livelihoods.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4741-43F4-470A-AD61-760B06804D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80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4741-43F4-470A-AD61-760B06804D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92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American farmland trust: 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save the land that sustains us by protecting farmland, promoting sound farming practices, and keeping farmers on the land”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C-AGG: “works to create incentives and value for the agricultural sector to reduce greenhouse gas emissions and deliver ecosystem services at scale”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4741-43F4-470A-AD61-760B06804D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23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 Climate Alliance is committed to: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 policies that advance the goals of the Paris Agreement, aiming to reduce greenhouse gas emission by at least 26-28 percent below 2005 levels by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2025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4741-43F4-470A-AD61-760B06804D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87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BC4741-43F4-470A-AD61-760B06804D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45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Initial deliverables determined by my interest in stakeholder engagement: state profiles, a comparative assessment, and interviews. I also committed to keeping a running list of “Toolkit 2.0” ideas, which also informed a toolkit outline. In the end my deliverables were an interview guide, fourteen state profiles, an initial comparative assessment of programs based on those profiles, the Toolkit 2.0 list, a toolkit outline, and a toolkit protocol to support the toolkit’s development going forward. The state profiles and comparative assessment are essential elements of the toolkit’s first phase.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BC4741-43F4-470A-AD61-760B06804D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33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CA: 11 pages</a:t>
            </a:r>
          </a:p>
          <a:p>
            <a:r>
              <a:rPr lang="en-US" dirty="0"/>
              <a:t>PR: 3 pages</a:t>
            </a:r>
          </a:p>
          <a:p>
            <a:r>
              <a:rPr lang="en-US" dirty="0"/>
              <a:t>Water Plan Grant Fund—not much in terms of BMPS, but could be; room for growth on grasslands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BC4741-43F4-470A-AD61-760B06804D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38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interview with NY, how climate resiliency program was a big part of conversation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BC4741-43F4-470A-AD61-760B06804D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07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9DDB9A8-0078-45AD-BB9C-FC9FA8C901F2}"/>
              </a:ext>
            </a:extLst>
          </p:cNvPr>
          <p:cNvSpPr/>
          <p:nvPr/>
        </p:nvSpPr>
        <p:spPr>
          <a:xfrm>
            <a:off x="1151200" y="1550501"/>
            <a:ext cx="7031339" cy="463238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B119B-E33E-4D27-9A2C-8F9971E79C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0018" y="1438299"/>
            <a:ext cx="8646340" cy="3878042"/>
          </a:xfrm>
        </p:spPr>
        <p:txBody>
          <a:bodyPr/>
          <a:lstStyle/>
          <a:p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integrating </a:t>
            </a:r>
            <a:b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agriculture into state</a:t>
            </a:r>
            <a:b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climate EFFORTS</a:t>
            </a:r>
            <a:b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109F3E-86E5-48EE-A8B3-F7F42FDEEF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4617" y="5784290"/>
            <a:ext cx="6831673" cy="403568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Anna Harmon, MSUS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17A5D1-7CF3-4F15-9FB4-545ABDDA462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76" y="5335308"/>
            <a:ext cx="3467100" cy="9588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0DC548-02A8-4EA7-8687-BA38E281E759}"/>
              </a:ext>
            </a:extLst>
          </p:cNvPr>
          <p:cNvSpPr txBox="1"/>
          <p:nvPr/>
        </p:nvSpPr>
        <p:spPr>
          <a:xfrm>
            <a:off x="1656522" y="1582852"/>
            <a:ext cx="6278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CULMINATING EXPERIENCE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319860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B4E35C-19FE-4BBB-B8B4-4B5129D29F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21" t="8749" r="21249" b="9859"/>
          <a:stretch/>
        </p:blipFill>
        <p:spPr>
          <a:xfrm>
            <a:off x="6340450" y="646219"/>
            <a:ext cx="5670615" cy="558185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126B066-C93D-45E7-BA54-3B42ADB18489}"/>
              </a:ext>
            </a:extLst>
          </p:cNvPr>
          <p:cNvSpPr txBox="1"/>
          <p:nvPr/>
        </p:nvSpPr>
        <p:spPr>
          <a:xfrm rot="18628739">
            <a:off x="6451036" y="1553470"/>
            <a:ext cx="10438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Segoe UI" panose="020B0502040204020203" pitchFamily="34" charset="0"/>
                <a:cs typeface="Segoe UI" panose="020B0502040204020203" pitchFamily="34" charset="0"/>
              </a:rPr>
              <a:t>Economics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223406-9E29-41CD-9E65-A2E475795A04}"/>
              </a:ext>
            </a:extLst>
          </p:cNvPr>
          <p:cNvSpPr txBox="1"/>
          <p:nvPr/>
        </p:nvSpPr>
        <p:spPr>
          <a:xfrm rot="2876264">
            <a:off x="10761415" y="1644644"/>
            <a:ext cx="1225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Segoe UI" panose="020B0502040204020203" pitchFamily="34" charset="0"/>
                <a:cs typeface="Segoe UI" panose="020B0502040204020203" pitchFamily="34" charset="0"/>
              </a:rPr>
              <a:t>Environment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8C8F5A-456C-4AB8-BDE9-4231A59A1594}"/>
              </a:ext>
            </a:extLst>
          </p:cNvPr>
          <p:cNvSpPr txBox="1"/>
          <p:nvPr/>
        </p:nvSpPr>
        <p:spPr>
          <a:xfrm>
            <a:off x="7950332" y="6122997"/>
            <a:ext cx="23717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Segoe UI" panose="020B0502040204020203" pitchFamily="34" charset="0"/>
                <a:cs typeface="Segoe UI" panose="020B0502040204020203" pitchFamily="34" charset="0"/>
              </a:rPr>
              <a:t>Society (Politics &amp; Culture)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A09A00-5FE8-4DEA-909E-344FCDD52565}"/>
              </a:ext>
            </a:extLst>
          </p:cNvPr>
          <p:cNvSpPr txBox="1"/>
          <p:nvPr/>
        </p:nvSpPr>
        <p:spPr>
          <a:xfrm>
            <a:off x="1158006" y="2749804"/>
            <a:ext cx="4937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Strongest in Environment, Economics, then Society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Recommendations: other stakeholders, representation in case studies, local food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01CA78-3D2E-4EE5-AEA0-5AE35A3D1584}"/>
              </a:ext>
            </a:extLst>
          </p:cNvPr>
          <p:cNvSpPr/>
          <p:nvPr/>
        </p:nvSpPr>
        <p:spPr>
          <a:xfrm>
            <a:off x="-761057" y="1031508"/>
            <a:ext cx="7196853" cy="825500"/>
          </a:xfrm>
          <a:prstGeom prst="rect">
            <a:avLst/>
          </a:prstGeom>
          <a:solidFill>
            <a:srgbClr val="8C1D40"/>
          </a:solidFill>
          <a:ln>
            <a:solidFill>
              <a:srgbClr val="8C1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917A58-0A2C-4809-BFBC-73E6C723479D}"/>
              </a:ext>
            </a:extLst>
          </p:cNvPr>
          <p:cNvSpPr txBox="1"/>
          <p:nvPr/>
        </p:nvSpPr>
        <p:spPr>
          <a:xfrm>
            <a:off x="761606" y="1134477"/>
            <a:ext cx="3910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: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14ABED-6D70-4E33-9A34-5B34625EF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320" y="1255591"/>
            <a:ext cx="2052044" cy="64633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70F19B-0CF8-4C24-82C2-748C8A1A9CEE}"/>
              </a:ext>
            </a:extLst>
          </p:cNvPr>
          <p:cNvSpPr txBox="1"/>
          <p:nvPr/>
        </p:nvSpPr>
        <p:spPr>
          <a:xfrm>
            <a:off x="761606" y="1978122"/>
            <a:ext cx="6280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“Circles of Sustainability” framework </a:t>
            </a:r>
          </a:p>
        </p:txBody>
      </p:sp>
    </p:spTree>
    <p:extLst>
      <p:ext uri="{BB962C8B-B14F-4D97-AF65-F5344CB8AC3E}">
        <p14:creationId xmlns:p14="http://schemas.microsoft.com/office/powerpoint/2010/main" val="2495656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F2E763-E38B-47F8-A5E7-071F8CB4A6C6}"/>
              </a:ext>
            </a:extLst>
          </p:cNvPr>
          <p:cNvSpPr/>
          <p:nvPr/>
        </p:nvSpPr>
        <p:spPr>
          <a:xfrm>
            <a:off x="-127000" y="1044225"/>
            <a:ext cx="5549211" cy="825500"/>
          </a:xfrm>
          <a:prstGeom prst="rect">
            <a:avLst/>
          </a:prstGeom>
          <a:solidFill>
            <a:srgbClr val="8C1D40"/>
          </a:solidFill>
          <a:ln>
            <a:solidFill>
              <a:srgbClr val="8C1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C2ED27-8562-45FA-9821-85AE95326938}"/>
              </a:ext>
            </a:extLst>
          </p:cNvPr>
          <p:cNvSpPr txBox="1"/>
          <p:nvPr/>
        </p:nvSpPr>
        <p:spPr>
          <a:xfrm>
            <a:off x="1371600" y="1147194"/>
            <a:ext cx="3910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AE6B93-F530-469F-8374-2C70171BFC21}"/>
              </a:ext>
            </a:extLst>
          </p:cNvPr>
          <p:cNvSpPr txBox="1"/>
          <p:nvPr/>
        </p:nvSpPr>
        <p:spPr>
          <a:xfrm>
            <a:off x="1387640" y="3634550"/>
            <a:ext cx="73713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 flexible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Strive to maintain and communicate vision, manageable scope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Consider expertise and audience of new collaborators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Pursue stakeholder engagement and feedback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B18248-6A66-4C35-8FDA-326D098D22A9}"/>
              </a:ext>
            </a:extLst>
          </p:cNvPr>
          <p:cNvSpPr txBox="1"/>
          <p:nvPr/>
        </p:nvSpPr>
        <p:spPr>
          <a:xfrm>
            <a:off x="1371600" y="2406316"/>
            <a:ext cx="63767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Helped initiate and contribute to a multi-partner, nearly national project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11F074-755B-4560-914C-A12958FE4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494" y="2710385"/>
            <a:ext cx="2761249" cy="368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87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C12A6C-8DA1-438E-A044-1BF56D21AA9D}"/>
              </a:ext>
            </a:extLst>
          </p:cNvPr>
          <p:cNvSpPr/>
          <p:nvPr/>
        </p:nvSpPr>
        <p:spPr>
          <a:xfrm>
            <a:off x="-127000" y="1044225"/>
            <a:ext cx="5549211" cy="825500"/>
          </a:xfrm>
          <a:prstGeom prst="rect">
            <a:avLst/>
          </a:prstGeom>
          <a:solidFill>
            <a:srgbClr val="8C1D40"/>
          </a:solidFill>
          <a:ln>
            <a:solidFill>
              <a:srgbClr val="8C1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0614E-C212-4FAB-B1AE-FB78C59E60CF}"/>
              </a:ext>
            </a:extLst>
          </p:cNvPr>
          <p:cNvSpPr txBox="1"/>
          <p:nvPr/>
        </p:nvSpPr>
        <p:spPr>
          <a:xfrm>
            <a:off x="1283373" y="1147194"/>
            <a:ext cx="393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WORK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F6337A-4323-4E5C-9B51-156E8961CE8B}"/>
              </a:ext>
            </a:extLst>
          </p:cNvPr>
          <p:cNvSpPr/>
          <p:nvPr/>
        </p:nvSpPr>
        <p:spPr>
          <a:xfrm>
            <a:off x="1925052" y="2396762"/>
            <a:ext cx="65933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Social sustainability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Regenerative agriculture, forestry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Completing toolkit</a:t>
            </a:r>
          </a:p>
        </p:txBody>
      </p:sp>
    </p:spTree>
    <p:extLst>
      <p:ext uri="{BB962C8B-B14F-4D97-AF65-F5344CB8AC3E}">
        <p14:creationId xmlns:p14="http://schemas.microsoft.com/office/powerpoint/2010/main" val="2933449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6AD3C-218F-4722-BF1F-850734FB4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68" y="545150"/>
            <a:ext cx="4697690" cy="1922841"/>
          </a:xfrm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90447-84A4-4034-98D6-0EC6BB227752}"/>
              </a:ext>
            </a:extLst>
          </p:cNvPr>
          <p:cNvSpPr txBox="1"/>
          <p:nvPr/>
        </p:nvSpPr>
        <p:spPr>
          <a:xfrm>
            <a:off x="9513420" y="6430777"/>
            <a:ext cx="254948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flickr.com/photos/usdagov</a:t>
            </a:r>
          </a:p>
          <a:p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487C1748-5133-422B-A666-BE46E5CA6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52401"/>
            <a:ext cx="12192000" cy="8114805"/>
          </a:xfr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58842FF-69C9-4FB3-9306-02439D4DCB85}"/>
              </a:ext>
            </a:extLst>
          </p:cNvPr>
          <p:cNvSpPr/>
          <p:nvPr/>
        </p:nvSpPr>
        <p:spPr>
          <a:xfrm>
            <a:off x="3419605" y="2981881"/>
            <a:ext cx="5047989" cy="171845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8FA022-5087-4035-A18A-8F79D5456113}"/>
              </a:ext>
            </a:extLst>
          </p:cNvPr>
          <p:cNvSpPr txBox="1"/>
          <p:nvPr/>
        </p:nvSpPr>
        <p:spPr>
          <a:xfrm>
            <a:off x="3570640" y="3163856"/>
            <a:ext cx="48969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C97B05-7623-46C0-9F1F-ADD11108716F}"/>
              </a:ext>
            </a:extLst>
          </p:cNvPr>
          <p:cNvSpPr txBox="1"/>
          <p:nvPr/>
        </p:nvSpPr>
        <p:spPr>
          <a:xfrm>
            <a:off x="4700336" y="4125880"/>
            <a:ext cx="2045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aharmon3@asu.edu</a:t>
            </a:r>
          </a:p>
        </p:txBody>
      </p:sp>
    </p:spTree>
    <p:extLst>
      <p:ext uri="{BB962C8B-B14F-4D97-AF65-F5344CB8AC3E}">
        <p14:creationId xmlns:p14="http://schemas.microsoft.com/office/powerpoint/2010/main" val="3991830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490F5-D06A-4F86-9204-F05DC9C9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A73DB4-8C2D-4B6A-98B1-DF7DB7F66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4870"/>
          <a:stretch/>
        </p:blipFill>
        <p:spPr>
          <a:xfrm>
            <a:off x="0" y="-3944"/>
            <a:ext cx="12191999" cy="686194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5BBBB7-11F8-4EB0-8C0E-9104B26C94E6}"/>
              </a:ext>
            </a:extLst>
          </p:cNvPr>
          <p:cNvSpPr/>
          <p:nvPr/>
        </p:nvSpPr>
        <p:spPr>
          <a:xfrm>
            <a:off x="-127000" y="1044225"/>
            <a:ext cx="5549211" cy="825500"/>
          </a:xfrm>
          <a:prstGeom prst="rect">
            <a:avLst/>
          </a:prstGeom>
          <a:solidFill>
            <a:srgbClr val="8C1D40"/>
          </a:solidFill>
          <a:ln>
            <a:solidFill>
              <a:srgbClr val="8C1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10AFD6-3BBE-4EC1-8E70-0DDEB14A37C3}"/>
              </a:ext>
            </a:extLst>
          </p:cNvPr>
          <p:cNvSpPr txBox="1"/>
          <p:nvPr/>
        </p:nvSpPr>
        <p:spPr>
          <a:xfrm>
            <a:off x="745953" y="1147194"/>
            <a:ext cx="5483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URGENT PROBLEM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DDC915-7309-4C9F-8437-0CB697406617}"/>
              </a:ext>
            </a:extLst>
          </p:cNvPr>
          <p:cNvSpPr txBox="1"/>
          <p:nvPr/>
        </p:nvSpPr>
        <p:spPr>
          <a:xfrm>
            <a:off x="2828763" y="2261704"/>
            <a:ext cx="554921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</a:t>
            </a:r>
          </a:p>
          <a:p>
            <a:r>
              <a:rPr lang="en-US" sz="9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2A5F3A-6C3E-466A-A9BC-68700B19F1C4}"/>
              </a:ext>
            </a:extLst>
          </p:cNvPr>
          <p:cNvSpPr txBox="1"/>
          <p:nvPr/>
        </p:nvSpPr>
        <p:spPr>
          <a:xfrm>
            <a:off x="5272028" y="6519446"/>
            <a:ext cx="6919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pbs.org/newshour/science/parts-california-begin-emerge-five-year-drought</a:t>
            </a:r>
          </a:p>
        </p:txBody>
      </p:sp>
    </p:spTree>
    <p:extLst>
      <p:ext uri="{BB962C8B-B14F-4D97-AF65-F5344CB8AC3E}">
        <p14:creationId xmlns:p14="http://schemas.microsoft.com/office/powerpoint/2010/main" val="1615837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23B88-9353-4706-96D9-D5A5896B6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42" y="1656550"/>
            <a:ext cx="11327525" cy="2033946"/>
          </a:xfrm>
        </p:spPr>
        <p:txBody>
          <a:bodyPr>
            <a:noAutofit/>
          </a:bodyPr>
          <a:lstStyle/>
          <a:p>
            <a:r>
              <a:rPr lang="en-US" sz="1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  <a:endParaRPr lang="en-US" sz="1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FF9FF5-98F1-4AC5-B6E4-CE58C2FE66A5}"/>
              </a:ext>
            </a:extLst>
          </p:cNvPr>
          <p:cNvSpPr txBox="1"/>
          <p:nvPr/>
        </p:nvSpPr>
        <p:spPr>
          <a:xfrm>
            <a:off x="112454" y="3187754"/>
            <a:ext cx="1978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8C1D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2592A3-117B-443E-B9D5-D6B285A768E8}"/>
              </a:ext>
            </a:extLst>
          </p:cNvPr>
          <p:cNvSpPr txBox="1"/>
          <p:nvPr/>
        </p:nvSpPr>
        <p:spPr>
          <a:xfrm>
            <a:off x="3495424" y="3187754"/>
            <a:ext cx="1922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VICTIM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87462E-EC90-4C29-8A6B-654E839E3A7F}"/>
              </a:ext>
            </a:extLst>
          </p:cNvPr>
          <p:cNvSpPr txBox="1"/>
          <p:nvPr/>
        </p:nvSpPr>
        <p:spPr>
          <a:xfrm>
            <a:off x="6926070" y="3187754"/>
            <a:ext cx="5186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6AAD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OF SOLUTION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BE648F-7D01-49B5-B3D9-5FB965CBD4B3}"/>
              </a:ext>
            </a:extLst>
          </p:cNvPr>
          <p:cNvSpPr txBox="1"/>
          <p:nvPr/>
        </p:nvSpPr>
        <p:spPr>
          <a:xfrm>
            <a:off x="224908" y="3933218"/>
            <a:ext cx="1978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9% GHGs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US (EPA)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5A7486-ECC6-4BF9-9566-CC869A0459E6}"/>
              </a:ext>
            </a:extLst>
          </p:cNvPr>
          <p:cNvSpPr txBox="1"/>
          <p:nvPr/>
        </p:nvSpPr>
        <p:spPr>
          <a:xfrm>
            <a:off x="6926070" y="3866226"/>
            <a:ext cx="3974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250 million tons CO2/year sequestered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US (NAS)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+reduced GHG emissions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AE4557-F18F-4892-8BA9-9E7CFC61F737}"/>
              </a:ext>
            </a:extLst>
          </p:cNvPr>
          <p:cNvSpPr txBox="1"/>
          <p:nvPr/>
        </p:nvSpPr>
        <p:spPr>
          <a:xfrm>
            <a:off x="3549844" y="3910125"/>
            <a:ext cx="3609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Extreme heat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&amp; weather, pests, drought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(USDA)</a:t>
            </a:r>
          </a:p>
        </p:txBody>
      </p:sp>
    </p:spTree>
    <p:extLst>
      <p:ext uri="{BB962C8B-B14F-4D97-AF65-F5344CB8AC3E}">
        <p14:creationId xmlns:p14="http://schemas.microsoft.com/office/powerpoint/2010/main" val="263959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C06ED-5A4B-4ED6-8CDE-8BBA7B246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414450"/>
            <a:ext cx="9601200" cy="305799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Phase 1 of an agricultural policy toolkit for U.S. states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Targeting state climate efforts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Partners: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858CF6-3A70-49B1-9E70-FDC56F240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433" y="4851191"/>
            <a:ext cx="3727534" cy="12425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A5A967-C972-471D-8717-7F4AE6D1D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4933435"/>
            <a:ext cx="6119655" cy="12425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1C0F0F-6A67-4C14-AA88-FFA0751A596F}"/>
              </a:ext>
            </a:extLst>
          </p:cNvPr>
          <p:cNvSpPr/>
          <p:nvPr/>
        </p:nvSpPr>
        <p:spPr>
          <a:xfrm>
            <a:off x="-127000" y="1044225"/>
            <a:ext cx="5549211" cy="825500"/>
          </a:xfrm>
          <a:prstGeom prst="rect">
            <a:avLst/>
          </a:prstGeom>
          <a:solidFill>
            <a:srgbClr val="8C1D40"/>
          </a:solidFill>
          <a:ln>
            <a:solidFill>
              <a:srgbClr val="8C1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969016-450C-4840-AA30-F3A976ED957A}"/>
              </a:ext>
            </a:extLst>
          </p:cNvPr>
          <p:cNvSpPr txBox="1"/>
          <p:nvPr/>
        </p:nvSpPr>
        <p:spPr>
          <a:xfrm>
            <a:off x="2560516" y="1145033"/>
            <a:ext cx="272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1312395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3A4DC-5B4D-4FB9-BF11-6FEC3DD00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76018" y="1087578"/>
            <a:ext cx="2899611" cy="548858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U.S. Climate Alliance</a:t>
            </a:r>
          </a:p>
          <a:p>
            <a:pPr lvl="1"/>
            <a:r>
              <a:rPr lang="en-US" dirty="0"/>
              <a:t>California</a:t>
            </a:r>
          </a:p>
          <a:p>
            <a:pPr lvl="1"/>
            <a:r>
              <a:rPr lang="en-US" dirty="0"/>
              <a:t>Colorado</a:t>
            </a:r>
          </a:p>
          <a:p>
            <a:pPr lvl="1"/>
            <a:r>
              <a:rPr lang="en-US" dirty="0"/>
              <a:t>Connecticut</a:t>
            </a:r>
          </a:p>
          <a:p>
            <a:pPr lvl="1"/>
            <a:r>
              <a:rPr lang="en-US" dirty="0"/>
              <a:t>Delaware</a:t>
            </a:r>
          </a:p>
          <a:p>
            <a:pPr lvl="1"/>
            <a:r>
              <a:rPr lang="en-US" dirty="0"/>
              <a:t>Hawaii</a:t>
            </a:r>
          </a:p>
          <a:p>
            <a:pPr lvl="1"/>
            <a:r>
              <a:rPr lang="en-US" dirty="0"/>
              <a:t>Maryland</a:t>
            </a:r>
          </a:p>
          <a:p>
            <a:pPr lvl="1"/>
            <a:r>
              <a:rPr lang="en-US" dirty="0"/>
              <a:t>Massachusetts</a:t>
            </a:r>
          </a:p>
          <a:p>
            <a:pPr lvl="1"/>
            <a:r>
              <a:rPr lang="en-US" dirty="0"/>
              <a:t>Minnesota</a:t>
            </a:r>
          </a:p>
          <a:p>
            <a:pPr lvl="1"/>
            <a:r>
              <a:rPr lang="en-US" dirty="0"/>
              <a:t>New Jersey</a:t>
            </a:r>
          </a:p>
          <a:p>
            <a:pPr lvl="1"/>
            <a:r>
              <a:rPr lang="en-US" dirty="0"/>
              <a:t>New York</a:t>
            </a:r>
          </a:p>
          <a:p>
            <a:pPr lvl="1"/>
            <a:r>
              <a:rPr lang="en-US" dirty="0"/>
              <a:t>North Carolina</a:t>
            </a:r>
          </a:p>
          <a:p>
            <a:pPr lvl="1"/>
            <a:r>
              <a:rPr lang="en-US" dirty="0"/>
              <a:t>Oregon</a:t>
            </a:r>
          </a:p>
          <a:p>
            <a:pPr lvl="1"/>
            <a:r>
              <a:rPr lang="en-US" dirty="0"/>
              <a:t>Puerto Rico</a:t>
            </a:r>
          </a:p>
          <a:p>
            <a:pPr lvl="1"/>
            <a:r>
              <a:rPr lang="en-US" dirty="0"/>
              <a:t>Rhode Island</a:t>
            </a:r>
          </a:p>
          <a:p>
            <a:pPr lvl="1"/>
            <a:r>
              <a:rPr lang="en-US" dirty="0"/>
              <a:t>Vermont</a:t>
            </a:r>
          </a:p>
          <a:p>
            <a:pPr lvl="1"/>
            <a:r>
              <a:rPr lang="en-US" dirty="0"/>
              <a:t>Virginia</a:t>
            </a:r>
          </a:p>
          <a:p>
            <a:pPr lvl="1"/>
            <a:r>
              <a:rPr lang="en-US" dirty="0"/>
              <a:t>Washington</a:t>
            </a:r>
          </a:p>
          <a:p>
            <a:pPr marL="530352" lvl="1" indent="0">
              <a:buNone/>
            </a:pPr>
            <a:r>
              <a:rPr lang="en-US" dirty="0"/>
              <a:t>Original 17</a:t>
            </a:r>
          </a:p>
          <a:p>
            <a:pPr marL="530352" lvl="1" indent="0">
              <a:buNone/>
            </a:pPr>
            <a:r>
              <a:rPr lang="en-US" dirty="0"/>
              <a:t>+6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506C32-1E97-48D1-BD5A-74A6F05ED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315" y="631956"/>
            <a:ext cx="9451919" cy="687113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B35F9F0-DC4C-432A-952D-4BE5B3D28724}"/>
              </a:ext>
            </a:extLst>
          </p:cNvPr>
          <p:cNvSpPr/>
          <p:nvPr/>
        </p:nvSpPr>
        <p:spPr>
          <a:xfrm>
            <a:off x="1" y="142351"/>
            <a:ext cx="4346532" cy="562473"/>
          </a:xfrm>
          <a:prstGeom prst="rect">
            <a:avLst/>
          </a:prstGeom>
          <a:solidFill>
            <a:srgbClr val="8C1D40"/>
          </a:solidFill>
          <a:ln>
            <a:solidFill>
              <a:srgbClr val="8C1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6FD129-E3CF-4578-8AAF-8B0CA694817F}"/>
              </a:ext>
            </a:extLst>
          </p:cNvPr>
          <p:cNvSpPr txBox="1"/>
          <p:nvPr/>
        </p:nvSpPr>
        <p:spPr>
          <a:xfrm>
            <a:off x="100208" y="193055"/>
            <a:ext cx="5724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CLIMATE ALLIANCE</a:t>
            </a:r>
          </a:p>
        </p:txBody>
      </p:sp>
    </p:spTree>
    <p:extLst>
      <p:ext uri="{BB962C8B-B14F-4D97-AF65-F5344CB8AC3E}">
        <p14:creationId xmlns:p14="http://schemas.microsoft.com/office/powerpoint/2010/main" val="3479954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721A70A-89B6-4B2F-B57B-A7E070D9E8AD}"/>
              </a:ext>
            </a:extLst>
          </p:cNvPr>
          <p:cNvSpPr/>
          <p:nvPr/>
        </p:nvSpPr>
        <p:spPr>
          <a:xfrm>
            <a:off x="8305511" y="2753708"/>
            <a:ext cx="2694396" cy="16936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QUANTIFICATION TOOLS 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&amp; METHODOLOGIES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overview, assessment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A12240-4ECB-4A0F-BD73-59259DE18D24}"/>
              </a:ext>
            </a:extLst>
          </p:cNvPr>
          <p:cNvSpPr/>
          <p:nvPr/>
        </p:nvSpPr>
        <p:spPr>
          <a:xfrm>
            <a:off x="1966858" y="2747493"/>
            <a:ext cx="2699659" cy="1706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PROGRAM &amp; POLICY OPPORTUNITIES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state, regional, federal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94810D-BD8E-4C67-B404-B1DD307A8ED9}"/>
              </a:ext>
            </a:extLst>
          </p:cNvPr>
          <p:cNvSpPr/>
          <p:nvPr/>
        </p:nvSpPr>
        <p:spPr>
          <a:xfrm>
            <a:off x="5084389" y="2759525"/>
            <a:ext cx="2803250" cy="168385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FUNDING OPPORTUNITIES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federal, private sector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8D3D878-59EA-4DCB-8486-950605B8DF3C}"/>
              </a:ext>
            </a:extLst>
          </p:cNvPr>
          <p:cNvSpPr/>
          <p:nvPr/>
        </p:nvSpPr>
        <p:spPr>
          <a:xfrm>
            <a:off x="1966859" y="4499353"/>
            <a:ext cx="2699658" cy="4576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PHASE 1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91ED42-C673-422B-BD62-43CC4E2D383A}"/>
              </a:ext>
            </a:extLst>
          </p:cNvPr>
          <p:cNvSpPr/>
          <p:nvPr/>
        </p:nvSpPr>
        <p:spPr>
          <a:xfrm>
            <a:off x="5084389" y="4501343"/>
            <a:ext cx="2786437" cy="45765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PHASE 2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043066E-E000-47A7-A3A1-3BC9E56380D3}"/>
              </a:ext>
            </a:extLst>
          </p:cNvPr>
          <p:cNvSpPr/>
          <p:nvPr/>
        </p:nvSpPr>
        <p:spPr>
          <a:xfrm>
            <a:off x="8305511" y="4507850"/>
            <a:ext cx="2699055" cy="45115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ONGOING: WRI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Arrow: Notched Right 37">
            <a:extLst>
              <a:ext uri="{FF2B5EF4-FFF2-40B4-BE49-F238E27FC236}">
                <a16:creationId xmlns:a16="http://schemas.microsoft.com/office/drawing/2014/main" id="{AEAF46A4-244B-407B-BFBE-51726C4E97E7}"/>
              </a:ext>
            </a:extLst>
          </p:cNvPr>
          <p:cNvSpPr/>
          <p:nvPr/>
        </p:nvSpPr>
        <p:spPr>
          <a:xfrm>
            <a:off x="958017" y="4508796"/>
            <a:ext cx="972745" cy="351778"/>
          </a:xfrm>
          <a:prstGeom prst="notched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EBD4213-46C4-4F58-B41E-C7462C833929}"/>
              </a:ext>
            </a:extLst>
          </p:cNvPr>
          <p:cNvSpPr/>
          <p:nvPr/>
        </p:nvSpPr>
        <p:spPr>
          <a:xfrm>
            <a:off x="0" y="654630"/>
            <a:ext cx="5549211" cy="825500"/>
          </a:xfrm>
          <a:prstGeom prst="rect">
            <a:avLst/>
          </a:prstGeom>
          <a:solidFill>
            <a:srgbClr val="8C1D40"/>
          </a:solidFill>
          <a:ln>
            <a:solidFill>
              <a:srgbClr val="8C1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DB40EB-4738-4BDB-AD56-271B705C89D1}"/>
              </a:ext>
            </a:extLst>
          </p:cNvPr>
          <p:cNvSpPr txBox="1"/>
          <p:nvPr/>
        </p:nvSpPr>
        <p:spPr>
          <a:xfrm>
            <a:off x="648956" y="736610"/>
            <a:ext cx="5416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TOOLKIT OVERVIEW</a:t>
            </a:r>
          </a:p>
        </p:txBody>
      </p:sp>
    </p:spTree>
    <p:extLst>
      <p:ext uri="{BB962C8B-B14F-4D97-AF65-F5344CB8AC3E}">
        <p14:creationId xmlns:p14="http://schemas.microsoft.com/office/powerpoint/2010/main" val="174114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6734C3B-CBBF-455C-BCF1-F53D00E53628}"/>
              </a:ext>
            </a:extLst>
          </p:cNvPr>
          <p:cNvSpPr/>
          <p:nvPr/>
        </p:nvSpPr>
        <p:spPr>
          <a:xfrm>
            <a:off x="-127000" y="1044225"/>
            <a:ext cx="5549211" cy="825500"/>
          </a:xfrm>
          <a:prstGeom prst="rect">
            <a:avLst/>
          </a:prstGeom>
          <a:solidFill>
            <a:srgbClr val="8C1D40"/>
          </a:solidFill>
          <a:ln>
            <a:solidFill>
              <a:srgbClr val="8C1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EEC9D4-8741-4941-98C9-0734CA260EFC}"/>
              </a:ext>
            </a:extLst>
          </p:cNvPr>
          <p:cNvSpPr txBox="1"/>
          <p:nvPr/>
        </p:nvSpPr>
        <p:spPr>
          <a:xfrm>
            <a:off x="1371600" y="1147194"/>
            <a:ext cx="3910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462B0F-8616-4F4A-BF3C-290D7EC8E4D5}"/>
              </a:ext>
            </a:extLst>
          </p:cNvPr>
          <p:cNvSpPr/>
          <p:nvPr/>
        </p:nvSpPr>
        <p:spPr>
          <a:xfrm>
            <a:off x="1371600" y="2479152"/>
            <a:ext cx="1039929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Toolkit outline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Toolkit protocol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State profiles for 14 Alliance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Comparative assessment </a:t>
            </a:r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(15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members)</a:t>
            </a:r>
          </a:p>
        </p:txBody>
      </p:sp>
    </p:spTree>
    <p:extLst>
      <p:ext uri="{BB962C8B-B14F-4D97-AF65-F5344CB8AC3E}">
        <p14:creationId xmlns:p14="http://schemas.microsoft.com/office/powerpoint/2010/main" val="1019100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3CA93-455B-483A-9424-7CA0323B1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6" y="2284163"/>
            <a:ext cx="7409049" cy="65589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Create baseline of what exists at each state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FEB9F9A-A7E8-4287-99A7-A3B07C4D56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7032127"/>
              </p:ext>
            </p:extLst>
          </p:nvPr>
        </p:nvGraphicFramePr>
        <p:xfrm>
          <a:off x="806116" y="5267089"/>
          <a:ext cx="11237477" cy="1543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EC36D8F-10B3-4A76-8242-B3D45F800568}"/>
              </a:ext>
            </a:extLst>
          </p:cNvPr>
          <p:cNvSpPr txBox="1"/>
          <p:nvPr/>
        </p:nvSpPr>
        <p:spPr>
          <a:xfrm>
            <a:off x="1145405" y="2818569"/>
            <a:ext cx="10633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Example: Colorado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76 conservation districts, Colorado Carbon Fund, Colorado State University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Agricultural Energy Efficiency Program, Water Plan Grant Fund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State background: 31.8M acres, cattle &amp; small grains, drought and other water impacts predicted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CD3E0A-8952-47E1-B75B-4C2A9C634696}"/>
              </a:ext>
            </a:extLst>
          </p:cNvPr>
          <p:cNvSpPr/>
          <p:nvPr/>
        </p:nvSpPr>
        <p:spPr>
          <a:xfrm>
            <a:off x="-127000" y="1044225"/>
            <a:ext cx="12319000" cy="825500"/>
          </a:xfrm>
          <a:prstGeom prst="rect">
            <a:avLst/>
          </a:prstGeom>
          <a:solidFill>
            <a:srgbClr val="8C1D40"/>
          </a:solidFill>
          <a:ln>
            <a:solidFill>
              <a:srgbClr val="8C1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CAAFE9-8741-4E2D-AB47-A2FA63985C9C}"/>
              </a:ext>
            </a:extLst>
          </p:cNvPr>
          <p:cNvSpPr txBox="1"/>
          <p:nvPr/>
        </p:nvSpPr>
        <p:spPr>
          <a:xfrm>
            <a:off x="1371600" y="1147194"/>
            <a:ext cx="4434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DELIVERABLES 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5DCB41-78FD-4C71-95FD-AFD23FB0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9415" y="1251933"/>
            <a:ext cx="4998723" cy="65589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Profiles</a:t>
            </a:r>
          </a:p>
        </p:txBody>
      </p:sp>
    </p:spTree>
    <p:extLst>
      <p:ext uri="{BB962C8B-B14F-4D97-AF65-F5344CB8AC3E}">
        <p14:creationId xmlns:p14="http://schemas.microsoft.com/office/powerpoint/2010/main" val="3996464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683D13-DB3B-452C-A87A-5B7099C048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3009392"/>
              </p:ext>
            </p:extLst>
          </p:nvPr>
        </p:nvGraphicFramePr>
        <p:xfrm>
          <a:off x="1097280" y="1775987"/>
          <a:ext cx="10470606" cy="5355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EBE56D5-E926-4DAF-A2EA-3B9186C023AE}"/>
              </a:ext>
            </a:extLst>
          </p:cNvPr>
          <p:cNvSpPr/>
          <p:nvPr/>
        </p:nvSpPr>
        <p:spPr>
          <a:xfrm>
            <a:off x="-24384" y="748662"/>
            <a:ext cx="12317984" cy="825500"/>
          </a:xfrm>
          <a:prstGeom prst="rect">
            <a:avLst/>
          </a:prstGeom>
          <a:solidFill>
            <a:srgbClr val="8C1D40"/>
          </a:solidFill>
          <a:ln>
            <a:solidFill>
              <a:srgbClr val="8C1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2E170-D1D2-466B-937A-A2CE5A38747B}"/>
              </a:ext>
            </a:extLst>
          </p:cNvPr>
          <p:cNvSpPr txBox="1"/>
          <p:nvPr/>
        </p:nvSpPr>
        <p:spPr>
          <a:xfrm>
            <a:off x="1474216" y="851631"/>
            <a:ext cx="4186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DELIVERABLES :</a:t>
            </a:r>
            <a:endParaRPr lang="en-US" sz="3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DFE682A-EF2F-4B4E-9D87-4A5433138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754" y="976664"/>
            <a:ext cx="7097485" cy="511144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Results of Comparison</a:t>
            </a:r>
          </a:p>
        </p:txBody>
      </p:sp>
    </p:spTree>
    <p:extLst>
      <p:ext uri="{BB962C8B-B14F-4D97-AF65-F5344CB8AC3E}">
        <p14:creationId xmlns:p14="http://schemas.microsoft.com/office/powerpoint/2010/main" val="3340403019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3252</TotalTime>
  <Words>784</Words>
  <Application>Microsoft Office PowerPoint</Application>
  <PresentationFormat>Widescreen</PresentationFormat>
  <Paragraphs>132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Franklin Gothic Book</vt:lpstr>
      <vt:lpstr>Segoe UI</vt:lpstr>
      <vt:lpstr>Crop</vt:lpstr>
      <vt:lpstr>integrating  agriculture into state climate EFFORTS </vt:lpstr>
      <vt:lpstr>PowerPoint Presentation</vt:lpstr>
      <vt:lpstr>AGRICULTURE</vt:lpstr>
      <vt:lpstr>PowerPoint Presentation</vt:lpstr>
      <vt:lpstr>PowerPoint Presentation</vt:lpstr>
      <vt:lpstr>PowerPoint Presentation</vt:lpstr>
      <vt:lpstr>PowerPoint Presentation</vt:lpstr>
      <vt:lpstr>State Profiles</vt:lpstr>
      <vt:lpstr>Initial Results of Comparison</vt:lpstr>
      <vt:lpstr>Highlights</vt:lpstr>
      <vt:lpstr>PowerPoint Presentation</vt:lpstr>
      <vt:lpstr>PowerPoint Presentation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Toolkit for integrating agriculture into state climate change plans</dc:title>
  <dc:creator>Anna Harmon</dc:creator>
  <cp:lastModifiedBy>Anna Harmon</cp:lastModifiedBy>
  <cp:revision>94</cp:revision>
  <cp:lastPrinted>2019-03-18T17:02:05Z</cp:lastPrinted>
  <dcterms:created xsi:type="dcterms:W3CDTF">2018-11-25T01:26:50Z</dcterms:created>
  <dcterms:modified xsi:type="dcterms:W3CDTF">2019-04-27T00:26:53Z</dcterms:modified>
</cp:coreProperties>
</file>