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Roboto"/>
      <p:regular r:id="rId23"/>
      <p:bold r:id="rId24"/>
      <p:italic r:id="rId25"/>
      <p:boldItalic r:id="rId26"/>
    </p:embeddedFont>
    <p:embeddedFont>
      <p:font typeface="Lato"/>
      <p:regular r:id="rId27"/>
      <p:bold r:id="rId28"/>
      <p:italic r:id="rId29"/>
      <p:boldItalic r:id="rId30"/>
    </p:embeddedFont>
    <p:embeddedFont>
      <p:font typeface="Arial Black"/>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C4E2635-EBC4-41AA-8087-F64F9DC8AEC3}">
  <a:tblStyle styleId="{9C4E2635-EBC4-41AA-8087-F64F9DC8AEC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Black-regular.fntdata"/><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4488c6d32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Google Shape;171;g54488c6d32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54488c6d32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4488c6d32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g54488c6d32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54488c6d32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82f58edd2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g582f58edd2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582f58edd2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82f58edd2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0" name="Google Shape;200;g582f58edd2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582f58edd2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82f58edd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g582f58edd2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582f58edd2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6b35765b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g56b35765b9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56b35765b9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Approximately 4 to 10 percent of food purchased by restaurants becomes kitchen loss, both edible and inedible, before reaching the consumer.57 Another significant portion is served but never eaten. Other drivers of waste in food service include large portions, inflexibility of chain-store management, and pressure to maintain enough food supply to offer extensive menu choices at all times.58 In addition, staff behavior and kitchen culture can contribute to food waste. Plate waste is a significant contributor to losses </a:t>
            </a:r>
            <a:endParaRPr/>
          </a:p>
        </p:txBody>
      </p:sp>
      <p:sp>
        <p:nvSpPr>
          <p:cNvPr id="97" name="Google Shape;9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16 of methane emissions!!!!!</a:t>
            </a:r>
            <a:endParaRPr/>
          </a:p>
        </p:txBody>
      </p:sp>
      <p:sp>
        <p:nvSpPr>
          <p:cNvPr id="106" name="Google Shape;10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6b35765b9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g56b35765b9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16 of methane emissions!!!!!</a:t>
            </a:r>
            <a:endParaRPr/>
          </a:p>
        </p:txBody>
      </p:sp>
      <p:sp>
        <p:nvSpPr>
          <p:cNvPr id="113" name="Google Shape;113;g56b35765b9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6b35765b9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g56b35765b9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56b35765b9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82f58edd2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8" name="Google Shape;138;g582f58edd2_0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582f58edd2_0_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4488c6d32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g54488c6d32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pluralistic Jewish group that provides a forum for Jews in Arizona to collaborate and foster social justice within the state</a:t>
            </a:r>
            <a:endParaRPr/>
          </a:p>
          <a:p>
            <a:pPr indent="0" lvl="0" marL="0" rtl="0" algn="l">
              <a:spcBef>
                <a:spcPts val="0"/>
              </a:spcBef>
              <a:spcAft>
                <a:spcPts val="0"/>
              </a:spcAft>
              <a:buNone/>
            </a:pPr>
            <a:r>
              <a:t/>
            </a:r>
            <a:endParaRPr/>
          </a:p>
        </p:txBody>
      </p:sp>
      <p:sp>
        <p:nvSpPr>
          <p:cNvPr id="149" name="Google Shape;149;g54488c6d32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4488c6d32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0" name="Google Shape;160;g54488c6d32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54488c6d32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Arial Black"/>
                <a:ea typeface="Arial Black"/>
                <a:cs typeface="Arial Black"/>
                <a:sym typeface="Arial Black"/>
              </a:defRPr>
            </a:lvl1pPr>
            <a:lvl2pPr lvl="1" marR="0" rtl="0" algn="ctr">
              <a:spcBef>
                <a:spcPts val="0"/>
              </a:spcBef>
              <a:spcAft>
                <a:spcPts val="0"/>
              </a:spcAft>
              <a:buSzPts val="1400"/>
              <a:buNone/>
              <a:defRPr b="0" i="0" sz="4400" u="none" cap="none" strike="noStrike">
                <a:solidFill>
                  <a:schemeClr val="dk1"/>
                </a:solidFill>
                <a:latin typeface="Arial Black"/>
                <a:ea typeface="Arial Black"/>
                <a:cs typeface="Arial Black"/>
                <a:sym typeface="Arial Black"/>
              </a:defRPr>
            </a:lvl2pPr>
            <a:lvl3pPr lvl="2" marR="0" rtl="0" algn="ctr">
              <a:spcBef>
                <a:spcPts val="0"/>
              </a:spcBef>
              <a:spcAft>
                <a:spcPts val="0"/>
              </a:spcAft>
              <a:buSzPts val="1400"/>
              <a:buNone/>
              <a:defRPr b="0" i="0" sz="4400" u="none" cap="none" strike="noStrike">
                <a:solidFill>
                  <a:schemeClr val="dk1"/>
                </a:solidFill>
                <a:latin typeface="Arial Black"/>
                <a:ea typeface="Arial Black"/>
                <a:cs typeface="Arial Black"/>
                <a:sym typeface="Arial Black"/>
              </a:defRPr>
            </a:lvl3pPr>
            <a:lvl4pPr lvl="3" marR="0" rtl="0" algn="ctr">
              <a:spcBef>
                <a:spcPts val="0"/>
              </a:spcBef>
              <a:spcAft>
                <a:spcPts val="0"/>
              </a:spcAft>
              <a:buSzPts val="1400"/>
              <a:buNone/>
              <a:defRPr b="0" i="0" sz="4400" u="none" cap="none" strike="noStrike">
                <a:solidFill>
                  <a:schemeClr val="dk1"/>
                </a:solidFill>
                <a:latin typeface="Arial Black"/>
                <a:ea typeface="Arial Black"/>
                <a:cs typeface="Arial Black"/>
                <a:sym typeface="Arial Black"/>
              </a:defRPr>
            </a:lvl4pPr>
            <a:lvl5pPr lvl="4" marR="0" rtl="0" algn="ctr">
              <a:spcBef>
                <a:spcPts val="0"/>
              </a:spcBef>
              <a:spcAft>
                <a:spcPts val="0"/>
              </a:spcAft>
              <a:buSzPts val="1400"/>
              <a:buNone/>
              <a:defRPr b="0" i="0" sz="4400" u="none" cap="none" strike="noStrike">
                <a:solidFill>
                  <a:schemeClr val="dk1"/>
                </a:solidFill>
                <a:latin typeface="Arial Black"/>
                <a:ea typeface="Arial Black"/>
                <a:cs typeface="Arial Black"/>
                <a:sym typeface="Arial Black"/>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0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0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0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0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0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0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0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0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nrdc.org/sites/default/files/wasted-food-IP.pdf" TargetMode="External"/><Relationship Id="rId4" Type="http://schemas.openxmlformats.org/officeDocument/2006/relationships/hyperlink" Target="https://static1.squarespace.com/static/58e4061c197aea34f5405d98/t/596ff25ae45a7c43fc71be6d/1500508766281/DevourAnnualReport2017_FINAL2.pdf" TargetMode="External"/><Relationship Id="rId5" Type="http://schemas.openxmlformats.org/officeDocument/2006/relationships/hyperlink" Target="https://www.epa.gov/sustainable-management-food/food-recovery-hierarchy" TargetMode="External"/><Relationship Id="rId6" Type="http://schemas.openxmlformats.org/officeDocument/2006/relationships/hyperlink" Target="https://devourphoenix.com/images/devour-culinary-classic-logo.png"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p:nvPr/>
        </p:nvSpPr>
        <p:spPr>
          <a:xfrm>
            <a:off x="493711" y="2017713"/>
            <a:ext cx="11337217" cy="1708738"/>
          </a:xfrm>
          <a:prstGeom prst="rect">
            <a:avLst/>
          </a:prstGeom>
          <a:noFill/>
          <a:ln>
            <a:noFill/>
          </a:ln>
        </p:spPr>
        <p:txBody>
          <a:bodyPr anchorCtr="0" anchor="t" bIns="45700" lIns="91425" spcFirstLastPara="1" rIns="91425" wrap="square" tIns="45700">
            <a:noAutofit/>
          </a:bodyPr>
          <a:lstStyle/>
          <a:p>
            <a:pPr indent="0" lvl="0" marL="0" marR="0" rtl="0" algn="l">
              <a:lnSpc>
                <a:spcPct val="120370"/>
              </a:lnSpc>
              <a:spcBef>
                <a:spcPts val="0"/>
              </a:spcBef>
              <a:spcAft>
                <a:spcPts val="0"/>
              </a:spcAft>
              <a:buClr>
                <a:schemeClr val="dk1"/>
              </a:buClr>
              <a:buSzPts val="5400"/>
              <a:buFont typeface="Arial"/>
              <a:buNone/>
            </a:pPr>
            <a:r>
              <a:rPr b="1" lang="en-US" sz="4200">
                <a:solidFill>
                  <a:schemeClr val="dk1"/>
                </a:solidFill>
              </a:rPr>
              <a:t>Engaging with Food Recovery </a:t>
            </a:r>
            <a:endParaRPr b="1" sz="4200">
              <a:solidFill>
                <a:schemeClr val="dk1"/>
              </a:solidFill>
            </a:endParaRPr>
          </a:p>
          <a:p>
            <a:pPr indent="0" lvl="0" marL="0" marR="0" rtl="0" algn="l">
              <a:lnSpc>
                <a:spcPct val="120370"/>
              </a:lnSpc>
              <a:spcBef>
                <a:spcPts val="0"/>
              </a:spcBef>
              <a:spcAft>
                <a:spcPts val="0"/>
              </a:spcAft>
              <a:buClr>
                <a:schemeClr val="dk1"/>
              </a:buClr>
              <a:buSzPts val="5400"/>
              <a:buFont typeface="Arial"/>
              <a:buNone/>
            </a:pPr>
            <a:r>
              <a:rPr b="1" lang="en-US" sz="4200">
                <a:solidFill>
                  <a:schemeClr val="dk1"/>
                </a:solidFill>
              </a:rPr>
              <a:t>at Devour Culinary Classic</a:t>
            </a:r>
            <a:endParaRPr sz="4200"/>
          </a:p>
        </p:txBody>
      </p:sp>
      <p:sp>
        <p:nvSpPr>
          <p:cNvPr id="90" name="Google Shape;90;p13"/>
          <p:cNvSpPr txBox="1"/>
          <p:nvPr/>
        </p:nvSpPr>
        <p:spPr>
          <a:xfrm>
            <a:off x="611202" y="1608150"/>
            <a:ext cx="6169800" cy="369300"/>
          </a:xfrm>
          <a:prstGeom prst="rect">
            <a:avLst/>
          </a:prstGeom>
          <a:solidFill>
            <a:srgbClr val="FFC627"/>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1" lang="en-US" sz="1800">
                <a:solidFill>
                  <a:schemeClr val="dk1"/>
                </a:solidFill>
              </a:rPr>
              <a:t>MSUS Culminating Experience Presentation</a:t>
            </a:r>
            <a:endParaRPr/>
          </a:p>
        </p:txBody>
      </p:sp>
      <p:sp>
        <p:nvSpPr>
          <p:cNvPr id="91" name="Google Shape;91;p13"/>
          <p:cNvSpPr txBox="1"/>
          <p:nvPr>
            <p:ph idx="1" type="subTitle"/>
          </p:nvPr>
        </p:nvSpPr>
        <p:spPr>
          <a:xfrm>
            <a:off x="493713" y="3757613"/>
            <a:ext cx="10718238" cy="83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500"/>
              <a:buNone/>
            </a:pPr>
            <a:r>
              <a:rPr lang="en-US" sz="2500">
                <a:solidFill>
                  <a:schemeClr val="dk1"/>
                </a:solidFill>
              </a:rPr>
              <a:t>Lexie Fields-Austin</a:t>
            </a:r>
            <a:endParaRPr/>
          </a:p>
        </p:txBody>
      </p:sp>
      <p:pic>
        <p:nvPicPr>
          <p:cNvPr id="92" name="Google Shape;92;p13"/>
          <p:cNvPicPr preferRelativeResize="0"/>
          <p:nvPr/>
        </p:nvPicPr>
        <p:blipFill rotWithShape="1">
          <a:blip r:embed="rId3">
            <a:alphaModFix/>
          </a:blip>
          <a:srcRect b="0" l="0" r="0" t="0"/>
          <a:stretch/>
        </p:blipFill>
        <p:spPr>
          <a:xfrm>
            <a:off x="493700" y="5523300"/>
            <a:ext cx="3845550" cy="1196925"/>
          </a:xfrm>
          <a:prstGeom prst="rect">
            <a:avLst/>
          </a:prstGeom>
          <a:noFill/>
          <a:ln>
            <a:noFill/>
          </a:ln>
        </p:spPr>
      </p:pic>
      <p:sp>
        <p:nvSpPr>
          <p:cNvPr id="93" name="Google Shape;93;p13"/>
          <p:cNvSpPr txBox="1"/>
          <p:nvPr/>
        </p:nvSpPr>
        <p:spPr>
          <a:xfrm>
            <a:off x="493711" y="4298171"/>
            <a:ext cx="862653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lang="en-US" sz="1800">
                <a:solidFill>
                  <a:schemeClr val="dk1"/>
                </a:solidFill>
              </a:rPr>
              <a:t>Spring 2019</a:t>
            </a:r>
            <a:endParaRPr/>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2"/>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5" name="Google Shape;175;p22"/>
          <p:cNvSpPr/>
          <p:nvPr/>
        </p:nvSpPr>
        <p:spPr>
          <a:xfrm>
            <a:off x="637425" y="346293"/>
            <a:ext cx="8575800" cy="116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Outcomes</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pic>
        <p:nvPicPr>
          <p:cNvPr id="176" name="Google Shape;176;p22"/>
          <p:cNvPicPr preferRelativeResize="0"/>
          <p:nvPr/>
        </p:nvPicPr>
        <p:blipFill>
          <a:blip r:embed="rId3">
            <a:alphaModFix/>
          </a:blip>
          <a:stretch>
            <a:fillRect/>
          </a:stretch>
        </p:blipFill>
        <p:spPr>
          <a:xfrm>
            <a:off x="7811525" y="0"/>
            <a:ext cx="4380475" cy="2752625"/>
          </a:xfrm>
          <a:prstGeom prst="rect">
            <a:avLst/>
          </a:prstGeom>
          <a:noFill/>
          <a:ln>
            <a:noFill/>
          </a:ln>
        </p:spPr>
      </p:pic>
      <p:pic>
        <p:nvPicPr>
          <p:cNvPr id="177" name="Google Shape;177;p22"/>
          <p:cNvPicPr preferRelativeResize="0"/>
          <p:nvPr/>
        </p:nvPicPr>
        <p:blipFill>
          <a:blip r:embed="rId4">
            <a:alphaModFix/>
          </a:blip>
          <a:stretch>
            <a:fillRect/>
          </a:stretch>
        </p:blipFill>
        <p:spPr>
          <a:xfrm>
            <a:off x="7770125" y="3966750"/>
            <a:ext cx="4463273" cy="2891251"/>
          </a:xfrm>
          <a:prstGeom prst="rect">
            <a:avLst/>
          </a:prstGeom>
          <a:noFill/>
          <a:ln>
            <a:noFill/>
          </a:ln>
        </p:spPr>
      </p:pic>
      <p:pic>
        <p:nvPicPr>
          <p:cNvPr id="178" name="Google Shape;178;p22"/>
          <p:cNvPicPr preferRelativeResize="0"/>
          <p:nvPr/>
        </p:nvPicPr>
        <p:blipFill>
          <a:blip r:embed="rId5">
            <a:alphaModFix/>
          </a:blip>
          <a:stretch>
            <a:fillRect/>
          </a:stretch>
        </p:blipFill>
        <p:spPr>
          <a:xfrm>
            <a:off x="0" y="1842125"/>
            <a:ext cx="4182300" cy="5015875"/>
          </a:xfrm>
          <a:prstGeom prst="rect">
            <a:avLst/>
          </a:prstGeom>
          <a:noFill/>
          <a:ln>
            <a:noFill/>
          </a:ln>
          <a:effectLst>
            <a:outerShdw blurRad="40000" rotWithShape="0" dir="5400000" dist="23000">
              <a:srgbClr val="808080">
                <a:alpha val="34900"/>
              </a:srgbClr>
            </a:outerShdw>
          </a:effectLst>
        </p:spPr>
      </p:pic>
      <p:sp>
        <p:nvSpPr>
          <p:cNvPr id="179" name="Google Shape;179;p22"/>
          <p:cNvSpPr txBox="1"/>
          <p:nvPr/>
        </p:nvSpPr>
        <p:spPr>
          <a:xfrm>
            <a:off x="4182300" y="1950400"/>
            <a:ext cx="3629100" cy="3972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US" sz="2400">
                <a:solidFill>
                  <a:srgbClr val="FFFFFF"/>
                </a:solidFill>
              </a:rPr>
              <a:t>Provided food for over 100 refugees recently released from ICE care</a:t>
            </a:r>
            <a:endParaRPr sz="2400">
              <a:solidFill>
                <a:srgbClr val="FFFFFF"/>
              </a:solidFill>
            </a:endParaRPr>
          </a:p>
          <a:p>
            <a:pPr indent="-381000" lvl="0" marL="457200" rtl="0" algn="l">
              <a:spcBef>
                <a:spcPts val="0"/>
              </a:spcBef>
              <a:spcAft>
                <a:spcPts val="0"/>
              </a:spcAft>
              <a:buClr>
                <a:srgbClr val="FFFFFF"/>
              </a:buClr>
              <a:buSzPts val="2400"/>
              <a:buChar char="●"/>
            </a:pPr>
            <a:r>
              <a:rPr lang="en-US" sz="2400">
                <a:solidFill>
                  <a:srgbClr val="FFFFFF"/>
                </a:solidFill>
              </a:rPr>
              <a:t>Supplied approximately 6 meals (3 meals/day for 2 days)</a:t>
            </a:r>
            <a:endParaRPr sz="2400">
              <a:solidFill>
                <a:srgbClr val="FFFFFF"/>
              </a:solidFill>
            </a:endParaRPr>
          </a:p>
          <a:p>
            <a:pPr indent="-381000" lvl="0" marL="457200" rtl="0" algn="l">
              <a:spcBef>
                <a:spcPts val="0"/>
              </a:spcBef>
              <a:spcAft>
                <a:spcPts val="0"/>
              </a:spcAft>
              <a:buClr>
                <a:srgbClr val="FFFFFF"/>
              </a:buClr>
              <a:buSzPts val="2400"/>
              <a:buChar char="●"/>
            </a:pPr>
            <a:r>
              <a:rPr lang="en-US" sz="2400">
                <a:solidFill>
                  <a:srgbClr val="FFFFFF"/>
                </a:solidFill>
              </a:rPr>
              <a:t>Save AJJ $5,000 on food costs</a:t>
            </a:r>
            <a:endParaRPr sz="2400">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3"/>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6" name="Google Shape;186;p23"/>
          <p:cNvSpPr/>
          <p:nvPr/>
        </p:nvSpPr>
        <p:spPr>
          <a:xfrm>
            <a:off x="1808100" y="132794"/>
            <a:ext cx="8575800" cy="127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Zero Waste Events</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sp>
        <p:nvSpPr>
          <p:cNvPr id="187" name="Google Shape;187;p23"/>
          <p:cNvSpPr txBox="1"/>
          <p:nvPr/>
        </p:nvSpPr>
        <p:spPr>
          <a:xfrm>
            <a:off x="558950" y="1576375"/>
            <a:ext cx="4467000" cy="32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FFFFFF"/>
                </a:solidFill>
                <a:highlight>
                  <a:schemeClr val="accent2"/>
                </a:highlight>
              </a:rPr>
              <a:t>Overall Impact</a:t>
            </a:r>
            <a:endParaRPr b="1" sz="3000">
              <a:solidFill>
                <a:srgbClr val="FFFFFF"/>
              </a:solidFill>
              <a:highlight>
                <a:schemeClr val="accent2"/>
              </a:highlight>
            </a:endParaRPr>
          </a:p>
          <a:p>
            <a:pPr indent="0" lvl="0" marL="0" rtl="0" algn="l">
              <a:spcBef>
                <a:spcPts val="0"/>
              </a:spcBef>
              <a:spcAft>
                <a:spcPts val="0"/>
              </a:spcAft>
              <a:buNone/>
            </a:pPr>
            <a:r>
              <a:rPr lang="en-US" sz="2400">
                <a:solidFill>
                  <a:srgbClr val="FFFFFF"/>
                </a:solidFill>
              </a:rPr>
              <a:t>Overview of results</a:t>
            </a:r>
            <a:endParaRPr sz="2400">
              <a:solidFill>
                <a:srgbClr val="FFFFFF"/>
              </a:solidFill>
            </a:endParaRPr>
          </a:p>
          <a:p>
            <a:pPr indent="0" lvl="0" marL="0" rtl="0" algn="l">
              <a:spcBef>
                <a:spcPts val="0"/>
              </a:spcBef>
              <a:spcAft>
                <a:spcPts val="0"/>
              </a:spcAft>
              <a:buNone/>
            </a:pPr>
            <a:r>
              <a:rPr lang="en-US" sz="2400">
                <a:solidFill>
                  <a:srgbClr val="FFFFFF"/>
                </a:solidFill>
              </a:rPr>
              <a:t>Reasons for non-participation</a:t>
            </a:r>
            <a:endParaRPr sz="2400">
              <a:solidFill>
                <a:srgbClr val="FFFFFF"/>
              </a:solidFill>
            </a:endParaRPr>
          </a:p>
          <a:p>
            <a:pPr indent="0" lvl="0" marL="0" rtl="0" algn="l">
              <a:spcBef>
                <a:spcPts val="0"/>
              </a:spcBef>
              <a:spcAft>
                <a:spcPts val="0"/>
              </a:spcAft>
              <a:buNone/>
            </a:pPr>
            <a:r>
              <a:rPr lang="en-US" sz="2400">
                <a:solidFill>
                  <a:srgbClr val="FFFFFF"/>
                </a:solidFill>
              </a:rPr>
              <a:t>Percentage of waste</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188" name="Google Shape;188;p23"/>
          <p:cNvSpPr txBox="1"/>
          <p:nvPr/>
        </p:nvSpPr>
        <p:spPr>
          <a:xfrm>
            <a:off x="5430750" y="1576375"/>
            <a:ext cx="6887700" cy="3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FFFFFF"/>
                </a:solidFill>
                <a:highlight>
                  <a:schemeClr val="accent2"/>
                </a:highlight>
              </a:rPr>
              <a:t>Client Recommendation Categories</a:t>
            </a:r>
            <a:endParaRPr b="1" sz="3000">
              <a:solidFill>
                <a:srgbClr val="FFFFFF"/>
              </a:solidFill>
              <a:highlight>
                <a:schemeClr val="accent2"/>
              </a:highlight>
            </a:endParaRPr>
          </a:p>
          <a:p>
            <a:pPr indent="0" lvl="0" marL="0" rtl="0" algn="l">
              <a:spcBef>
                <a:spcPts val="0"/>
              </a:spcBef>
              <a:spcAft>
                <a:spcPts val="0"/>
              </a:spcAft>
              <a:buNone/>
            </a:pPr>
            <a:r>
              <a:rPr lang="en-US" sz="2400">
                <a:solidFill>
                  <a:srgbClr val="FFFFFF"/>
                </a:solidFill>
              </a:rPr>
              <a:t>Organizational </a:t>
            </a:r>
            <a:r>
              <a:rPr lang="en-US" sz="2400">
                <a:solidFill>
                  <a:srgbClr val="FFFFFF"/>
                </a:solidFill>
              </a:rPr>
              <a:t>Structure</a:t>
            </a:r>
            <a:endParaRPr sz="2400">
              <a:solidFill>
                <a:srgbClr val="FFFFFF"/>
              </a:solidFill>
            </a:endParaRPr>
          </a:p>
          <a:p>
            <a:pPr indent="0" lvl="0" marL="0" rtl="0" algn="l">
              <a:spcBef>
                <a:spcPts val="0"/>
              </a:spcBef>
              <a:spcAft>
                <a:spcPts val="0"/>
              </a:spcAft>
              <a:buNone/>
            </a:pPr>
            <a:r>
              <a:rPr lang="en-US" sz="2400">
                <a:solidFill>
                  <a:srgbClr val="FFFFFF"/>
                </a:solidFill>
              </a:rPr>
              <a:t>Logistics</a:t>
            </a:r>
            <a:endParaRPr sz="2400">
              <a:solidFill>
                <a:srgbClr val="FFFFFF"/>
              </a:solidFill>
            </a:endParaRPr>
          </a:p>
          <a:p>
            <a:pPr indent="0" lvl="0" marL="0" rtl="0" algn="l">
              <a:spcBef>
                <a:spcPts val="0"/>
              </a:spcBef>
              <a:spcAft>
                <a:spcPts val="0"/>
              </a:spcAft>
              <a:buNone/>
            </a:pPr>
            <a:r>
              <a:rPr lang="en-US" sz="2400">
                <a:solidFill>
                  <a:srgbClr val="FFFFFF"/>
                </a:solidFill>
              </a:rPr>
              <a:t>Communication</a:t>
            </a:r>
            <a:endParaRPr sz="2400">
              <a:solidFill>
                <a:srgbClr val="FFFFFF"/>
              </a:solidFill>
            </a:endParaRPr>
          </a:p>
          <a:p>
            <a:pPr indent="0" lvl="0" marL="0" rtl="0" algn="l">
              <a:spcBef>
                <a:spcPts val="0"/>
              </a:spcBef>
              <a:spcAft>
                <a:spcPts val="0"/>
              </a:spcAft>
              <a:buNone/>
            </a:pPr>
            <a:r>
              <a:rPr lang="en-US" sz="2400">
                <a:solidFill>
                  <a:srgbClr val="FFFFFF"/>
                </a:solidFill>
              </a:rPr>
              <a:t>Financial</a:t>
            </a:r>
            <a:endParaRPr sz="2400">
              <a:solidFill>
                <a:srgbClr val="FFFFFF"/>
              </a:solidFill>
            </a:endParaRPr>
          </a:p>
          <a:p>
            <a:pPr indent="0" lvl="0" marL="0" rtl="0" algn="l">
              <a:spcBef>
                <a:spcPts val="0"/>
              </a:spcBef>
              <a:spcAft>
                <a:spcPts val="0"/>
              </a:spcAft>
              <a:buNone/>
            </a:pPr>
            <a:r>
              <a:rPr lang="en-US" sz="2400">
                <a:solidFill>
                  <a:srgbClr val="FFFFFF"/>
                </a:solidFill>
              </a:rPr>
              <a:t>Marketing </a:t>
            </a:r>
            <a:endParaRPr sz="2400">
              <a:solidFill>
                <a:srgbClr val="FFFFFF"/>
              </a:solidFill>
            </a:endParaRPr>
          </a:p>
          <a:p>
            <a:pPr indent="0" lvl="0" marL="0" rtl="0" algn="l">
              <a:spcBef>
                <a:spcPts val="0"/>
              </a:spcBef>
              <a:spcAft>
                <a:spcPts val="0"/>
              </a:spcAft>
              <a:buNone/>
            </a:pPr>
            <a:r>
              <a:rPr lang="en-US" sz="2400">
                <a:solidFill>
                  <a:srgbClr val="FFFFFF"/>
                </a:solidFill>
              </a:rPr>
              <a:t>Sustainability</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189" name="Google Shape;189;p23"/>
          <p:cNvSpPr txBox="1"/>
          <p:nvPr/>
        </p:nvSpPr>
        <p:spPr>
          <a:xfrm>
            <a:off x="558950" y="4249325"/>
            <a:ext cx="4823700" cy="21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highlight>
                  <a:schemeClr val="accent2"/>
                </a:highlight>
              </a:rPr>
              <a:t>Work Breakdown Structure</a:t>
            </a:r>
            <a:endParaRPr sz="3000">
              <a:solidFill>
                <a:srgbClr val="FFFFFF"/>
              </a:solidFill>
              <a:highlight>
                <a:schemeClr val="accent2"/>
              </a:highlight>
            </a:endParaRPr>
          </a:p>
          <a:p>
            <a:pPr indent="0" lvl="0" marL="0" rtl="0" algn="l">
              <a:spcBef>
                <a:spcPts val="0"/>
              </a:spcBef>
              <a:spcAft>
                <a:spcPts val="0"/>
              </a:spcAft>
              <a:buNone/>
            </a:pPr>
            <a:r>
              <a:rPr lang="en-US" sz="2400">
                <a:solidFill>
                  <a:srgbClr val="FFFFFF"/>
                </a:solidFill>
              </a:rPr>
              <a:t>How to implement this project in future years</a:t>
            </a:r>
            <a:endParaRPr sz="2400">
              <a:solidFill>
                <a:srgbClr val="FFFFFF"/>
              </a:solidFill>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p:nvPr/>
        </p:nvSpPr>
        <p:spPr>
          <a:xfrm>
            <a:off x="0" y="-11350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6" name="Google Shape;196;p24"/>
          <p:cNvSpPr/>
          <p:nvPr/>
        </p:nvSpPr>
        <p:spPr>
          <a:xfrm>
            <a:off x="1808100" y="132794"/>
            <a:ext cx="8575800" cy="127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Recommendations</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graphicFrame>
        <p:nvGraphicFramePr>
          <p:cNvPr id="197" name="Google Shape;197;p24"/>
          <p:cNvGraphicFramePr/>
          <p:nvPr/>
        </p:nvGraphicFramePr>
        <p:xfrm>
          <a:off x="441450" y="1340425"/>
          <a:ext cx="3000000" cy="3000000"/>
        </p:xfrm>
        <a:graphic>
          <a:graphicData uri="http://schemas.openxmlformats.org/drawingml/2006/table">
            <a:tbl>
              <a:tblPr>
                <a:noFill/>
                <a:tableStyleId>{9C4E2635-EBC4-41AA-8087-F64F9DC8AEC3}</a:tableStyleId>
              </a:tblPr>
              <a:tblGrid>
                <a:gridCol w="2273625"/>
                <a:gridCol w="2249550"/>
                <a:gridCol w="2273625"/>
                <a:gridCol w="2249550"/>
                <a:gridCol w="2348150"/>
              </a:tblGrid>
              <a:tr h="643400">
                <a:tc>
                  <a:txBody>
                    <a:bodyPr>
                      <a:noAutofit/>
                    </a:bodyPr>
                    <a:lstStyle/>
                    <a:p>
                      <a:pPr indent="0" lvl="0" marL="0" rtl="0" algn="l">
                        <a:lnSpc>
                          <a:spcPct val="115000"/>
                        </a:lnSpc>
                        <a:spcBef>
                          <a:spcPts val="0"/>
                        </a:spcBef>
                        <a:spcAft>
                          <a:spcPts val="0"/>
                        </a:spcAft>
                        <a:buNone/>
                      </a:pPr>
                      <a:r>
                        <a:rPr b="1" lang="en-US" sz="2400">
                          <a:solidFill>
                            <a:srgbClr val="FFFFFF"/>
                          </a:solidFill>
                          <a:latin typeface="Lato"/>
                          <a:ea typeface="Lato"/>
                          <a:cs typeface="Lato"/>
                          <a:sym typeface="Lato"/>
                        </a:rPr>
                        <a:t>Organization and Logistic</a:t>
                      </a:r>
                      <a:endParaRPr b="1" sz="24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425"/>
                    </a:solidFill>
                  </a:tcPr>
                </a:tc>
                <a:tc>
                  <a:txBody>
                    <a:bodyPr>
                      <a:noAutofit/>
                    </a:bodyPr>
                    <a:lstStyle/>
                    <a:p>
                      <a:pPr indent="0" lvl="0" marL="0" rtl="0" algn="l">
                        <a:lnSpc>
                          <a:spcPct val="115000"/>
                        </a:lnSpc>
                        <a:spcBef>
                          <a:spcPts val="0"/>
                        </a:spcBef>
                        <a:spcAft>
                          <a:spcPts val="0"/>
                        </a:spcAft>
                        <a:buNone/>
                      </a:pPr>
                      <a:r>
                        <a:rPr b="1" lang="en-US" sz="2400">
                          <a:solidFill>
                            <a:srgbClr val="FFFFFF"/>
                          </a:solidFill>
                          <a:latin typeface="Lato"/>
                          <a:ea typeface="Lato"/>
                          <a:cs typeface="Lato"/>
                          <a:sym typeface="Lato"/>
                        </a:rPr>
                        <a:t>Marketing</a:t>
                      </a:r>
                      <a:endParaRPr b="1" sz="24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425"/>
                    </a:solidFill>
                  </a:tcPr>
                </a:tc>
                <a:tc>
                  <a:txBody>
                    <a:bodyPr>
                      <a:noAutofit/>
                    </a:bodyPr>
                    <a:lstStyle/>
                    <a:p>
                      <a:pPr indent="0" lvl="0" marL="0" rtl="0" algn="l">
                        <a:lnSpc>
                          <a:spcPct val="115000"/>
                        </a:lnSpc>
                        <a:spcBef>
                          <a:spcPts val="0"/>
                        </a:spcBef>
                        <a:spcAft>
                          <a:spcPts val="0"/>
                        </a:spcAft>
                        <a:buNone/>
                      </a:pPr>
                      <a:r>
                        <a:rPr b="1" lang="en-US" sz="2400">
                          <a:solidFill>
                            <a:srgbClr val="FFFFFF"/>
                          </a:solidFill>
                          <a:latin typeface="Lato"/>
                          <a:ea typeface="Lato"/>
                          <a:cs typeface="Lato"/>
                          <a:sym typeface="Lato"/>
                        </a:rPr>
                        <a:t>Communication</a:t>
                      </a:r>
                      <a:endParaRPr b="1" sz="24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425"/>
                    </a:solidFill>
                  </a:tcPr>
                </a:tc>
                <a:tc>
                  <a:txBody>
                    <a:bodyPr>
                      <a:noAutofit/>
                    </a:bodyPr>
                    <a:lstStyle/>
                    <a:p>
                      <a:pPr indent="0" lvl="0" marL="0" rtl="0" algn="l">
                        <a:lnSpc>
                          <a:spcPct val="115000"/>
                        </a:lnSpc>
                        <a:spcBef>
                          <a:spcPts val="0"/>
                        </a:spcBef>
                        <a:spcAft>
                          <a:spcPts val="0"/>
                        </a:spcAft>
                        <a:buNone/>
                      </a:pPr>
                      <a:r>
                        <a:rPr b="1" lang="en-US" sz="2400">
                          <a:solidFill>
                            <a:srgbClr val="FFFFFF"/>
                          </a:solidFill>
                          <a:latin typeface="Lato"/>
                          <a:ea typeface="Lato"/>
                          <a:cs typeface="Lato"/>
                          <a:sym typeface="Lato"/>
                        </a:rPr>
                        <a:t>Financial</a:t>
                      </a:r>
                      <a:endParaRPr b="1" sz="24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425"/>
                    </a:solidFill>
                  </a:tcPr>
                </a:tc>
                <a:tc>
                  <a:txBody>
                    <a:bodyPr>
                      <a:noAutofit/>
                    </a:bodyPr>
                    <a:lstStyle/>
                    <a:p>
                      <a:pPr indent="0" lvl="0" marL="0" rtl="0" algn="l">
                        <a:lnSpc>
                          <a:spcPct val="115000"/>
                        </a:lnSpc>
                        <a:spcBef>
                          <a:spcPts val="0"/>
                        </a:spcBef>
                        <a:spcAft>
                          <a:spcPts val="0"/>
                        </a:spcAft>
                        <a:buNone/>
                      </a:pPr>
                      <a:r>
                        <a:rPr b="1" lang="en-US" sz="2400">
                          <a:solidFill>
                            <a:srgbClr val="FFFFFF"/>
                          </a:solidFill>
                          <a:latin typeface="Lato"/>
                          <a:ea typeface="Lato"/>
                          <a:cs typeface="Lato"/>
                          <a:sym typeface="Lato"/>
                        </a:rPr>
                        <a:t>Sustainability</a:t>
                      </a:r>
                      <a:endParaRPr b="1" sz="24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425"/>
                    </a:solidFill>
                  </a:tcPr>
                </a:tc>
              </a:tr>
              <a:tr h="1072350">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Integrate food recovery into Green Team Activities</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Give restaurants who donate a sticker on DCC website</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Ensure a dedicated walkie-talkie to food recovery lead</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Find partners willing to make in-kind donations</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Invest in reusable dishes and lids</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72350">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Ensure dedicated cart for transportation</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34343"/>
                    </a:solidFill>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Give restaurants who donate a DCC/LFA sticker to go on their website</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34343"/>
                    </a:solidFill>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Ensure all volunteers have the project lead’s phone number</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34343"/>
                    </a:solidFill>
                  </a:tcPr>
                </a:tc>
                <a:tc>
                  <a:txBody>
                    <a:bodyPr>
                      <a:noAutofit/>
                    </a:bodyPr>
                    <a:lstStyle/>
                    <a:p>
                      <a:pPr indent="0" lvl="0" marL="0" rtl="0" algn="l">
                        <a:lnSpc>
                          <a:spcPct val="115000"/>
                        </a:lnSpc>
                        <a:spcBef>
                          <a:spcPts val="0"/>
                        </a:spcBef>
                        <a:spcAft>
                          <a:spcPts val="0"/>
                        </a:spcAft>
                        <a:buNone/>
                      </a:pPr>
                      <a:r>
                        <a:t/>
                      </a:r>
                      <a:endParaRPr sz="1800">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34343"/>
                    </a:solidFill>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Use partners close to the event to minimize transportation impacts</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34343"/>
                    </a:solidFill>
                  </a:tcPr>
                </a:tc>
              </a:tr>
              <a:tr h="1072350">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Ensure access to loading dock</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rPr lang="en-US" sz="1800">
                          <a:solidFill>
                            <a:srgbClr val="FFFFFF"/>
                          </a:solidFill>
                          <a:latin typeface="Lato"/>
                          <a:ea typeface="Lato"/>
                          <a:cs typeface="Lato"/>
                          <a:sym typeface="Lato"/>
                        </a:rPr>
                        <a:t>Take pictures of the recovered food for promotional purposes</a:t>
                      </a:r>
                      <a:endParaRPr sz="1800">
                        <a:solidFill>
                          <a:srgbClr val="FFFFFF"/>
                        </a:solidFill>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t/>
                      </a:r>
                      <a:endParaRPr sz="1800">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t/>
                      </a:r>
                      <a:endParaRPr sz="1800">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l">
                        <a:lnSpc>
                          <a:spcPct val="115000"/>
                        </a:lnSpc>
                        <a:spcBef>
                          <a:spcPts val="0"/>
                        </a:spcBef>
                        <a:spcAft>
                          <a:spcPts val="0"/>
                        </a:spcAft>
                        <a:buNone/>
                      </a:pPr>
                      <a:r>
                        <a:t/>
                      </a:r>
                      <a:endParaRPr sz="1800">
                        <a:latin typeface="Lato"/>
                        <a:ea typeface="Lato"/>
                        <a:cs typeface="Lato"/>
                        <a:sym typeface="Lato"/>
                      </a:endParaRPr>
                    </a:p>
                  </a:txBody>
                  <a:tcPr marT="38100" marB="38100" marR="38100" marL="38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5"/>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25"/>
          <p:cNvSpPr/>
          <p:nvPr/>
        </p:nvSpPr>
        <p:spPr>
          <a:xfrm>
            <a:off x="356675" y="278700"/>
            <a:ext cx="11673300" cy="9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4600">
                <a:solidFill>
                  <a:schemeClr val="lt1"/>
                </a:solidFill>
              </a:rPr>
              <a:t>Educating Restaurants </a:t>
            </a:r>
            <a:endParaRPr b="1" sz="46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sp>
        <p:nvSpPr>
          <p:cNvPr id="205" name="Google Shape;205;p25"/>
          <p:cNvSpPr txBox="1"/>
          <p:nvPr/>
        </p:nvSpPr>
        <p:spPr>
          <a:xfrm>
            <a:off x="356675" y="1394025"/>
            <a:ext cx="107814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FFFFFF"/>
                </a:solidFill>
                <a:highlight>
                  <a:schemeClr val="accent2"/>
                </a:highlight>
              </a:rPr>
              <a:t>Diffusion of Innovation  </a:t>
            </a:r>
            <a:endParaRPr sz="3000">
              <a:solidFill>
                <a:srgbClr val="FFFFFF"/>
              </a:solidFill>
              <a:highlight>
                <a:schemeClr val="accent2"/>
              </a:highlight>
            </a:endParaRPr>
          </a:p>
        </p:txBody>
      </p:sp>
      <p:sp>
        <p:nvSpPr>
          <p:cNvPr id="206" name="Google Shape;206;p25"/>
          <p:cNvSpPr txBox="1"/>
          <p:nvPr/>
        </p:nvSpPr>
        <p:spPr>
          <a:xfrm>
            <a:off x="356675" y="2294025"/>
            <a:ext cx="10269900" cy="16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600">
                <a:solidFill>
                  <a:srgbClr val="FFFFFF"/>
                </a:solidFill>
              </a:rPr>
              <a:t>Information, Capital, Skills, Education</a:t>
            </a:r>
            <a:endParaRPr sz="3600">
              <a:solidFill>
                <a:srgbClr val="FFFFFF"/>
              </a:solidFill>
            </a:endParaRPr>
          </a:p>
        </p:txBody>
      </p:sp>
      <p:sp>
        <p:nvSpPr>
          <p:cNvPr id="207" name="Google Shape;207;p25"/>
          <p:cNvSpPr txBox="1"/>
          <p:nvPr/>
        </p:nvSpPr>
        <p:spPr>
          <a:xfrm>
            <a:off x="356675" y="3810025"/>
            <a:ext cx="11673300" cy="7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FFFFFF"/>
                </a:solidFill>
                <a:highlight>
                  <a:schemeClr val="accent2"/>
                </a:highlight>
              </a:rPr>
              <a:t>Bill Emerson Good Samaritan Food Act</a:t>
            </a:r>
            <a:endParaRPr sz="4800">
              <a:solidFill>
                <a:srgbClr val="FFFFFF"/>
              </a:solidFill>
              <a:highlight>
                <a:schemeClr val="accent2"/>
              </a:highlight>
            </a:endParaRPr>
          </a:p>
        </p:txBody>
      </p:sp>
      <p:sp>
        <p:nvSpPr>
          <p:cNvPr id="208" name="Google Shape;208;p25"/>
          <p:cNvSpPr txBox="1"/>
          <p:nvPr/>
        </p:nvSpPr>
        <p:spPr>
          <a:xfrm>
            <a:off x="356675" y="4798975"/>
            <a:ext cx="8511600" cy="12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rPr>
              <a:t>Removes liability from restaurants who donate food</a:t>
            </a:r>
            <a:endParaRPr sz="2400">
              <a:solidFill>
                <a:srgbClr val="FFFFFF"/>
              </a:solidFill>
            </a:endParaRPr>
          </a:p>
          <a:p>
            <a:pPr indent="0" lvl="0" marL="0" rtl="0" algn="l">
              <a:spcBef>
                <a:spcPts val="0"/>
              </a:spcBef>
              <a:spcAft>
                <a:spcPts val="0"/>
              </a:spcAft>
              <a:buNone/>
            </a:pPr>
            <a:r>
              <a:rPr lang="en-US" sz="2400">
                <a:solidFill>
                  <a:srgbClr val="FFFFFF"/>
                </a:solidFill>
              </a:rPr>
              <a:t>Restaurants and chefs do not know their protections </a:t>
            </a:r>
            <a:endParaRPr sz="2400">
              <a:solidFill>
                <a:srgbClr val="FFFFFF"/>
              </a:solidFill>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6"/>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5" name="Google Shape;215;p26"/>
          <p:cNvSpPr/>
          <p:nvPr/>
        </p:nvSpPr>
        <p:spPr>
          <a:xfrm>
            <a:off x="356675" y="278700"/>
            <a:ext cx="11673300" cy="9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4600">
                <a:solidFill>
                  <a:schemeClr val="lt1"/>
                </a:solidFill>
              </a:rPr>
              <a:t>Educating Restaurants </a:t>
            </a:r>
            <a:endParaRPr b="1" sz="46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sp>
        <p:nvSpPr>
          <p:cNvPr id="216" name="Google Shape;216;p26"/>
          <p:cNvSpPr txBox="1"/>
          <p:nvPr/>
        </p:nvSpPr>
        <p:spPr>
          <a:xfrm>
            <a:off x="356675" y="1540750"/>
            <a:ext cx="10000200" cy="1665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3000">
                <a:solidFill>
                  <a:srgbClr val="FFC425"/>
                </a:solidFill>
              </a:rPr>
              <a:t>Food Pantries vs. Soup Kitchens </a:t>
            </a:r>
            <a:endParaRPr sz="3000">
              <a:solidFill>
                <a:srgbClr val="FFC425"/>
              </a:solidFill>
            </a:endParaRPr>
          </a:p>
          <a:p>
            <a:pPr indent="0" lvl="0" marL="0" rtl="0" algn="l">
              <a:spcBef>
                <a:spcPts val="0"/>
              </a:spcBef>
              <a:spcAft>
                <a:spcPts val="0"/>
              </a:spcAft>
              <a:buNone/>
            </a:pPr>
            <a:r>
              <a:rPr lang="en-US" sz="2400">
                <a:solidFill>
                  <a:srgbClr val="FFFFFF"/>
                </a:solidFill>
              </a:rPr>
              <a:t>Food pantries accept non-perishable goods</a:t>
            </a:r>
            <a:endParaRPr sz="2400">
              <a:solidFill>
                <a:srgbClr val="FFFFFF"/>
              </a:solidFill>
            </a:endParaRPr>
          </a:p>
          <a:p>
            <a:pPr indent="0" lvl="0" marL="0" rtl="0" algn="l">
              <a:spcBef>
                <a:spcPts val="0"/>
              </a:spcBef>
              <a:spcAft>
                <a:spcPts val="0"/>
              </a:spcAft>
              <a:buNone/>
            </a:pPr>
            <a:r>
              <a:rPr lang="en-US" sz="2400">
                <a:solidFill>
                  <a:srgbClr val="FFFFFF"/>
                </a:solidFill>
              </a:rPr>
              <a:t>Soup kitchens and shelters accept cooked food and premade meals</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3000">
              <a:solidFill>
                <a:schemeClr val="accent2"/>
              </a:solidFill>
            </a:endParaRPr>
          </a:p>
          <a:p>
            <a:pPr indent="0" lvl="0" marL="0" rtl="0" algn="l">
              <a:spcBef>
                <a:spcPts val="0"/>
              </a:spcBef>
              <a:spcAft>
                <a:spcPts val="0"/>
              </a:spcAft>
              <a:buNone/>
            </a:pPr>
            <a:r>
              <a:rPr lang="en-US" sz="3000">
                <a:solidFill>
                  <a:schemeClr val="accent2"/>
                </a:solidFill>
              </a:rPr>
              <a:t>Infrastructure to Donate</a:t>
            </a:r>
            <a:endParaRPr sz="3000">
              <a:solidFill>
                <a:schemeClr val="accent2"/>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US" sz="2400">
                <a:solidFill>
                  <a:srgbClr val="FFFFFF"/>
                </a:solidFill>
              </a:rPr>
              <a:t>Waste Not is a local non-profit that collects food from businesses to donate to shelters</a:t>
            </a:r>
            <a:endParaRPr sz="2400">
              <a:solidFill>
                <a:srgbClr val="FFFFFF"/>
              </a:solidFill>
            </a:endParaRPr>
          </a:p>
        </p:txBody>
      </p:sp>
      <p:sp>
        <p:nvSpPr>
          <p:cNvPr id="217" name="Google Shape;217;p26"/>
          <p:cNvSpPr txBox="1"/>
          <p:nvPr/>
        </p:nvSpPr>
        <p:spPr>
          <a:xfrm>
            <a:off x="0" y="3328275"/>
            <a:ext cx="385500" cy="10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7"/>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4" name="Google Shape;224;p27"/>
          <p:cNvSpPr/>
          <p:nvPr/>
        </p:nvSpPr>
        <p:spPr>
          <a:xfrm>
            <a:off x="356675" y="278700"/>
            <a:ext cx="11673300" cy="9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000">
                <a:solidFill>
                  <a:schemeClr val="lt1"/>
                </a:solidFill>
              </a:rPr>
              <a:t>Future Steps</a:t>
            </a:r>
            <a:endParaRPr b="1" sz="60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sp>
        <p:nvSpPr>
          <p:cNvPr id="225" name="Google Shape;225;p27"/>
          <p:cNvSpPr txBox="1"/>
          <p:nvPr/>
        </p:nvSpPr>
        <p:spPr>
          <a:xfrm>
            <a:off x="356675" y="2044363"/>
            <a:ext cx="11929500" cy="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rgbClr val="FFFFFF"/>
                </a:solidFill>
                <a:highlight>
                  <a:schemeClr val="accent2"/>
                </a:highlight>
              </a:rPr>
              <a:t>Scale up food recovery at zero waste events</a:t>
            </a:r>
            <a:endParaRPr sz="4400">
              <a:solidFill>
                <a:srgbClr val="FFFFFF"/>
              </a:solidFill>
              <a:highlight>
                <a:schemeClr val="accent2"/>
              </a:highlight>
            </a:endParaRPr>
          </a:p>
        </p:txBody>
      </p:sp>
      <p:sp>
        <p:nvSpPr>
          <p:cNvPr id="226" name="Google Shape;226;p27"/>
          <p:cNvSpPr txBox="1"/>
          <p:nvPr/>
        </p:nvSpPr>
        <p:spPr>
          <a:xfrm>
            <a:off x="356675" y="3022975"/>
            <a:ext cx="11472600" cy="16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rPr>
              <a:t>Partnerships with Local First Arizona, Desert Botanical Gardens, or AZBCA</a:t>
            </a:r>
            <a:endParaRPr sz="2400">
              <a:solidFill>
                <a:srgbClr val="FFFFFF"/>
              </a:solidFill>
            </a:endParaRPr>
          </a:p>
        </p:txBody>
      </p:sp>
      <p:sp>
        <p:nvSpPr>
          <p:cNvPr id="227" name="Google Shape;227;p27"/>
          <p:cNvSpPr txBox="1"/>
          <p:nvPr/>
        </p:nvSpPr>
        <p:spPr>
          <a:xfrm>
            <a:off x="356675" y="3810025"/>
            <a:ext cx="11673300" cy="7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solidFill>
                  <a:srgbClr val="FFFFFF"/>
                </a:solidFill>
                <a:highlight>
                  <a:schemeClr val="accent2"/>
                </a:highlight>
              </a:rPr>
              <a:t>Understanding barriers</a:t>
            </a:r>
            <a:endParaRPr sz="4800">
              <a:solidFill>
                <a:srgbClr val="FFFFFF"/>
              </a:solidFill>
              <a:highlight>
                <a:schemeClr val="accent2"/>
              </a:highlight>
            </a:endParaRPr>
          </a:p>
        </p:txBody>
      </p:sp>
      <p:sp>
        <p:nvSpPr>
          <p:cNvPr id="228" name="Google Shape;228;p27"/>
          <p:cNvSpPr txBox="1"/>
          <p:nvPr/>
        </p:nvSpPr>
        <p:spPr>
          <a:xfrm>
            <a:off x="356675" y="4798975"/>
            <a:ext cx="8511600" cy="12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rPr>
              <a:t>Comprehensive data on barriers restaurants face</a:t>
            </a:r>
            <a:endParaRPr sz="2400">
              <a:solidFill>
                <a:srgbClr val="FFFFFF"/>
              </a:solidFill>
            </a:endParaRPr>
          </a:p>
          <a:p>
            <a:pPr indent="0" lvl="0" marL="0" rtl="0" algn="l">
              <a:spcBef>
                <a:spcPts val="0"/>
              </a:spcBef>
              <a:spcAft>
                <a:spcPts val="0"/>
              </a:spcAft>
              <a:buNone/>
            </a:pPr>
            <a:r>
              <a:rPr lang="en-US" sz="2400">
                <a:solidFill>
                  <a:srgbClr val="FFFFFF"/>
                </a:solidFill>
              </a:rPr>
              <a:t>Create solutions to overcome those barriers</a:t>
            </a:r>
            <a:endParaRPr sz="2400">
              <a:solidFill>
                <a:srgbClr val="FFFFFF"/>
              </a:solidFill>
            </a:endParaRP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8"/>
          <p:cNvSpPr/>
          <p:nvPr/>
        </p:nvSpPr>
        <p:spPr>
          <a:xfrm>
            <a:off x="493713" y="1951038"/>
            <a:ext cx="8305800" cy="925512"/>
          </a:xfrm>
          <a:prstGeom prst="rect">
            <a:avLst/>
          </a:prstGeom>
          <a:noFill/>
          <a:ln>
            <a:noFill/>
          </a:ln>
        </p:spPr>
        <p:txBody>
          <a:bodyPr anchorCtr="0" anchor="t" bIns="45700" lIns="91425" spcFirstLastPara="1" rIns="91425" wrap="square" tIns="45700">
            <a:noAutofit/>
          </a:bodyPr>
          <a:lstStyle/>
          <a:p>
            <a:pPr indent="0" lvl="0" marL="0" marR="0" rtl="0" algn="l">
              <a:lnSpc>
                <a:spcPct val="92857"/>
              </a:lnSpc>
              <a:spcBef>
                <a:spcPts val="0"/>
              </a:spcBef>
              <a:spcAft>
                <a:spcPts val="0"/>
              </a:spcAft>
              <a:buClr>
                <a:schemeClr val="dk1"/>
              </a:buClr>
              <a:buSzPts val="7000"/>
              <a:buFont typeface="Arial"/>
              <a:buNone/>
            </a:pPr>
            <a:r>
              <a:rPr b="1" i="0" lang="en-US" sz="7000" u="none" cap="none" strike="noStrike">
                <a:solidFill>
                  <a:schemeClr val="dk1"/>
                </a:solidFill>
                <a:latin typeface="Arial"/>
                <a:ea typeface="Arial"/>
                <a:cs typeface="Arial"/>
                <a:sym typeface="Arial"/>
              </a:rPr>
              <a:t>Thank you!</a:t>
            </a:r>
            <a:endParaRPr/>
          </a:p>
        </p:txBody>
      </p:sp>
      <p:sp>
        <p:nvSpPr>
          <p:cNvPr id="235" name="Google Shape;235;p28"/>
          <p:cNvSpPr txBox="1"/>
          <p:nvPr>
            <p:ph idx="1" type="subTitle"/>
          </p:nvPr>
        </p:nvSpPr>
        <p:spPr>
          <a:xfrm>
            <a:off x="619126" y="2909888"/>
            <a:ext cx="5016362" cy="538162"/>
          </a:xfrm>
          <a:prstGeom prst="rect">
            <a:avLst/>
          </a:prstGeom>
          <a:solidFill>
            <a:srgbClr val="FFC425"/>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500"/>
              <a:buNone/>
            </a:pPr>
            <a:r>
              <a:rPr b="1" lang="en-US" sz="2500">
                <a:solidFill>
                  <a:schemeClr val="dk1"/>
                </a:solidFill>
              </a:rPr>
              <a:t>lfieldsa@asu.edu</a:t>
            </a:r>
            <a:endParaRPr/>
          </a:p>
        </p:txBody>
      </p:sp>
      <p:sp>
        <p:nvSpPr>
          <p:cNvPr id="236" name="Google Shape;236;p28"/>
          <p:cNvSpPr txBox="1"/>
          <p:nvPr/>
        </p:nvSpPr>
        <p:spPr>
          <a:xfrm>
            <a:off x="5991986" y="284311"/>
            <a:ext cx="558088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200"/>
              <a:buFont typeface="Arial"/>
              <a:buNone/>
            </a:pPr>
            <a:r>
              <a:rPr b="1" i="0" lang="en-US" sz="1200" u="none" cap="none" strike="noStrike">
                <a:solidFill>
                  <a:schemeClr val="dk1"/>
                </a:solidFill>
              </a:rPr>
              <a:t>References:</a:t>
            </a:r>
            <a:endParaRPr b="1" i="0" sz="1200" u="none" cap="none" strike="noStrike">
              <a:solidFill>
                <a:schemeClr val="dk1"/>
              </a:solidFill>
            </a:endParaRPr>
          </a:p>
          <a:p>
            <a:pPr indent="0" lvl="0" marL="0" marR="0" rtl="0" algn="ctr">
              <a:spcBef>
                <a:spcPts val="0"/>
              </a:spcBef>
              <a:spcAft>
                <a:spcPts val="0"/>
              </a:spcAft>
              <a:buClr>
                <a:schemeClr val="dk1"/>
              </a:buClr>
              <a:buSzPts val="1200"/>
              <a:buFont typeface="Arial"/>
              <a:buNone/>
            </a:pPr>
            <a:r>
              <a:t/>
            </a:r>
            <a:endParaRPr sz="1200">
              <a:solidFill>
                <a:schemeClr val="dk1"/>
              </a:solidFill>
            </a:endParaRPr>
          </a:p>
          <a:p>
            <a:pPr indent="0" lvl="0" marL="0" marR="0" rtl="0" algn="ctr">
              <a:spcBef>
                <a:spcPts val="0"/>
              </a:spcBef>
              <a:spcAft>
                <a:spcPts val="0"/>
              </a:spcAft>
              <a:buClr>
                <a:schemeClr val="dk1"/>
              </a:buClr>
              <a:buSzPts val="1200"/>
              <a:buFont typeface="Arial"/>
              <a:buNone/>
            </a:pPr>
            <a:r>
              <a:t/>
            </a:r>
            <a:endParaRPr sz="1200">
              <a:solidFill>
                <a:schemeClr val="dk1"/>
              </a:solidFill>
            </a:endParaRPr>
          </a:p>
          <a:p>
            <a:pPr indent="0" lvl="0" marL="0" marR="0" rtl="0" algn="ctr">
              <a:spcBef>
                <a:spcPts val="0"/>
              </a:spcBef>
              <a:spcAft>
                <a:spcPts val="0"/>
              </a:spcAft>
              <a:buClr>
                <a:schemeClr val="dk1"/>
              </a:buClr>
              <a:buSzPts val="1200"/>
              <a:buFont typeface="Arial"/>
              <a:buNone/>
            </a:pPr>
            <a:r>
              <a:rPr lang="en-US" sz="1200" u="sng">
                <a:solidFill>
                  <a:schemeClr val="hlink"/>
                </a:solidFill>
                <a:hlinkClick r:id="rId3"/>
              </a:rPr>
              <a:t>https://www.nrdc.org/sites/default/files/wasted-food-IP.pdf</a:t>
            </a:r>
            <a:endParaRPr sz="1200">
              <a:solidFill>
                <a:schemeClr val="dk1"/>
              </a:solidFill>
            </a:endParaRPr>
          </a:p>
          <a:p>
            <a:pPr indent="0" lvl="0" marL="0" marR="0" rtl="0" algn="ctr">
              <a:spcBef>
                <a:spcPts val="0"/>
              </a:spcBef>
              <a:spcAft>
                <a:spcPts val="0"/>
              </a:spcAft>
              <a:buClr>
                <a:schemeClr val="dk1"/>
              </a:buClr>
              <a:buSzPts val="1200"/>
              <a:buFont typeface="Arial"/>
              <a:buNone/>
            </a:pPr>
            <a:r>
              <a:t/>
            </a:r>
            <a:endParaRPr sz="1200">
              <a:solidFill>
                <a:schemeClr val="dk1"/>
              </a:solidFill>
            </a:endParaRPr>
          </a:p>
          <a:p>
            <a:pPr indent="0" lvl="0" marL="0" marR="0" rtl="0" algn="ctr">
              <a:spcBef>
                <a:spcPts val="0"/>
              </a:spcBef>
              <a:spcAft>
                <a:spcPts val="0"/>
              </a:spcAft>
              <a:buClr>
                <a:schemeClr val="dk1"/>
              </a:buClr>
              <a:buSzPts val="1200"/>
              <a:buFont typeface="Arial"/>
              <a:buNone/>
            </a:pPr>
            <a:r>
              <a:rPr lang="en-US" sz="1200" u="sng">
                <a:solidFill>
                  <a:schemeClr val="hlink"/>
                </a:solidFill>
                <a:hlinkClick r:id="rId4"/>
              </a:rPr>
              <a:t>https://static1.squarespace.com/static/58e4061c197aea34f5405d98/t/596ff25ae45a7c43fc71be6d/1500508766281/DevourAnnualReport2017_FINAL2.pdf</a:t>
            </a:r>
            <a:endParaRPr sz="1200">
              <a:solidFill>
                <a:schemeClr val="dk1"/>
              </a:solidFill>
            </a:endParaRPr>
          </a:p>
          <a:p>
            <a:pPr indent="0" lvl="0" marL="0" marR="0" rtl="0" algn="ctr">
              <a:spcBef>
                <a:spcPts val="0"/>
              </a:spcBef>
              <a:spcAft>
                <a:spcPts val="0"/>
              </a:spcAft>
              <a:buClr>
                <a:schemeClr val="dk1"/>
              </a:buClr>
              <a:buSzPts val="1200"/>
              <a:buFont typeface="Arial"/>
              <a:buNone/>
            </a:pPr>
            <a:r>
              <a:t/>
            </a:r>
            <a:endParaRPr sz="1200">
              <a:solidFill>
                <a:schemeClr val="dk1"/>
              </a:solidFill>
            </a:endParaRPr>
          </a:p>
          <a:p>
            <a:pPr indent="0" lvl="0" marL="0" marR="0" rtl="0" algn="l">
              <a:spcBef>
                <a:spcPts val="0"/>
              </a:spcBef>
              <a:spcAft>
                <a:spcPts val="0"/>
              </a:spcAft>
              <a:buClr>
                <a:schemeClr val="dk1"/>
              </a:buClr>
              <a:buSzPts val="1200"/>
              <a:buFont typeface="Arial"/>
              <a:buNone/>
            </a:pPr>
            <a:r>
              <a:rPr lang="en-US" sz="1200" u="sng">
                <a:solidFill>
                  <a:schemeClr val="hlink"/>
                </a:solidFill>
                <a:hlinkClick r:id="rId5"/>
              </a:rPr>
              <a:t>https://www.epa.gov/sustainable-management-food/food-recovery-hierarchy</a:t>
            </a:r>
            <a:endParaRPr sz="1200">
              <a:solidFill>
                <a:schemeClr val="dk1"/>
              </a:solidFill>
            </a:endParaRPr>
          </a:p>
          <a:p>
            <a:pPr indent="0" lvl="0" marL="0" marR="0" rtl="0" algn="l">
              <a:spcBef>
                <a:spcPts val="0"/>
              </a:spcBef>
              <a:spcAft>
                <a:spcPts val="0"/>
              </a:spcAft>
              <a:buClr>
                <a:schemeClr val="dk1"/>
              </a:buClr>
              <a:buSzPts val="1200"/>
              <a:buFont typeface="Arial"/>
              <a:buNone/>
            </a:pPr>
            <a:r>
              <a:t/>
            </a:r>
            <a:endParaRPr sz="1200">
              <a:solidFill>
                <a:schemeClr val="dk1"/>
              </a:solidFill>
            </a:endParaRPr>
          </a:p>
          <a:p>
            <a:pPr indent="0" lvl="0" marL="0" marR="0" rtl="0" algn="l">
              <a:spcBef>
                <a:spcPts val="0"/>
              </a:spcBef>
              <a:spcAft>
                <a:spcPts val="0"/>
              </a:spcAft>
              <a:buClr>
                <a:schemeClr val="dk1"/>
              </a:buClr>
              <a:buSzPts val="1200"/>
              <a:buFont typeface="Arial"/>
              <a:buNone/>
            </a:pPr>
            <a:r>
              <a:t/>
            </a:r>
            <a:endParaRPr sz="1200">
              <a:solidFill>
                <a:schemeClr val="dk1"/>
              </a:solidFill>
            </a:endParaRPr>
          </a:p>
          <a:p>
            <a:pPr indent="0" lvl="0" marL="0" marR="0" rtl="0" algn="l">
              <a:spcBef>
                <a:spcPts val="0"/>
              </a:spcBef>
              <a:spcAft>
                <a:spcPts val="0"/>
              </a:spcAft>
              <a:buClr>
                <a:schemeClr val="dk1"/>
              </a:buClr>
              <a:buSzPts val="1200"/>
              <a:buFont typeface="Arial"/>
              <a:buNone/>
            </a:pPr>
            <a:r>
              <a:rPr lang="en-US" sz="1100" u="sng">
                <a:solidFill>
                  <a:schemeClr val="hlink"/>
                </a:solidFill>
                <a:hlinkClick r:id="rId6"/>
              </a:rPr>
              <a:t>https://devourphoenix.com/images/devour-culinary-classic-logo.png</a:t>
            </a:r>
            <a:r>
              <a:rPr lang="en-US" sz="1200">
                <a:solidFill>
                  <a:schemeClr val="dk1"/>
                </a:solidFill>
              </a:rPr>
              <a:t> </a:t>
            </a:r>
            <a:endParaRPr sz="1200">
              <a:solidFill>
                <a:schemeClr val="dk1"/>
              </a:solidFill>
            </a:endParaRPr>
          </a:p>
        </p:txBody>
      </p:sp>
      <p:pic>
        <p:nvPicPr>
          <p:cNvPr id="237" name="Google Shape;237;p28"/>
          <p:cNvPicPr preferRelativeResize="0"/>
          <p:nvPr/>
        </p:nvPicPr>
        <p:blipFill rotWithShape="1">
          <a:blip r:embed="rId7">
            <a:alphaModFix/>
          </a:blip>
          <a:srcRect b="0" l="0" r="0" t="0"/>
          <a:stretch/>
        </p:blipFill>
        <p:spPr>
          <a:xfrm>
            <a:off x="493700" y="5523300"/>
            <a:ext cx="3845550" cy="1196925"/>
          </a:xfrm>
          <a:prstGeom prst="rect">
            <a:avLst/>
          </a:prstGeom>
          <a:noFill/>
          <a:ln>
            <a:noFill/>
          </a:ln>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4"/>
          <p:cNvSpPr/>
          <p:nvPr/>
        </p:nvSpPr>
        <p:spPr>
          <a:xfrm>
            <a:off x="0" y="0"/>
            <a:ext cx="12192000" cy="6858000"/>
          </a:xfrm>
          <a:prstGeom prst="rect">
            <a:avLst/>
          </a:prstGeom>
          <a:solidFill>
            <a:srgbClr val="000000"/>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4"/>
          <p:cNvSpPr/>
          <p:nvPr/>
        </p:nvSpPr>
        <p:spPr>
          <a:xfrm>
            <a:off x="2071100" y="332250"/>
            <a:ext cx="8738700" cy="218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4800">
                <a:solidFill>
                  <a:schemeClr val="lt1"/>
                </a:solidFill>
              </a:rPr>
              <a:t>Our Food System is Wasteful</a:t>
            </a:r>
            <a:endParaRPr sz="4800"/>
          </a:p>
        </p:txBody>
      </p:sp>
      <p:sp>
        <p:nvSpPr>
          <p:cNvPr id="101" name="Google Shape;101;p14"/>
          <p:cNvSpPr txBox="1"/>
          <p:nvPr/>
        </p:nvSpPr>
        <p:spPr>
          <a:xfrm>
            <a:off x="791125" y="1556275"/>
            <a:ext cx="10098900" cy="25431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rgbClr val="FFC627"/>
              </a:buClr>
              <a:buSzPts val="2600"/>
              <a:buFont typeface="Arial"/>
              <a:buChar char="•"/>
            </a:pPr>
            <a:r>
              <a:rPr lang="en-US" sz="2600">
                <a:solidFill>
                  <a:srgbClr val="FFC627"/>
                </a:solidFill>
              </a:rPr>
              <a:t>40-50% of all food in the supply chain goes uneaten</a:t>
            </a:r>
            <a:endParaRPr sz="2600">
              <a:solidFill>
                <a:srgbClr val="FFC627"/>
              </a:solidFill>
            </a:endParaRPr>
          </a:p>
          <a:p>
            <a:pPr indent="-406400" lvl="0" marL="457200" marR="0" rtl="0" algn="l">
              <a:lnSpc>
                <a:spcPct val="115000"/>
              </a:lnSpc>
              <a:spcBef>
                <a:spcPts val="0"/>
              </a:spcBef>
              <a:spcAft>
                <a:spcPts val="0"/>
              </a:spcAft>
              <a:buClr>
                <a:srgbClr val="FFC627"/>
              </a:buClr>
              <a:buSzPts val="2600"/>
              <a:buChar char="•"/>
            </a:pPr>
            <a:r>
              <a:rPr lang="en-US" sz="2600">
                <a:solidFill>
                  <a:srgbClr val="FFC627"/>
                </a:solidFill>
              </a:rPr>
              <a:t>Americans are throwing out the equivalent of $165 billion each year</a:t>
            </a:r>
            <a:endParaRPr sz="2600">
              <a:solidFill>
                <a:srgbClr val="FFC627"/>
              </a:solidFill>
            </a:endParaRPr>
          </a:p>
          <a:p>
            <a:pPr indent="-406400" lvl="0" marL="457200" marR="0" rtl="0" algn="l">
              <a:lnSpc>
                <a:spcPct val="115000"/>
              </a:lnSpc>
              <a:spcBef>
                <a:spcPts val="0"/>
              </a:spcBef>
              <a:spcAft>
                <a:spcPts val="0"/>
              </a:spcAft>
              <a:buClr>
                <a:srgbClr val="FFC627"/>
              </a:buClr>
              <a:buSzPts val="2600"/>
              <a:buChar char="•"/>
            </a:pPr>
            <a:r>
              <a:rPr lang="en-US" sz="2600">
                <a:solidFill>
                  <a:srgbClr val="FFC627"/>
                </a:solidFill>
              </a:rPr>
              <a:t>Reducing food losses by 15% could feed 25 million every year </a:t>
            </a:r>
            <a:endParaRPr sz="2600">
              <a:solidFill>
                <a:srgbClr val="FFC627"/>
              </a:solidFill>
            </a:endParaRPr>
          </a:p>
          <a:p>
            <a:pPr indent="-406400" lvl="0" marL="457200" marR="0" rtl="0" algn="l">
              <a:lnSpc>
                <a:spcPct val="115000"/>
              </a:lnSpc>
              <a:spcBef>
                <a:spcPts val="0"/>
              </a:spcBef>
              <a:spcAft>
                <a:spcPts val="0"/>
              </a:spcAft>
              <a:buClr>
                <a:srgbClr val="FFC627"/>
              </a:buClr>
              <a:buSzPts val="2600"/>
              <a:buChar char="•"/>
            </a:pPr>
            <a:r>
              <a:rPr lang="en-US" sz="2600">
                <a:solidFill>
                  <a:srgbClr val="FFC627"/>
                </a:solidFill>
              </a:rPr>
              <a:t>60% of food waste comes from the consumer side,including restaurants</a:t>
            </a:r>
            <a:endParaRPr sz="2600">
              <a:solidFill>
                <a:srgbClr val="FFC627"/>
              </a:solidFill>
            </a:endParaRPr>
          </a:p>
        </p:txBody>
      </p:sp>
      <p:pic>
        <p:nvPicPr>
          <p:cNvPr id="102" name="Google Shape;102;p14"/>
          <p:cNvPicPr preferRelativeResize="0"/>
          <p:nvPr/>
        </p:nvPicPr>
        <p:blipFill>
          <a:blip r:embed="rId3">
            <a:alphaModFix/>
          </a:blip>
          <a:stretch>
            <a:fillRect/>
          </a:stretch>
        </p:blipFill>
        <p:spPr>
          <a:xfrm>
            <a:off x="1695725" y="4610024"/>
            <a:ext cx="8800550" cy="1534701"/>
          </a:xfrm>
          <a:prstGeom prst="rect">
            <a:avLst/>
          </a:prstGeom>
          <a:noFill/>
          <a:ln>
            <a:noFill/>
          </a:ln>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7" name="Shape 107"/>
        <p:cNvGrpSpPr/>
        <p:nvPr/>
      </p:nvGrpSpPr>
      <p:grpSpPr>
        <a:xfrm>
          <a:off x="0" y="0"/>
          <a:ext cx="0" cy="0"/>
          <a:chOff x="0" y="0"/>
          <a:chExt cx="0" cy="0"/>
        </a:xfrm>
      </p:grpSpPr>
      <p:sp>
        <p:nvSpPr>
          <p:cNvPr id="108" name="Google Shape;108;p15"/>
          <p:cNvSpPr/>
          <p:nvPr/>
        </p:nvSpPr>
        <p:spPr>
          <a:xfrm>
            <a:off x="972775" y="213850"/>
            <a:ext cx="10570800" cy="426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6500"/>
              <a:buFont typeface="Arial"/>
              <a:buNone/>
            </a:pPr>
            <a:r>
              <a:rPr b="1" lang="en-US" sz="6500">
                <a:solidFill>
                  <a:srgbClr val="FFFFFF"/>
                </a:solidFill>
              </a:rPr>
              <a:t>Sustainability Problems:</a:t>
            </a:r>
            <a:endParaRPr b="1" sz="6500">
              <a:solidFill>
                <a:srgbClr val="FFFFFF"/>
              </a:solidFill>
            </a:endParaRPr>
          </a:p>
          <a:p>
            <a:pPr indent="0" lvl="0" marL="0" marR="0" rtl="0" algn="l">
              <a:lnSpc>
                <a:spcPct val="100000"/>
              </a:lnSpc>
              <a:spcBef>
                <a:spcPts val="0"/>
              </a:spcBef>
              <a:spcAft>
                <a:spcPts val="0"/>
              </a:spcAft>
              <a:buClr>
                <a:srgbClr val="FFFFFF"/>
              </a:buClr>
              <a:buSzPts val="6500"/>
              <a:buFont typeface="Arial"/>
              <a:buNone/>
            </a:pPr>
            <a:r>
              <a:t/>
            </a:r>
            <a:endParaRPr b="1" sz="6500">
              <a:solidFill>
                <a:srgbClr val="FFFFFF"/>
              </a:solidFill>
            </a:endParaRPr>
          </a:p>
        </p:txBody>
      </p:sp>
      <p:sp>
        <p:nvSpPr>
          <p:cNvPr id="109" name="Google Shape;109;p15"/>
          <p:cNvSpPr txBox="1"/>
          <p:nvPr/>
        </p:nvSpPr>
        <p:spPr>
          <a:xfrm>
            <a:off x="356700" y="1647775"/>
            <a:ext cx="11478600" cy="19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lt1"/>
                </a:solidFill>
              </a:rPr>
              <a:t>Food Waste contributes to:</a:t>
            </a:r>
            <a:endParaRPr sz="3000">
              <a:solidFill>
                <a:schemeClr val="lt1"/>
              </a:solidFill>
            </a:endParaRPr>
          </a:p>
          <a:p>
            <a:pPr indent="-419100" lvl="0" marL="457200" rtl="0" algn="l">
              <a:spcBef>
                <a:spcPts val="0"/>
              </a:spcBef>
              <a:spcAft>
                <a:spcPts val="0"/>
              </a:spcAft>
              <a:buClr>
                <a:schemeClr val="lt1"/>
              </a:buClr>
              <a:buSzPts val="3000"/>
              <a:buChar char="●"/>
            </a:pPr>
            <a:r>
              <a:rPr lang="en-US" sz="3000">
                <a:solidFill>
                  <a:schemeClr val="lt1"/>
                </a:solidFill>
              </a:rPr>
              <a:t>Methane emissions</a:t>
            </a:r>
            <a:endParaRPr sz="3000">
              <a:solidFill>
                <a:schemeClr val="lt1"/>
              </a:solidFill>
            </a:endParaRPr>
          </a:p>
          <a:p>
            <a:pPr indent="-419100" lvl="0" marL="457200" rtl="0" algn="l">
              <a:spcBef>
                <a:spcPts val="0"/>
              </a:spcBef>
              <a:spcAft>
                <a:spcPts val="0"/>
              </a:spcAft>
              <a:buClr>
                <a:schemeClr val="lt1"/>
              </a:buClr>
              <a:buSzPts val="3000"/>
              <a:buChar char="●"/>
            </a:pPr>
            <a:r>
              <a:rPr lang="en-US" sz="3000">
                <a:solidFill>
                  <a:schemeClr val="lt1"/>
                </a:solidFill>
              </a:rPr>
              <a:t>Landfill size</a:t>
            </a:r>
            <a:endParaRPr sz="3000">
              <a:solidFill>
                <a:schemeClr val="lt1"/>
              </a:solidFill>
            </a:endParaRPr>
          </a:p>
          <a:p>
            <a:pPr indent="-419100" lvl="0" marL="457200" rtl="0" algn="l">
              <a:spcBef>
                <a:spcPts val="0"/>
              </a:spcBef>
              <a:spcAft>
                <a:spcPts val="0"/>
              </a:spcAft>
              <a:buClr>
                <a:schemeClr val="lt1"/>
              </a:buClr>
              <a:buSzPts val="3000"/>
              <a:buChar char="●"/>
            </a:pPr>
            <a:r>
              <a:rPr lang="en-US" sz="3000">
                <a:solidFill>
                  <a:schemeClr val="lt1"/>
                </a:solidFill>
              </a:rPr>
              <a:t>Increased energy, water, land used in food production</a:t>
            </a:r>
            <a:endParaRPr sz="3000">
              <a:solidFill>
                <a:schemeClr val="lt1"/>
              </a:solidFill>
            </a:endParaRPr>
          </a:p>
          <a:p>
            <a:pPr indent="0" lvl="0" marL="0" rtl="0" algn="l">
              <a:spcBef>
                <a:spcPts val="0"/>
              </a:spcBef>
              <a:spcAft>
                <a:spcPts val="0"/>
              </a:spcAft>
              <a:buNone/>
            </a:pPr>
            <a:r>
              <a:t/>
            </a:r>
            <a:endParaRPr sz="3000">
              <a:solidFill>
                <a:schemeClr val="lt1"/>
              </a:solidFill>
            </a:endParaRPr>
          </a:p>
          <a:p>
            <a:pPr indent="-419100" lvl="0" marL="457200" rtl="0" algn="l">
              <a:spcBef>
                <a:spcPts val="0"/>
              </a:spcBef>
              <a:spcAft>
                <a:spcPts val="0"/>
              </a:spcAft>
              <a:buClr>
                <a:schemeClr val="lt1"/>
              </a:buClr>
              <a:buSzPts val="3000"/>
              <a:buChar char="●"/>
            </a:pPr>
            <a:r>
              <a:rPr lang="en-US" sz="3000">
                <a:solidFill>
                  <a:schemeClr val="lt1"/>
                </a:solidFill>
              </a:rPr>
              <a:t>Meanwhile, one in six Americans lack a secure supply of food to their tables</a:t>
            </a:r>
            <a:endParaRPr sz="3000">
              <a:solidFill>
                <a:schemeClr val="lt1"/>
              </a:solidFill>
            </a:endParaRPr>
          </a:p>
          <a:p>
            <a:pPr indent="0" lvl="0" marL="0" rtl="0" algn="l">
              <a:spcBef>
                <a:spcPts val="0"/>
              </a:spcBef>
              <a:spcAft>
                <a:spcPts val="0"/>
              </a:spcAft>
              <a:buNone/>
            </a:pPr>
            <a:r>
              <a:t/>
            </a:r>
            <a:endParaRPr sz="3000">
              <a:solidFill>
                <a:schemeClr val="lt1"/>
              </a:solidFill>
            </a:endParaRPr>
          </a:p>
          <a:p>
            <a:pPr indent="0" lvl="0" marL="0" rtl="0" algn="l">
              <a:spcBef>
                <a:spcPts val="0"/>
              </a:spcBef>
              <a:spcAft>
                <a:spcPts val="0"/>
              </a:spcAft>
              <a:buNone/>
            </a:pPr>
            <a:r>
              <a:t/>
            </a:r>
            <a:endParaRPr sz="3000">
              <a:solidFill>
                <a:schemeClr val="lt1"/>
              </a:solidFill>
            </a:endParaRPr>
          </a:p>
          <a:p>
            <a:pPr indent="0" lvl="0" marL="0" rtl="0" algn="l">
              <a:spcBef>
                <a:spcPts val="0"/>
              </a:spcBef>
              <a:spcAft>
                <a:spcPts val="0"/>
              </a:spcAft>
              <a:buNone/>
            </a:pPr>
            <a:r>
              <a:t/>
            </a:r>
            <a:endParaRPr sz="3000">
              <a:solidFill>
                <a:schemeClr val="lt1"/>
              </a:solidFill>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4" name="Shape 114"/>
        <p:cNvGrpSpPr/>
        <p:nvPr/>
      </p:nvGrpSpPr>
      <p:grpSpPr>
        <a:xfrm>
          <a:off x="0" y="0"/>
          <a:ext cx="0" cy="0"/>
          <a:chOff x="0" y="0"/>
          <a:chExt cx="0" cy="0"/>
        </a:xfrm>
      </p:grpSpPr>
      <p:sp>
        <p:nvSpPr>
          <p:cNvPr id="115" name="Google Shape;115;p16"/>
          <p:cNvSpPr/>
          <p:nvPr/>
        </p:nvSpPr>
        <p:spPr>
          <a:xfrm>
            <a:off x="972775" y="213850"/>
            <a:ext cx="10570800" cy="116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6500"/>
              <a:buFont typeface="Arial"/>
              <a:buNone/>
            </a:pPr>
            <a:r>
              <a:rPr b="1" lang="en-US" sz="6500">
                <a:solidFill>
                  <a:srgbClr val="FFFFFF"/>
                </a:solidFill>
              </a:rPr>
              <a:t>Project Questions</a:t>
            </a:r>
            <a:endParaRPr b="1" sz="6500">
              <a:solidFill>
                <a:srgbClr val="FFFFFF"/>
              </a:solidFill>
            </a:endParaRPr>
          </a:p>
          <a:p>
            <a:pPr indent="0" lvl="0" marL="0" marR="0" rtl="0" algn="l">
              <a:lnSpc>
                <a:spcPct val="100000"/>
              </a:lnSpc>
              <a:spcBef>
                <a:spcPts val="0"/>
              </a:spcBef>
              <a:spcAft>
                <a:spcPts val="0"/>
              </a:spcAft>
              <a:buClr>
                <a:srgbClr val="FFFFFF"/>
              </a:buClr>
              <a:buSzPts val="6500"/>
              <a:buFont typeface="Arial"/>
              <a:buNone/>
            </a:pPr>
            <a:r>
              <a:t/>
            </a:r>
            <a:endParaRPr b="1" sz="6500">
              <a:solidFill>
                <a:srgbClr val="FFFFFF"/>
              </a:solidFill>
            </a:endParaRPr>
          </a:p>
        </p:txBody>
      </p:sp>
      <p:sp>
        <p:nvSpPr>
          <p:cNvPr id="116" name="Google Shape;116;p16"/>
          <p:cNvSpPr txBox="1"/>
          <p:nvPr/>
        </p:nvSpPr>
        <p:spPr>
          <a:xfrm>
            <a:off x="495175" y="1668600"/>
            <a:ext cx="11048400" cy="13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FFFFFF"/>
                </a:solidFill>
                <a:highlight>
                  <a:schemeClr val="accent2"/>
                </a:highlight>
              </a:rPr>
              <a:t>How can we use excess </a:t>
            </a:r>
            <a:r>
              <a:rPr lang="en-US" sz="3600">
                <a:solidFill>
                  <a:srgbClr val="FFFFFF"/>
                </a:solidFill>
                <a:highlight>
                  <a:schemeClr val="accent2"/>
                </a:highlight>
              </a:rPr>
              <a:t>food as an input to feed hungry people?</a:t>
            </a:r>
            <a:endParaRPr sz="3600">
              <a:solidFill>
                <a:srgbClr val="FFFFFF"/>
              </a:solidFill>
              <a:highlight>
                <a:schemeClr val="accent2"/>
              </a:highlight>
            </a:endParaRPr>
          </a:p>
          <a:p>
            <a:pPr indent="0" lvl="0" marL="0" rtl="0" algn="l">
              <a:spcBef>
                <a:spcPts val="0"/>
              </a:spcBef>
              <a:spcAft>
                <a:spcPts val="0"/>
              </a:spcAft>
              <a:buNone/>
            </a:pPr>
            <a:r>
              <a:t/>
            </a:r>
            <a:endParaRPr sz="3600">
              <a:solidFill>
                <a:srgbClr val="FFFFFF"/>
              </a:solidFill>
              <a:highlight>
                <a:srgbClr val="000000"/>
              </a:highlight>
            </a:endParaRPr>
          </a:p>
          <a:p>
            <a:pPr indent="0" lvl="0" marL="0" rtl="0" algn="l">
              <a:spcBef>
                <a:spcPts val="0"/>
              </a:spcBef>
              <a:spcAft>
                <a:spcPts val="0"/>
              </a:spcAft>
              <a:buNone/>
            </a:pPr>
            <a:r>
              <a:rPr lang="en-US" sz="3600">
                <a:solidFill>
                  <a:srgbClr val="FFFFFF"/>
                </a:solidFill>
                <a:highlight>
                  <a:srgbClr val="000000"/>
                </a:highlight>
              </a:rPr>
              <a:t>Is there a way to reach a large number of restaurants at once?</a:t>
            </a:r>
            <a:endParaRPr sz="3600">
              <a:solidFill>
                <a:srgbClr val="FFFFFF"/>
              </a:solidFill>
              <a:highlight>
                <a:srgbClr val="000000"/>
              </a:highlight>
            </a:endParaRPr>
          </a:p>
        </p:txBody>
      </p:sp>
      <p:sp>
        <p:nvSpPr>
          <p:cNvPr id="117" name="Google Shape;117;p16"/>
          <p:cNvSpPr txBox="1"/>
          <p:nvPr/>
        </p:nvSpPr>
        <p:spPr>
          <a:xfrm>
            <a:off x="495175" y="4774350"/>
            <a:ext cx="10336200" cy="10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FFFFFF"/>
                </a:solidFill>
                <a:highlight>
                  <a:schemeClr val="accent2"/>
                </a:highlight>
              </a:rPr>
              <a:t>What impact can we acheive from food festivals? </a:t>
            </a:r>
            <a:endParaRPr sz="3600">
              <a:solidFill>
                <a:srgbClr val="FFFFFF"/>
              </a:solidFill>
              <a:highlight>
                <a:schemeClr val="accent2"/>
              </a:highlight>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7"/>
          <p:cNvSpPr/>
          <p:nvPr/>
        </p:nvSpPr>
        <p:spPr>
          <a:xfrm>
            <a:off x="0" y="0"/>
            <a:ext cx="12192000" cy="6858000"/>
          </a:xfrm>
          <a:prstGeom prst="rect">
            <a:avLst/>
          </a:prstGeom>
          <a:solidFill>
            <a:srgbClr val="000000"/>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4" name="Google Shape;124;p17"/>
          <p:cNvSpPr/>
          <p:nvPr/>
        </p:nvSpPr>
        <p:spPr>
          <a:xfrm>
            <a:off x="1598225" y="120088"/>
            <a:ext cx="8575800" cy="262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Food Recovery is...</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pic>
        <p:nvPicPr>
          <p:cNvPr id="125" name="Google Shape;125;p17"/>
          <p:cNvPicPr preferRelativeResize="0"/>
          <p:nvPr/>
        </p:nvPicPr>
        <p:blipFill>
          <a:blip r:embed="rId3">
            <a:alphaModFix/>
          </a:blip>
          <a:stretch>
            <a:fillRect/>
          </a:stretch>
        </p:blipFill>
        <p:spPr>
          <a:xfrm>
            <a:off x="6633062" y="2086925"/>
            <a:ext cx="4829225" cy="4055801"/>
          </a:xfrm>
          <a:prstGeom prst="rect">
            <a:avLst/>
          </a:prstGeom>
          <a:noFill/>
          <a:ln>
            <a:noFill/>
          </a:ln>
          <a:effectLst>
            <a:outerShdw blurRad="40000" rotWithShape="0" dir="5400000" dist="23000">
              <a:srgbClr val="808080">
                <a:alpha val="34900"/>
              </a:srgbClr>
            </a:outerShdw>
          </a:effectLst>
        </p:spPr>
      </p:pic>
      <p:sp>
        <p:nvSpPr>
          <p:cNvPr id="126" name="Google Shape;126;p17"/>
          <p:cNvSpPr txBox="1"/>
          <p:nvPr/>
        </p:nvSpPr>
        <p:spPr>
          <a:xfrm>
            <a:off x="502275" y="1912525"/>
            <a:ext cx="5679600" cy="44046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lt1"/>
              </a:buClr>
              <a:buSzPts val="3000"/>
              <a:buFont typeface="Roboto"/>
              <a:buChar char="●"/>
            </a:pPr>
            <a:r>
              <a:rPr lang="en-US" sz="3000">
                <a:solidFill>
                  <a:schemeClr val="lt1"/>
                </a:solidFill>
                <a:highlight>
                  <a:srgbClr val="000000"/>
                </a:highlight>
                <a:latin typeface="Roboto"/>
                <a:ea typeface="Roboto"/>
                <a:cs typeface="Roboto"/>
                <a:sym typeface="Roboto"/>
              </a:rPr>
              <a:t>collecting unspoiled, healthy food and donating it to our neighbors in need</a:t>
            </a:r>
            <a:endParaRPr sz="3000">
              <a:solidFill>
                <a:schemeClr val="lt1"/>
              </a:solidFill>
              <a:highlight>
                <a:srgbClr val="000000"/>
              </a:highlight>
              <a:latin typeface="Roboto"/>
              <a:ea typeface="Roboto"/>
              <a:cs typeface="Roboto"/>
              <a:sym typeface="Roboto"/>
            </a:endParaRPr>
          </a:p>
          <a:p>
            <a:pPr indent="0" lvl="0" marL="0" rtl="0" algn="l">
              <a:spcBef>
                <a:spcPts val="0"/>
              </a:spcBef>
              <a:spcAft>
                <a:spcPts val="0"/>
              </a:spcAft>
              <a:buNone/>
            </a:pPr>
            <a:r>
              <a:t/>
            </a:r>
            <a:endParaRPr sz="3000">
              <a:solidFill>
                <a:schemeClr val="lt1"/>
              </a:solidFill>
              <a:highlight>
                <a:srgbClr val="000000"/>
              </a:highlight>
              <a:latin typeface="Roboto"/>
              <a:ea typeface="Roboto"/>
              <a:cs typeface="Roboto"/>
              <a:sym typeface="Roboto"/>
            </a:endParaRPr>
          </a:p>
          <a:p>
            <a:pPr indent="-419100" lvl="0" marL="457200" rtl="0" algn="l">
              <a:spcBef>
                <a:spcPts val="0"/>
              </a:spcBef>
              <a:spcAft>
                <a:spcPts val="0"/>
              </a:spcAft>
              <a:buClr>
                <a:schemeClr val="lt2"/>
              </a:buClr>
              <a:buSzPts val="3000"/>
              <a:buFont typeface="Roboto"/>
              <a:buChar char="●"/>
            </a:pPr>
            <a:r>
              <a:rPr lang="en-US" sz="3000">
                <a:solidFill>
                  <a:schemeClr val="lt2"/>
                </a:solidFill>
                <a:latin typeface="Roboto"/>
                <a:ea typeface="Roboto"/>
                <a:cs typeface="Roboto"/>
                <a:sym typeface="Roboto"/>
              </a:rPr>
              <a:t>feeding people</a:t>
            </a:r>
            <a:endParaRPr sz="3000">
              <a:solidFill>
                <a:schemeClr val="lt2"/>
              </a:solidFill>
              <a:latin typeface="Roboto"/>
              <a:ea typeface="Roboto"/>
              <a:cs typeface="Roboto"/>
              <a:sym typeface="Roboto"/>
            </a:endParaRPr>
          </a:p>
          <a:p>
            <a:pPr indent="-419100" lvl="0" marL="457200" rtl="0" algn="l">
              <a:spcBef>
                <a:spcPts val="0"/>
              </a:spcBef>
              <a:spcAft>
                <a:spcPts val="0"/>
              </a:spcAft>
              <a:buClr>
                <a:schemeClr val="lt2"/>
              </a:buClr>
              <a:buSzPts val="3000"/>
              <a:buFont typeface="Roboto"/>
              <a:buChar char="●"/>
            </a:pPr>
            <a:r>
              <a:rPr lang="en-US" sz="3000">
                <a:solidFill>
                  <a:schemeClr val="lt2"/>
                </a:solidFill>
                <a:latin typeface="Roboto"/>
                <a:ea typeface="Roboto"/>
                <a:cs typeface="Roboto"/>
                <a:sym typeface="Roboto"/>
              </a:rPr>
              <a:t>supporting local communities</a:t>
            </a:r>
            <a:endParaRPr sz="3000">
              <a:solidFill>
                <a:schemeClr val="lt2"/>
              </a:solidFill>
              <a:latin typeface="Roboto"/>
              <a:ea typeface="Roboto"/>
              <a:cs typeface="Roboto"/>
              <a:sym typeface="Roboto"/>
            </a:endParaRPr>
          </a:p>
          <a:p>
            <a:pPr indent="-419100" lvl="0" marL="457200" rtl="0" algn="l">
              <a:spcBef>
                <a:spcPts val="0"/>
              </a:spcBef>
              <a:spcAft>
                <a:spcPts val="0"/>
              </a:spcAft>
              <a:buClr>
                <a:schemeClr val="lt2"/>
              </a:buClr>
              <a:buSzPts val="3000"/>
              <a:buFont typeface="Roboto"/>
              <a:buChar char="●"/>
            </a:pPr>
            <a:r>
              <a:rPr lang="en-US" sz="3000">
                <a:solidFill>
                  <a:schemeClr val="lt2"/>
                </a:solidFill>
                <a:latin typeface="Roboto"/>
                <a:ea typeface="Roboto"/>
                <a:cs typeface="Roboto"/>
                <a:sym typeface="Roboto"/>
              </a:rPr>
              <a:t> saving money</a:t>
            </a:r>
            <a:endParaRPr sz="3000">
              <a:solidFill>
                <a:schemeClr val="lt2"/>
              </a:solidFill>
              <a:latin typeface="Roboto"/>
              <a:ea typeface="Roboto"/>
              <a:cs typeface="Roboto"/>
              <a:sym typeface="Roboto"/>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8"/>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3" name="Google Shape;133;p18"/>
          <p:cNvSpPr/>
          <p:nvPr/>
        </p:nvSpPr>
        <p:spPr>
          <a:xfrm>
            <a:off x="1598225" y="120088"/>
            <a:ext cx="8575800" cy="262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Creating change at food festivals</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pic>
        <p:nvPicPr>
          <p:cNvPr id="134" name="Google Shape;134;p18"/>
          <p:cNvPicPr preferRelativeResize="0"/>
          <p:nvPr/>
        </p:nvPicPr>
        <p:blipFill rotWithShape="1">
          <a:blip r:embed="rId3">
            <a:alphaModFix/>
          </a:blip>
          <a:srcRect b="40861" l="1919" r="3526" t="6664"/>
          <a:stretch/>
        </p:blipFill>
        <p:spPr>
          <a:xfrm>
            <a:off x="6589425" y="2580175"/>
            <a:ext cx="5010900" cy="3598600"/>
          </a:xfrm>
          <a:prstGeom prst="rect">
            <a:avLst/>
          </a:prstGeom>
          <a:noFill/>
          <a:ln>
            <a:noFill/>
          </a:ln>
          <a:effectLst>
            <a:outerShdw blurRad="40000" rotWithShape="0" dir="5400000" dist="23000">
              <a:srgbClr val="808080">
                <a:alpha val="34900"/>
              </a:srgbClr>
            </a:outerShdw>
          </a:effectLst>
        </p:spPr>
      </p:pic>
      <p:pic>
        <p:nvPicPr>
          <p:cNvPr id="135" name="Google Shape;135;p18"/>
          <p:cNvPicPr preferRelativeResize="0"/>
          <p:nvPr/>
        </p:nvPicPr>
        <p:blipFill>
          <a:blip r:embed="rId4">
            <a:alphaModFix/>
          </a:blip>
          <a:stretch>
            <a:fillRect/>
          </a:stretch>
        </p:blipFill>
        <p:spPr>
          <a:xfrm>
            <a:off x="632400" y="3126157"/>
            <a:ext cx="5165250" cy="2506650"/>
          </a:xfrm>
          <a:prstGeom prst="rect">
            <a:avLst/>
          </a:prstGeom>
          <a:noFill/>
          <a:ln>
            <a:noFill/>
          </a:ln>
        </p:spPr>
      </p:pic>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9"/>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2" name="Google Shape;142;p19"/>
          <p:cNvSpPr/>
          <p:nvPr/>
        </p:nvSpPr>
        <p:spPr>
          <a:xfrm>
            <a:off x="1478950" y="147400"/>
            <a:ext cx="10390200" cy="262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Managing the Project</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sp>
        <p:nvSpPr>
          <p:cNvPr id="143" name="Google Shape;143;p19"/>
          <p:cNvSpPr txBox="1"/>
          <p:nvPr/>
        </p:nvSpPr>
        <p:spPr>
          <a:xfrm>
            <a:off x="4797200" y="4134775"/>
            <a:ext cx="6672600" cy="20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FFFF"/>
              </a:solidFill>
            </a:endParaRPr>
          </a:p>
        </p:txBody>
      </p:sp>
      <p:pic>
        <p:nvPicPr>
          <p:cNvPr id="144" name="Google Shape;144;p19"/>
          <p:cNvPicPr preferRelativeResize="0"/>
          <p:nvPr/>
        </p:nvPicPr>
        <p:blipFill>
          <a:blip r:embed="rId3">
            <a:alphaModFix/>
          </a:blip>
          <a:stretch>
            <a:fillRect/>
          </a:stretch>
        </p:blipFill>
        <p:spPr>
          <a:xfrm>
            <a:off x="332824" y="1529300"/>
            <a:ext cx="6901795" cy="4591674"/>
          </a:xfrm>
          <a:prstGeom prst="rect">
            <a:avLst/>
          </a:prstGeom>
          <a:noFill/>
          <a:ln>
            <a:noFill/>
          </a:ln>
        </p:spPr>
      </p:pic>
      <p:sp>
        <p:nvSpPr>
          <p:cNvPr id="145" name="Google Shape;145;p19"/>
          <p:cNvSpPr txBox="1"/>
          <p:nvPr/>
        </p:nvSpPr>
        <p:spPr>
          <a:xfrm>
            <a:off x="7497375" y="1909375"/>
            <a:ext cx="4361700" cy="45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FFFFFF"/>
                </a:solidFill>
              </a:rPr>
              <a:t>Planning for the Unexpected</a:t>
            </a:r>
            <a:endParaRPr b="1" sz="2400">
              <a:solidFill>
                <a:srgbClr val="FFFFFF"/>
              </a:solidFill>
            </a:endParaRPr>
          </a:p>
          <a:p>
            <a:pPr indent="0" lvl="0" marL="0" rtl="0" algn="l">
              <a:spcBef>
                <a:spcPts val="0"/>
              </a:spcBef>
              <a:spcAft>
                <a:spcPts val="0"/>
              </a:spcAft>
              <a:buNone/>
            </a:pPr>
            <a:r>
              <a:t/>
            </a:r>
            <a:endParaRPr sz="2400">
              <a:solidFill>
                <a:srgbClr val="FFFFFF"/>
              </a:solidFill>
            </a:endParaRPr>
          </a:p>
          <a:p>
            <a:pPr indent="-381000" lvl="0" marL="457200" rtl="0" algn="l">
              <a:lnSpc>
                <a:spcPct val="115000"/>
              </a:lnSpc>
              <a:spcBef>
                <a:spcPts val="0"/>
              </a:spcBef>
              <a:spcAft>
                <a:spcPts val="0"/>
              </a:spcAft>
              <a:buClr>
                <a:srgbClr val="FFFFFF"/>
              </a:buClr>
              <a:buSzPts val="2400"/>
              <a:buChar char="●"/>
            </a:pPr>
            <a:r>
              <a:rPr lang="en-US" sz="2400">
                <a:solidFill>
                  <a:srgbClr val="FFFFFF"/>
                </a:solidFill>
              </a:rPr>
              <a:t>Restaurants cancelling due to bad weather</a:t>
            </a:r>
            <a:endParaRPr sz="2400">
              <a:solidFill>
                <a:srgbClr val="FFFFFF"/>
              </a:solidFill>
            </a:endParaRPr>
          </a:p>
          <a:p>
            <a:pPr indent="-381000" lvl="0" marL="457200" rtl="0" algn="l">
              <a:lnSpc>
                <a:spcPct val="115000"/>
              </a:lnSpc>
              <a:spcBef>
                <a:spcPts val="0"/>
              </a:spcBef>
              <a:spcAft>
                <a:spcPts val="0"/>
              </a:spcAft>
              <a:buClr>
                <a:srgbClr val="FFFFFF"/>
              </a:buClr>
              <a:buSzPts val="2400"/>
              <a:buChar char="●"/>
            </a:pPr>
            <a:r>
              <a:rPr lang="en-US" sz="2400">
                <a:solidFill>
                  <a:srgbClr val="FFFFFF"/>
                </a:solidFill>
              </a:rPr>
              <a:t>Bees</a:t>
            </a:r>
            <a:endParaRPr sz="2400">
              <a:solidFill>
                <a:srgbClr val="FFFFFF"/>
              </a:solidFill>
            </a:endParaRPr>
          </a:p>
          <a:p>
            <a:pPr indent="-381000" lvl="0" marL="457200" rtl="0" algn="l">
              <a:lnSpc>
                <a:spcPct val="115000"/>
              </a:lnSpc>
              <a:spcBef>
                <a:spcPts val="0"/>
              </a:spcBef>
              <a:spcAft>
                <a:spcPts val="0"/>
              </a:spcAft>
              <a:buClr>
                <a:srgbClr val="FFFFFF"/>
              </a:buClr>
              <a:buSzPts val="2400"/>
              <a:buChar char="●"/>
            </a:pPr>
            <a:r>
              <a:rPr lang="en-US" sz="2400">
                <a:solidFill>
                  <a:srgbClr val="FFFFFF"/>
                </a:solidFill>
              </a:rPr>
              <a:t>No dedicated supply cart</a:t>
            </a:r>
            <a:endParaRPr sz="2400">
              <a:solidFill>
                <a:srgbClr val="FFFFFF"/>
              </a:solidFill>
            </a:endParaRPr>
          </a:p>
          <a:p>
            <a:pPr indent="-381000" lvl="0" marL="457200" rtl="0" algn="l">
              <a:lnSpc>
                <a:spcPct val="115000"/>
              </a:lnSpc>
              <a:spcBef>
                <a:spcPts val="0"/>
              </a:spcBef>
              <a:spcAft>
                <a:spcPts val="0"/>
              </a:spcAft>
              <a:buClr>
                <a:srgbClr val="FFFFFF"/>
              </a:buClr>
              <a:buSzPts val="2400"/>
              <a:buChar char="●"/>
            </a:pPr>
            <a:r>
              <a:rPr lang="en-US" sz="2400">
                <a:solidFill>
                  <a:srgbClr val="FFFFFF"/>
                </a:solidFill>
              </a:rPr>
              <a:t>Volunteer dropouts</a:t>
            </a:r>
            <a:endParaRPr sz="2400">
              <a:solidFill>
                <a:srgbClr val="FFFFFF"/>
              </a:solidFill>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2" name="Google Shape;152;p20"/>
          <p:cNvSpPr/>
          <p:nvPr/>
        </p:nvSpPr>
        <p:spPr>
          <a:xfrm>
            <a:off x="900900" y="199975"/>
            <a:ext cx="10390200" cy="262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Partnerships for Success</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pic>
        <p:nvPicPr>
          <p:cNvPr id="153" name="Google Shape;153;p20"/>
          <p:cNvPicPr preferRelativeResize="0"/>
          <p:nvPr/>
        </p:nvPicPr>
        <p:blipFill>
          <a:blip r:embed="rId3">
            <a:alphaModFix/>
          </a:blip>
          <a:stretch>
            <a:fillRect/>
          </a:stretch>
        </p:blipFill>
        <p:spPr>
          <a:xfrm>
            <a:off x="375975" y="2107650"/>
            <a:ext cx="3367775" cy="1395225"/>
          </a:xfrm>
          <a:prstGeom prst="rect">
            <a:avLst/>
          </a:prstGeom>
          <a:noFill/>
          <a:ln>
            <a:noFill/>
          </a:ln>
          <a:effectLst>
            <a:outerShdw blurRad="40000" rotWithShape="0" dir="5400000" dist="23000">
              <a:srgbClr val="808080">
                <a:alpha val="34900"/>
              </a:srgbClr>
            </a:outerShdw>
          </a:effectLst>
        </p:spPr>
      </p:pic>
      <p:pic>
        <p:nvPicPr>
          <p:cNvPr id="154" name="Google Shape;154;p20"/>
          <p:cNvPicPr preferRelativeResize="0"/>
          <p:nvPr/>
        </p:nvPicPr>
        <p:blipFill>
          <a:blip r:embed="rId4">
            <a:alphaModFix/>
          </a:blip>
          <a:stretch>
            <a:fillRect/>
          </a:stretch>
        </p:blipFill>
        <p:spPr>
          <a:xfrm>
            <a:off x="4797189" y="1929301"/>
            <a:ext cx="2597625" cy="1751900"/>
          </a:xfrm>
          <a:prstGeom prst="rect">
            <a:avLst/>
          </a:prstGeom>
          <a:noFill/>
          <a:ln>
            <a:noFill/>
          </a:ln>
          <a:effectLst>
            <a:outerShdw blurRad="40000" rotWithShape="0" dir="5400000" dist="23000">
              <a:srgbClr val="808080">
                <a:alpha val="34900"/>
              </a:srgbClr>
            </a:outerShdw>
          </a:effectLst>
        </p:spPr>
      </p:pic>
      <p:pic>
        <p:nvPicPr>
          <p:cNvPr id="155" name="Google Shape;155;p20"/>
          <p:cNvPicPr preferRelativeResize="0"/>
          <p:nvPr/>
        </p:nvPicPr>
        <p:blipFill>
          <a:blip r:embed="rId5">
            <a:alphaModFix/>
          </a:blip>
          <a:stretch>
            <a:fillRect/>
          </a:stretch>
        </p:blipFill>
        <p:spPr>
          <a:xfrm>
            <a:off x="8706221" y="1686959"/>
            <a:ext cx="2699350" cy="2236600"/>
          </a:xfrm>
          <a:prstGeom prst="rect">
            <a:avLst/>
          </a:prstGeom>
          <a:noFill/>
          <a:ln>
            <a:noFill/>
          </a:ln>
          <a:effectLst>
            <a:outerShdw blurRad="40000" rotWithShape="0" dir="5400000" dist="23000">
              <a:srgbClr val="808080">
                <a:alpha val="34900"/>
              </a:srgbClr>
            </a:outerShdw>
          </a:effectLst>
        </p:spPr>
      </p:pic>
      <p:pic>
        <p:nvPicPr>
          <p:cNvPr id="156" name="Google Shape;156;p20"/>
          <p:cNvPicPr preferRelativeResize="0"/>
          <p:nvPr/>
        </p:nvPicPr>
        <p:blipFill>
          <a:blip r:embed="rId6">
            <a:alphaModFix/>
          </a:blip>
          <a:stretch>
            <a:fillRect/>
          </a:stretch>
        </p:blipFill>
        <p:spPr>
          <a:xfrm>
            <a:off x="900898" y="4134778"/>
            <a:ext cx="2597624" cy="2399010"/>
          </a:xfrm>
          <a:prstGeom prst="rect">
            <a:avLst/>
          </a:prstGeom>
          <a:noFill/>
          <a:ln>
            <a:noFill/>
          </a:ln>
        </p:spPr>
      </p:pic>
      <p:sp>
        <p:nvSpPr>
          <p:cNvPr id="157" name="Google Shape;157;p20"/>
          <p:cNvSpPr txBox="1"/>
          <p:nvPr/>
        </p:nvSpPr>
        <p:spPr>
          <a:xfrm>
            <a:off x="4797200" y="4134775"/>
            <a:ext cx="6672600" cy="20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FFFF"/>
                </a:solidFill>
              </a:rPr>
              <a:t>Engaged with over 70 restaurants at the event</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1"/>
          <p:cNvSpPr/>
          <p:nvPr/>
        </p:nvSpPr>
        <p:spPr>
          <a:xfrm>
            <a:off x="0" y="0"/>
            <a:ext cx="12192000" cy="6858000"/>
          </a:xfrm>
          <a:prstGeom prst="rect">
            <a:avLst/>
          </a:prstGeom>
          <a:solidFill>
            <a:srgbClr val="000000"/>
          </a:solidFill>
          <a:ln>
            <a:noFill/>
          </a:ln>
          <a:effectLst>
            <a:outerShdw blurRad="40000" rotWithShape="0" dir="5400000" dist="23000">
              <a:srgbClr val="80808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4" name="Google Shape;164;p21"/>
          <p:cNvSpPr/>
          <p:nvPr/>
        </p:nvSpPr>
        <p:spPr>
          <a:xfrm>
            <a:off x="637425" y="346293"/>
            <a:ext cx="8575800" cy="116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500"/>
              <a:buFont typeface="Arial"/>
              <a:buNone/>
            </a:pPr>
            <a:r>
              <a:rPr b="1" lang="en-US" sz="6500">
                <a:solidFill>
                  <a:schemeClr val="lt1"/>
                </a:solidFill>
              </a:rPr>
              <a:t>Outcomes</a:t>
            </a:r>
            <a:endParaRPr b="1" sz="6500">
              <a:solidFill>
                <a:schemeClr val="lt1"/>
              </a:solidFill>
            </a:endParaRPr>
          </a:p>
          <a:p>
            <a:pPr indent="0" lvl="0" marL="0" marR="0" rtl="0" algn="l">
              <a:lnSpc>
                <a:spcPct val="100000"/>
              </a:lnSpc>
              <a:spcBef>
                <a:spcPts val="0"/>
              </a:spcBef>
              <a:spcAft>
                <a:spcPts val="0"/>
              </a:spcAft>
              <a:buClr>
                <a:schemeClr val="lt1"/>
              </a:buClr>
              <a:buSzPts val="6500"/>
              <a:buFont typeface="Arial"/>
              <a:buNone/>
            </a:pPr>
            <a:r>
              <a:t/>
            </a:r>
            <a:endParaRPr b="1" sz="6500">
              <a:solidFill>
                <a:schemeClr val="lt1"/>
              </a:solidFill>
            </a:endParaRPr>
          </a:p>
        </p:txBody>
      </p:sp>
      <p:pic>
        <p:nvPicPr>
          <p:cNvPr id="165" name="Google Shape;165;p21" title="Points scored"/>
          <p:cNvPicPr preferRelativeResize="0"/>
          <p:nvPr/>
        </p:nvPicPr>
        <p:blipFill rotWithShape="1">
          <a:blip r:embed="rId3">
            <a:alphaModFix/>
          </a:blip>
          <a:srcRect b="2704" l="0" r="0" t="0"/>
          <a:stretch/>
        </p:blipFill>
        <p:spPr>
          <a:xfrm>
            <a:off x="259400" y="1921425"/>
            <a:ext cx="5616951" cy="3379085"/>
          </a:xfrm>
          <a:prstGeom prst="rect">
            <a:avLst/>
          </a:prstGeom>
          <a:noFill/>
          <a:ln>
            <a:noFill/>
          </a:ln>
          <a:effectLst>
            <a:outerShdw blurRad="40000" rotWithShape="0" dir="5400000" dist="23000">
              <a:srgbClr val="808080">
                <a:alpha val="34900"/>
              </a:srgbClr>
            </a:outerShdw>
          </a:effectLst>
        </p:spPr>
      </p:pic>
      <p:pic>
        <p:nvPicPr>
          <p:cNvPr id="166" name="Google Shape;166;p21" title="Points scored"/>
          <p:cNvPicPr preferRelativeResize="0"/>
          <p:nvPr/>
        </p:nvPicPr>
        <p:blipFill rotWithShape="1">
          <a:blip r:embed="rId4">
            <a:alphaModFix/>
          </a:blip>
          <a:srcRect b="2818" l="0" r="0" t="0"/>
          <a:stretch/>
        </p:blipFill>
        <p:spPr>
          <a:xfrm>
            <a:off x="6193900" y="262850"/>
            <a:ext cx="5875074" cy="3530325"/>
          </a:xfrm>
          <a:prstGeom prst="rect">
            <a:avLst/>
          </a:prstGeom>
          <a:noFill/>
          <a:ln>
            <a:noFill/>
          </a:ln>
          <a:effectLst>
            <a:outerShdw blurRad="40000" rotWithShape="0" dir="5400000" dist="23000">
              <a:srgbClr val="808080">
                <a:alpha val="34900"/>
              </a:srgbClr>
            </a:outerShdw>
          </a:effectLst>
        </p:spPr>
      </p:pic>
      <p:sp>
        <p:nvSpPr>
          <p:cNvPr id="167" name="Google Shape;167;p21"/>
          <p:cNvSpPr txBox="1"/>
          <p:nvPr/>
        </p:nvSpPr>
        <p:spPr>
          <a:xfrm>
            <a:off x="6298075" y="4283300"/>
            <a:ext cx="5489700" cy="13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FF"/>
                </a:solidFill>
              </a:rPr>
              <a:t>Total Waste: 15570 lbs</a:t>
            </a:r>
            <a:endParaRPr sz="1800">
              <a:solidFill>
                <a:srgbClr val="FFFFFF"/>
              </a:solidFill>
            </a:endParaRPr>
          </a:p>
          <a:p>
            <a:pPr indent="0" lvl="0" marL="0" rtl="0" algn="l">
              <a:spcBef>
                <a:spcPts val="0"/>
              </a:spcBef>
              <a:spcAft>
                <a:spcPts val="0"/>
              </a:spcAft>
              <a:buNone/>
            </a:pPr>
            <a:r>
              <a:rPr lang="en-US" sz="1800">
                <a:solidFill>
                  <a:srgbClr val="FFFFFF"/>
                </a:solidFill>
              </a:rPr>
              <a:t>Total Waste Diverted: 7030 lbs</a:t>
            </a:r>
            <a:endParaRPr sz="1800">
              <a:solidFill>
                <a:srgbClr val="FFFFFF"/>
              </a:solidFill>
            </a:endParaRPr>
          </a:p>
          <a:p>
            <a:pPr indent="0" lvl="0" marL="0" rtl="0" algn="l">
              <a:spcBef>
                <a:spcPts val="0"/>
              </a:spcBef>
              <a:spcAft>
                <a:spcPts val="0"/>
              </a:spcAft>
              <a:buClr>
                <a:schemeClr val="dk1"/>
              </a:buClr>
              <a:buSzPts val="1100"/>
              <a:buFont typeface="Arial"/>
              <a:buNone/>
            </a:pPr>
            <a:r>
              <a:rPr lang="en-US" sz="1800">
                <a:solidFill>
                  <a:srgbClr val="FFFFFF"/>
                </a:solidFill>
              </a:rPr>
              <a:t>45%</a:t>
            </a:r>
            <a:endParaRPr sz="1800">
              <a:solidFill>
                <a:srgbClr val="FFFFFF"/>
              </a:solidFill>
            </a:endParaRPr>
          </a:p>
          <a:p>
            <a:pPr indent="0" lvl="0" marL="0" rtl="0" algn="l">
              <a:spcBef>
                <a:spcPts val="0"/>
              </a:spcBef>
              <a:spcAft>
                <a:spcPts val="0"/>
              </a:spcAft>
              <a:buNone/>
            </a:pPr>
            <a:r>
              <a:rPr lang="en-US" sz="1800">
                <a:solidFill>
                  <a:srgbClr val="FFFFFF"/>
                </a:solidFill>
              </a:rPr>
              <a:t>Total Food Donated: 500 lbs</a:t>
            </a:r>
            <a:endParaRPr sz="1800">
              <a:solidFill>
                <a:srgbClr val="FFFFFF"/>
              </a:solidFill>
            </a:endParaRPr>
          </a:p>
          <a:p>
            <a:pPr indent="0" lvl="0" marL="0" rtl="0" algn="l">
              <a:spcBef>
                <a:spcPts val="0"/>
              </a:spcBef>
              <a:spcAft>
                <a:spcPts val="0"/>
              </a:spcAft>
              <a:buNone/>
            </a:pPr>
            <a:r>
              <a:t/>
            </a:r>
            <a:endParaRPr>
              <a:solidFill>
                <a:srgbClr val="FFFFFF"/>
              </a:solidFill>
            </a:endParaRPr>
          </a:p>
        </p:txBody>
      </p:sp>
      <p:sp>
        <p:nvSpPr>
          <p:cNvPr id="168" name="Google Shape;168;p21"/>
          <p:cNvSpPr txBox="1"/>
          <p:nvPr/>
        </p:nvSpPr>
        <p:spPr>
          <a:xfrm>
            <a:off x="525025" y="5620575"/>
            <a:ext cx="11262600" cy="9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lt2"/>
                </a:solidFill>
                <a:highlight>
                  <a:schemeClr val="accent2"/>
                </a:highlight>
              </a:rPr>
              <a:t>431 lbs C02-e or 2.5% of the average American household’s food consumption</a:t>
            </a:r>
            <a:endParaRPr sz="3000">
              <a:solidFill>
                <a:schemeClr val="lt2"/>
              </a:solidFill>
              <a:highlight>
                <a:schemeClr val="accent2"/>
              </a:highlight>
            </a:endParaRPr>
          </a:p>
          <a:p>
            <a:pPr indent="0" lvl="0" marL="0" rtl="0" algn="l">
              <a:spcBef>
                <a:spcPts val="0"/>
              </a:spcBef>
              <a:spcAft>
                <a:spcPts val="0"/>
              </a:spcAft>
              <a:buNone/>
            </a:pPr>
            <a:r>
              <a:t/>
            </a:r>
            <a:endParaRPr sz="3000">
              <a:solidFill>
                <a:schemeClr val="lt2"/>
              </a:solidFill>
              <a:highlight>
                <a:schemeClr val="accent2"/>
              </a:highlight>
            </a:endParaRPr>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name="ASU-BrandColors">
  <a:themeElements>
    <a:clrScheme name="ASU Brand colors">
      <a:dk1>
        <a:srgbClr val="000000"/>
      </a:dk1>
      <a:lt1>
        <a:srgbClr val="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