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6CB0FB3-D1E0-4811-AB84-6A67EC7F6B79}">
  <a:tblStyle styleId="{16CB0FB3-D1E0-4811-AB84-6A67EC7F6B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how I analyzed it (like qualtrics and what numbers tell us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then recommendations created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d3de20a1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d3de20a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Intro Option 2">
  <p:cSld name="Cover Intro Option 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06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3"/>
            <a:ext cx="3464700" cy="9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agenda">
  <p:cSld name="Chapter break agenda"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3664989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bar">
  <p:cSld name="Chapter break ba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text 1">
  <p:cSld name="Headline with text 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698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">
  <p:cSld name="Gold chapter break or bold statement gold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311700" y="622675"/>
            <a:ext cx="85206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6800"/>
              <a:t>Driving Sustainable Behavior in the Office </a:t>
            </a:r>
            <a:r>
              <a:rPr lang="en" sz="6800">
                <a:solidFill>
                  <a:srgbClr val="38761D"/>
                </a:solidFill>
              </a:rPr>
              <a:t>@</a:t>
            </a:r>
            <a:endParaRPr sz="6800">
              <a:solidFill>
                <a:srgbClr val="38761D"/>
              </a:solidFill>
            </a:endParaRPr>
          </a:p>
        </p:txBody>
      </p:sp>
      <p:sp>
        <p:nvSpPr>
          <p:cNvPr id="71" name="Google Shape;71;p18"/>
          <p:cNvSpPr txBox="1"/>
          <p:nvPr>
            <p:ph idx="1" type="subTitle"/>
          </p:nvPr>
        </p:nvSpPr>
        <p:spPr>
          <a:xfrm>
            <a:off x="311700" y="312300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SOS 593 Spring 2019</a:t>
            </a:r>
            <a:endParaRPr>
              <a:highlight>
                <a:srgbClr val="FFC0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David E Faught</a:t>
            </a:r>
            <a:endParaRPr>
              <a:highlight>
                <a:srgbClr val="FFC000"/>
              </a:highlight>
            </a:endParaRPr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675" y="2881050"/>
            <a:ext cx="35242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/>
        </p:nvSpPr>
        <p:spPr>
          <a:xfrm>
            <a:off x="5943600" y="1335750"/>
            <a:ext cx="1852800" cy="2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/>
              <a:t>Sustainability problem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Project Recap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How Sustainability Opportunity Addressed.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 txBox="1"/>
          <p:nvPr>
            <p:ph type="title"/>
          </p:nvPr>
        </p:nvSpPr>
        <p:spPr>
          <a:xfrm>
            <a:off x="6161375" y="152400"/>
            <a:ext cx="267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/>
              <a:t>Project Description and Sustainability Problem/Opportunity</a:t>
            </a:r>
            <a:endParaRPr sz="1800"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8350" y="1408075"/>
            <a:ext cx="9239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785344" cy="30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5">
            <a:alphaModFix/>
          </a:blip>
          <a:srcRect b="0" l="259" r="7234" t="0"/>
          <a:stretch/>
        </p:blipFill>
        <p:spPr>
          <a:xfrm>
            <a:off x="2090150" y="152400"/>
            <a:ext cx="3624850" cy="45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377850"/>
            <a:ext cx="1613250" cy="16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/>
        </p:nvSpPr>
        <p:spPr>
          <a:xfrm>
            <a:off x="151750" y="206800"/>
            <a:ext cx="42036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Results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n" sz="2400"/>
              <a:t>M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etadata and </a:t>
            </a:r>
            <a:r>
              <a:rPr b="1" lang="en" sz="2400"/>
              <a:t>K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 </a:t>
            </a:r>
            <a:r>
              <a:rPr b="1" lang="en" sz="2400"/>
              <a:t>N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umbers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Analysis Strategy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/>
              <a:t>Other Results</a:t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Focus Groups</a:t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Interview</a:t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How and Why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 txBox="1"/>
          <p:nvPr>
            <p:ph type="title"/>
          </p:nvPr>
        </p:nvSpPr>
        <p:spPr>
          <a:xfrm>
            <a:off x="151750" y="20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800">
                <a:highlight>
                  <a:srgbClr val="FFC000"/>
                </a:highlight>
              </a:rPr>
              <a:t>Outcomes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20"/>
          <p:cNvGraphicFramePr/>
          <p:nvPr/>
        </p:nvGraphicFramePr>
        <p:xfrm>
          <a:off x="3499750" y="779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{16CB0FB3-D1E0-4811-AB84-6A67EC7F6B79}</a:tableStyleId>
              </a:tblPr>
              <a:tblGrid>
                <a:gridCol w="764200"/>
                <a:gridCol w="1188725"/>
                <a:gridCol w="1188725"/>
                <a:gridCol w="1188725"/>
                <a:gridCol w="1188725"/>
              </a:tblGrid>
              <a:tr h="28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Job Role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Age Range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 at ASU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Office Size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4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Definitely Yes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(Leadership) 31.82%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(55-65) 38.10%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(0-6 yr) 31.82%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(11-25) 40.91%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61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Probably Yes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(Other) 34.48%;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(Supervisor) 27.59%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(26-34) 44.83%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(0-3 yr) 41.38%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(11-25) 37.93%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61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Maybe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(Other) 43.59%;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(Supervisor) 28.21%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(26-34) 46.15%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(0-3 yr) 51.28%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(11-25) 48.72%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61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Probably Not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(Other) 54.55%;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(Entry level) 27.27%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(26-34) 45.45%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(0-3 yr) 45.45%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(11-25) 40.91%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28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Definitely Not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 responses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 responses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 responses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 responses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56902" l="0" r="0" t="0"/>
          <a:stretch/>
        </p:blipFill>
        <p:spPr>
          <a:xfrm>
            <a:off x="152413" y="1364750"/>
            <a:ext cx="5050700" cy="14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 rotWithShape="1">
          <a:blip r:embed="rId4">
            <a:alphaModFix/>
          </a:blip>
          <a:srcRect b="51962" l="0" r="0" t="0"/>
          <a:stretch/>
        </p:blipFill>
        <p:spPr>
          <a:xfrm>
            <a:off x="211988" y="3360975"/>
            <a:ext cx="4931525" cy="13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 txBox="1"/>
          <p:nvPr/>
        </p:nvSpPr>
        <p:spPr>
          <a:xfrm>
            <a:off x="277575" y="804850"/>
            <a:ext cx="30045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If interested, why haven’t you pursued yet?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/>
        </p:nvSpPr>
        <p:spPr>
          <a:xfrm>
            <a:off x="159250" y="3001025"/>
            <a:ext cx="3322800" cy="1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If not interested, why?</a:t>
            </a:r>
            <a:endParaRPr b="1"/>
          </a:p>
        </p:txBody>
      </p:sp>
      <p:sp>
        <p:nvSpPr>
          <p:cNvPr id="98" name="Google Shape;98;p21"/>
          <p:cNvSpPr txBox="1"/>
          <p:nvPr/>
        </p:nvSpPr>
        <p:spPr>
          <a:xfrm>
            <a:off x="2441125" y="285750"/>
            <a:ext cx="39108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Outcomes Continued...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234050" y="63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Conclusions:</a:t>
            </a:r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 b="17925" l="4138" r="-3384" t="0"/>
          <a:stretch/>
        </p:blipFill>
        <p:spPr>
          <a:xfrm>
            <a:off x="4114800" y="690300"/>
            <a:ext cx="5029200" cy="32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/>
        </p:nvSpPr>
        <p:spPr>
          <a:xfrm>
            <a:off x="179625" y="1302150"/>
            <a:ext cx="37965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highlight>
                <a:schemeClr val="accen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2800">
                <a:solidFill>
                  <a:schemeClr val="dk1"/>
                </a:solidFill>
                <a:highlight>
                  <a:schemeClr val="accent1"/>
                </a:highlight>
              </a:rPr>
              <a:t>Knowledge Gap</a:t>
            </a:r>
            <a:endParaRPr b="1" sz="2800">
              <a:solidFill>
                <a:schemeClr val="dk1"/>
              </a:solidFill>
              <a:highlight>
                <a:schemeClr val="accen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2800">
                <a:solidFill>
                  <a:schemeClr val="dk1"/>
                </a:solidFill>
                <a:highlight>
                  <a:schemeClr val="accent1"/>
                </a:highlight>
              </a:rPr>
              <a:t>Uncertain Enthusiasm</a:t>
            </a:r>
            <a:endParaRPr b="1" sz="2800">
              <a:solidFill>
                <a:schemeClr val="dk1"/>
              </a:solidFill>
              <a:highlight>
                <a:schemeClr val="accen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2800">
                <a:solidFill>
                  <a:schemeClr val="dk1"/>
                </a:solidFill>
                <a:highlight>
                  <a:schemeClr val="accent1"/>
                </a:highlight>
              </a:rPr>
              <a:t>Perception of Burden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/>
        </p:nvSpPr>
        <p:spPr>
          <a:xfrm>
            <a:off x="311700" y="1524650"/>
            <a:ext cx="6237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/>
              <a:t>Improve Survey Performance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Address Specific Audiences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Enhance Certification Performance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Conduct Formal Outreach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Educational Toolkit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Pursue Top Down Efforts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/>
              <a:t>Miscellaneous</a:t>
            </a:r>
            <a:endParaRPr b="1"/>
          </a:p>
        </p:txBody>
      </p:sp>
      <p:sp>
        <p:nvSpPr>
          <p:cNvPr id="111" name="Google Shape;11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Final Recommendations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and Future Actions for USP &amp; ASU</a:t>
            </a:r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506200" y="3216725"/>
            <a:ext cx="419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Where can future efforts build on my project?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Reaching the next level</a:t>
            </a:r>
            <a:endParaRPr b="1" sz="1800"/>
          </a:p>
        </p:txBody>
      </p:sp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6701400" y="1170125"/>
            <a:ext cx="2276475" cy="17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350" y="3042550"/>
            <a:ext cx="3040524" cy="18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What I learned and Final Takeaways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801300" y="2022750"/>
            <a:ext cx="37707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Lessons learned about the project and sustainability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Personal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strengths </a:t>
            </a:r>
            <a:r>
              <a:rPr lang="en"/>
              <a:t>and areas for improvement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275" y="1704975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5314450" y="327925"/>
            <a:ext cx="32724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21556" cy="27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/>
        </p:nvSpPr>
        <p:spPr>
          <a:xfrm>
            <a:off x="150" y="3461650"/>
            <a:ext cx="91440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00"/>
              <a:t>School of Sustainability</a:t>
            </a:r>
            <a:endParaRPr b="1" sz="6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