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7" r:id="rId6"/>
    <p:sldId id="266" r:id="rId7"/>
    <p:sldId id="260" r:id="rId8"/>
    <p:sldId id="261" r:id="rId9"/>
    <p:sldId id="262" r:id="rId10"/>
    <p:sldId id="263" r:id="rId11"/>
    <p:sldId id="264" r:id="rId12"/>
    <p:sldId id="265" r:id="rId13"/>
    <p:sldId id="269" r:id="rId14"/>
    <p:sldId id="270" r:id="rId15"/>
    <p:sldId id="268" r:id="rId16"/>
  </p:sldIdLst>
  <p:sldSz cx="18288000" cy="10287000"/>
  <p:notesSz cx="6858000" cy="9144000"/>
  <p:embeddedFontLst>
    <p:embeddedFont>
      <p:font typeface="Aileron Heavy" pitchFamily="2" charset="77"/>
      <p:regular r:id="rId18"/>
      <p:bold r:id="rId19"/>
      <p:italic r:id="rId20"/>
      <p:boldItalic r:id="rId21"/>
    </p:embeddedFont>
    <p:embeddedFont>
      <p:font typeface="Aileron Regular" pitchFamily="2" charset="77"/>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5" autoAdjust="0"/>
    <p:restoredTop sz="63470" autoAdjust="0"/>
  </p:normalViewPr>
  <p:slideViewPr>
    <p:cSldViewPr>
      <p:cViewPr varScale="1">
        <p:scale>
          <a:sx n="34" d="100"/>
          <a:sy n="34" d="100"/>
        </p:scale>
        <p:origin x="240"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Thank you for joining me today. I am going to tell you about the do it yourself energy toolkits that are available at the Johnson City library for you to check out! </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72763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Thank you for listening, I would like to leave you with this quote by Robert Half, "The combination of hard work and smart work is efficient work." We have worked hard in a smart way and are creating efficient work processes that with your continued cooperation will carry on successfully in the future.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visit </a:t>
            </a:r>
            <a:r>
              <a:rPr lang="en-US" dirty="0" err="1"/>
              <a:t>www.ourgreenerhome.org</a:t>
            </a:r>
            <a:r>
              <a:rPr lang="en-US" dirty="0"/>
              <a:t> to find out how you can get started boosting your own energy efficiency today, or check out the toolkit at your local library. Thank you!</a:t>
            </a: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57765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use is a huge problem in Tennessee. On a scale where ranking in lower numbers means a higher success rate, for example scoring 1 though 5 would be most ideal, Tennessee ranks 50th in average monthly electricity consumption per household in the United States. According to </a:t>
            </a:r>
            <a:r>
              <a:rPr lang="en-US" dirty="0" err="1"/>
              <a:t>ThinkTennessee</a:t>
            </a:r>
            <a:r>
              <a:rPr lang="en-US" dirty="0"/>
              <a:t>, we are also significantly lagging behind in energy efficiency, solar energy, wind energy, and a focus on renewable energy opportunities for corporate entities.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53859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do Tennessee residents consume a lot of energy per month, we also historically pay some of the highest electricity bills in the entire country. </a:t>
            </a:r>
            <a:r>
              <a:rPr lang="en-US" dirty="0" err="1"/>
              <a:t>ThinkTennessee</a:t>
            </a:r>
            <a:r>
              <a:rPr lang="en-US" dirty="0"/>
              <a:t> reports that we pay nearly $240 more than the average American household annually, even though our state ranks 9</a:t>
            </a:r>
            <a:r>
              <a:rPr lang="en-US" baseline="30000" dirty="0"/>
              <a:t>th</a:t>
            </a:r>
            <a:r>
              <a:rPr lang="en-US" dirty="0"/>
              <a:t> in the price of electricity. Investing in energy efficiency upgrades, even simple and cost-effective ones, could save single-family homes up to 26% of their annual energy use, which equals hundreds of dollars in utility bills, yet this is something that not many companies or people are addressing currently (</a:t>
            </a:r>
            <a:r>
              <a:rPr lang="en-US" dirty="0" err="1"/>
              <a:t>ThinkTennessee</a:t>
            </a:r>
            <a:r>
              <a:rPr lang="en-US" dirty="0"/>
              <a:t>, 2018). This is where the ‘Our Greener Home’ toolkit project and the library have come into play.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90060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Libraries have been places of knowledge and community gatherings for many years. I can remember countless hours that I spent at my local libraries as I grew up, and being in a library still brings me a strong sense of calm. Libraries are truly an important part of any community. Recently however, nationwide library patronage has been dwindling. This shows that it is important to come up with modern ideas, events, and opportunities that will bring community members inside time and again. The library was the perfect organization to collaborate with for this project because it is already known and trusted in this community and it is established as a place where people can go to learn and become better. I had a modern, innovative and useful solution to a large problem and found a great way to merge this place of knowledge with a great opportunity for learning that will grow the community.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idea is often depicted as a lightbulb in cartoons and comics. Well, just like the famous cartoon characters, I had a lightbulb moment. If Tennessee residents need more education about their energy resources, and libraries have been homes for resources, why not bring the two together! The Our Greener Home energy toolkit has been designed to bring energy efficiency knowledge to the community of Johnson City to help save your wallets and reduce the impact of energy use to your homes, and beyond.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46556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lvl="0"/>
            <a:r>
              <a:rPr lang="en-US" dirty="0"/>
              <a:t>The Our Greener Home energy toolkit is a toolbox with a mixture of items that helps community members make their homes more energy-efficient. It has some items that you are allowed to keep, such as weather-stripping materials and energy-efficient lightbulbs. It will also include items that need to be returned to the library, such as a light meter, measuring tools and an energy efficiency workbook. </a:t>
            </a:r>
          </a:p>
          <a:p>
            <a:pPr lvl="0"/>
            <a:r>
              <a:rPr lang="en-US" dirty="0"/>
              <a:t>The workbook in this kit helps residents save money on their energy bills every month, while also educating them about the actions they can take to monitor and control their future energy use. This workbook is available </a:t>
            </a:r>
            <a:r>
              <a:rPr lang="en-US" dirty="0" err="1"/>
              <a:t>onlineat</a:t>
            </a:r>
            <a:r>
              <a:rPr lang="en-US" dirty="0"/>
              <a:t> </a:t>
            </a:r>
            <a:r>
              <a:rPr lang="en-US" dirty="0" err="1"/>
              <a:t>www.ourgreenerhome.org</a:t>
            </a:r>
            <a:r>
              <a:rPr lang="en-US" dirty="0"/>
              <a:t> and can be printed if you prefer a hard copy. </a:t>
            </a:r>
          </a:p>
          <a:p>
            <a:pPr lvl="0"/>
            <a:r>
              <a:rPr lang="en-US" dirty="0"/>
              <a:t>By our partnership with the library, the toolkits are available for checkout to the public. The tools available for check out in this kit allow residents to take their energy use into their own hands by teaching them about the resources they have the ability to conserve and what it means for their households as well as the environment. This echoes our mission and vision statements.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29345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rtl="0"/>
            <a:r>
              <a:rPr lang="en-US" sz="1200" b="0" i="0" u="none" strike="noStrike" kern="1200" dirty="0">
                <a:solidFill>
                  <a:schemeClr val="tx1"/>
                </a:solidFill>
                <a:effectLst/>
                <a:latin typeface="+mn-lt"/>
                <a:ea typeface="+mn-ea"/>
                <a:cs typeface="+mn-cs"/>
              </a:rPr>
              <a:t>Our mission statement is  “To connect community members to reliable information about household energy savings for use today”.</a:t>
            </a:r>
            <a:endParaRPr lang="en-US" b="0" dirty="0">
              <a:effectLst/>
            </a:endParaRPr>
          </a:p>
          <a:p>
            <a:pPr rtl="0"/>
            <a:r>
              <a:rPr lang="en-US" sz="1200" b="0" i="0" u="none" strike="noStrike" kern="1200" dirty="0">
                <a:solidFill>
                  <a:schemeClr val="tx1"/>
                </a:solidFill>
                <a:effectLst/>
                <a:latin typeface="+mn-lt"/>
                <a:ea typeface="+mn-ea"/>
                <a:cs typeface="+mn-cs"/>
              </a:rPr>
              <a:t> This reflects the outcome that project organizers are aiming to create at the close of the project. It reflects the goals of the project and highlights the projected impact of the project. </a:t>
            </a:r>
            <a:endParaRPr lang="en-US" b="0" dirty="0">
              <a:effectLst/>
            </a:endParaRPr>
          </a:p>
          <a:p>
            <a:pPr rtl="0"/>
            <a:r>
              <a:rPr lang="en-US" sz="1200" b="0" i="0" u="none" strike="noStrike" kern="1200" dirty="0">
                <a:solidFill>
                  <a:schemeClr val="tx1"/>
                </a:solidFill>
                <a:effectLst/>
                <a:latin typeface="+mn-lt"/>
                <a:ea typeface="+mn-ea"/>
                <a:cs typeface="+mn-cs"/>
              </a:rPr>
              <a:t>Our vision is  “A community empowered to take their energy use into their own hands”. </a:t>
            </a:r>
            <a:endParaRPr lang="en-US" b="0" dirty="0">
              <a:effectLst/>
            </a:endParaRPr>
          </a:p>
          <a:p>
            <a:pPr rtl="0"/>
            <a:r>
              <a:rPr lang="en-US" sz="1200" b="0" i="0" u="none" strike="noStrike" kern="1200" dirty="0">
                <a:solidFill>
                  <a:schemeClr val="tx1"/>
                </a:solidFill>
                <a:effectLst/>
                <a:latin typeface="+mn-lt"/>
                <a:ea typeface="+mn-ea"/>
                <a:cs typeface="+mn-cs"/>
              </a:rPr>
              <a:t>Keeping these important statements in mind will help team members and stakeholders keep a focus on what they are striving for with the completion of this project. A good mission and vision statement tells the public what an organization does and reminds the people within the organization what they are doing, and I believe that our mission and vision statements do this for us. </a:t>
            </a:r>
            <a:endParaRPr lang="en-US" b="0" dirty="0">
              <a:effectLst/>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There are several opportunities that have come out of this partnership. By collaborating with the library and </a:t>
            </a:r>
            <a:r>
              <a:rPr lang="en-US" dirty="0" err="1"/>
              <a:t>BrightRidge</a:t>
            </a:r>
            <a:r>
              <a:rPr lang="en-US" dirty="0"/>
              <a:t> energy, we have been able to share talents and resources, we have made a bigger impact by joining and working together, we have expanded the outreach of the libraries programs, and we are always creating community connections. Already, by the end of this year, we have impacted many homes in our community by bringing energy saving tools into our community.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05.04.2020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According to the sustainable development goals website, "3 billion people rely on wood, coal, charcoal or animal waste for cooking and heating" if we continue to rely on nonrenewable resources like this, we will eventually run out whether you believe in global warming or not. Through this partnership, we have already begun to educate the community and help lower the total number of people worldwide who rely on nonrenewable resources for their cooking, heating, and other daily uses. </a:t>
            </a:r>
          </a:p>
          <a:p>
            <a:pPr lvl="0"/>
            <a:endParaRPr lang="en-US" dirty="0"/>
          </a:p>
          <a:p>
            <a:pPr lvl="0"/>
            <a:r>
              <a:rPr lang="en-US" dirty="0"/>
              <a:t>Sustainable development goal #4 talks about promoting lifelong learning for all. By providing this energy saving toolkit to all ages at the library, again, we are educating the community about their options. We are doing this without putting a limit on who can learn or what stage of life they are able to learn. </a:t>
            </a:r>
          </a:p>
          <a:p>
            <a:pPr lvl="0"/>
            <a:endParaRPr lang="en-US" dirty="0"/>
          </a:p>
          <a:p>
            <a:pPr lvl="0"/>
            <a:r>
              <a:rPr lang="en-US" dirty="0"/>
              <a:t>Finally,  SDG number 13 urges us to take action to combat climate change and its impacts. By educating the public about clean energy options, we are building an opportunity to combat climate change and make a large impact on not only Johnson City and Tennessee, but we are making a dent in the global climate change 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flickr.com/photos/statefarm/82037708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pngall.com/arrow-pn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grpSp>
        <p:nvGrpSpPr>
          <p:cNvPr id="2" name="Group 2"/>
          <p:cNvGrpSpPr/>
          <p:nvPr/>
        </p:nvGrpSpPr>
        <p:grpSpPr>
          <a:xfrm>
            <a:off x="267703" y="2830558"/>
            <a:ext cx="10418127" cy="4381518"/>
            <a:chOff x="0" y="0"/>
            <a:chExt cx="13890835" cy="5842024"/>
          </a:xfrm>
        </p:grpSpPr>
        <p:sp>
          <p:nvSpPr>
            <p:cNvPr id="3" name="AutoShape 3"/>
            <p:cNvSpPr/>
            <p:nvPr/>
          </p:nvSpPr>
          <p:spPr>
            <a:xfrm>
              <a:off x="0" y="0"/>
              <a:ext cx="13443759" cy="5842024"/>
            </a:xfrm>
            <a:prstGeom prst="rect">
              <a:avLst/>
            </a:prstGeom>
            <a:solidFill>
              <a:srgbClr val="4D4A46"/>
            </a:solidFill>
          </p:spPr>
        </p:sp>
        <p:sp>
          <p:nvSpPr>
            <p:cNvPr id="4" name="TextBox 4"/>
            <p:cNvSpPr txBox="1"/>
            <p:nvPr/>
          </p:nvSpPr>
          <p:spPr>
            <a:xfrm>
              <a:off x="162525" y="592995"/>
              <a:ext cx="13728310" cy="4808435"/>
            </a:xfrm>
            <a:prstGeom prst="rect">
              <a:avLst/>
            </a:prstGeom>
          </p:spPr>
          <p:txBody>
            <a:bodyPr lIns="0" tIns="0" rIns="0" bIns="0" rtlCol="0" anchor="t">
              <a:spAutoFit/>
            </a:bodyPr>
            <a:lstStyle/>
            <a:p>
              <a:pPr>
                <a:lnSpc>
                  <a:spcPts val="6912"/>
                </a:lnSpc>
              </a:pPr>
              <a:r>
                <a:rPr lang="en-US" sz="7200" b="1" i="0" dirty="0">
                  <a:solidFill>
                    <a:srgbClr val="FFFDFD"/>
                  </a:solidFill>
                  <a:latin typeface="Aileron Heavy"/>
                </a:rPr>
                <a:t>Greener </a:t>
              </a:r>
              <a:r>
                <a:rPr lang="en-US" sz="7200" b="1" i="0">
                  <a:solidFill>
                    <a:srgbClr val="FFFDFD"/>
                  </a:solidFill>
                  <a:latin typeface="Aileron Heavy"/>
                </a:rPr>
                <a:t>Home Toolkit: </a:t>
              </a:r>
              <a:r>
                <a:rPr lang="en-US" sz="7200" b="1" i="0" dirty="0">
                  <a:solidFill>
                    <a:srgbClr val="FFFDFD"/>
                  </a:solidFill>
                  <a:latin typeface="Aileron Heavy"/>
                </a:rPr>
                <a:t>Connecting the Community with Energy Solutions </a:t>
              </a:r>
            </a:p>
          </p:txBody>
        </p:sp>
      </p:grpSp>
      <p:sp>
        <p:nvSpPr>
          <p:cNvPr id="5" name="TextBox 5"/>
          <p:cNvSpPr txBox="1"/>
          <p:nvPr/>
        </p:nvSpPr>
        <p:spPr>
          <a:xfrm>
            <a:off x="267703" y="7333900"/>
            <a:ext cx="6015382" cy="510402"/>
          </a:xfrm>
          <a:prstGeom prst="rect">
            <a:avLst/>
          </a:prstGeom>
        </p:spPr>
        <p:txBody>
          <a:bodyPr lIns="0" tIns="0" rIns="0" bIns="0" rtlCol="0" anchor="t">
            <a:spAutoFit/>
          </a:bodyPr>
          <a:lstStyle/>
          <a:p>
            <a:pPr>
              <a:lnSpc>
                <a:spcPts val="4188"/>
              </a:lnSpc>
            </a:pPr>
            <a:r>
              <a:rPr lang="en-US" sz="2991" b="0" i="0" spc="329">
                <a:solidFill>
                  <a:srgbClr val="4D4A46"/>
                </a:solidFill>
                <a:latin typeface="Aileron Regular"/>
              </a:rPr>
              <a:t>Emma Massick</a:t>
            </a:r>
          </a:p>
        </p:txBody>
      </p:sp>
      <p:grpSp>
        <p:nvGrpSpPr>
          <p:cNvPr id="6" name="Group 6"/>
          <p:cNvGrpSpPr>
            <a:grpSpLocks noChangeAspect="1"/>
          </p:cNvGrpSpPr>
          <p:nvPr/>
        </p:nvGrpSpPr>
        <p:grpSpPr>
          <a:xfrm>
            <a:off x="10492606" y="-458553"/>
            <a:ext cx="12938441" cy="11204107"/>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4987" r="-14987"/>
              </a:stretch>
            </a:blip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1000"/>
          </a:blip>
          <a:srcRect t="8406" b="8619"/>
          <a:stretch>
            <a:fillRect/>
          </a:stretch>
        </p:blipFill>
        <p:spPr>
          <a:xfrm>
            <a:off x="297366" y="159303"/>
            <a:ext cx="17768427" cy="9822631"/>
          </a:xfrm>
          <a:prstGeom prst="rect">
            <a:avLst/>
          </a:prstGeom>
        </p:spPr>
      </p:pic>
      <p:grpSp>
        <p:nvGrpSpPr>
          <p:cNvPr id="3" name="Group 3"/>
          <p:cNvGrpSpPr/>
          <p:nvPr/>
        </p:nvGrpSpPr>
        <p:grpSpPr>
          <a:xfrm>
            <a:off x="589953" y="455209"/>
            <a:ext cx="17278018" cy="9227900"/>
            <a:chOff x="0" y="0"/>
            <a:chExt cx="4018206" cy="2146056"/>
          </a:xfrm>
        </p:grpSpPr>
        <p:sp>
          <p:nvSpPr>
            <p:cNvPr id="4" name="Freeform 4"/>
            <p:cNvSpPr/>
            <p:nvPr/>
          </p:nvSpPr>
          <p:spPr>
            <a:xfrm>
              <a:off x="0" y="0"/>
              <a:ext cx="4018206" cy="2146056"/>
            </a:xfrm>
            <a:custGeom>
              <a:avLst/>
              <a:gdLst/>
              <a:ahLst/>
              <a:cxnLst/>
              <a:rect l="l" t="t" r="r" b="b"/>
              <a:pathLst>
                <a:path w="4018206" h="2146056">
                  <a:moveTo>
                    <a:pt x="0" y="0"/>
                  </a:moveTo>
                  <a:lnTo>
                    <a:pt x="4018206" y="0"/>
                  </a:lnTo>
                  <a:lnTo>
                    <a:pt x="4018206" y="2146056"/>
                  </a:lnTo>
                  <a:lnTo>
                    <a:pt x="0" y="2146056"/>
                  </a:lnTo>
                  <a:close/>
                </a:path>
              </a:pathLst>
            </a:custGeom>
            <a:solidFill>
              <a:srgbClr val="FFFFFF">
                <a:alpha val="76862"/>
              </a:srgbClr>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1000"/>
          </a:blip>
          <a:srcRect t="8406" b="8619"/>
          <a:stretch>
            <a:fillRect/>
          </a:stretch>
        </p:blipFill>
        <p:spPr>
          <a:xfrm>
            <a:off x="297366" y="159303"/>
            <a:ext cx="17768427" cy="9822631"/>
          </a:xfrm>
          <a:prstGeom prst="rect">
            <a:avLst/>
          </a:prstGeom>
        </p:spPr>
      </p:pic>
      <p:grpSp>
        <p:nvGrpSpPr>
          <p:cNvPr id="3" name="Group 3"/>
          <p:cNvGrpSpPr/>
          <p:nvPr/>
        </p:nvGrpSpPr>
        <p:grpSpPr>
          <a:xfrm>
            <a:off x="589953" y="455209"/>
            <a:ext cx="17278018" cy="9227900"/>
            <a:chOff x="0" y="0"/>
            <a:chExt cx="4018206" cy="2146056"/>
          </a:xfrm>
        </p:grpSpPr>
        <p:sp>
          <p:nvSpPr>
            <p:cNvPr id="4" name="Freeform 4"/>
            <p:cNvSpPr/>
            <p:nvPr/>
          </p:nvSpPr>
          <p:spPr>
            <a:xfrm>
              <a:off x="0" y="0"/>
              <a:ext cx="4018206" cy="2146056"/>
            </a:xfrm>
            <a:custGeom>
              <a:avLst/>
              <a:gdLst/>
              <a:ahLst/>
              <a:cxnLst/>
              <a:rect l="l" t="t" r="r" b="b"/>
              <a:pathLst>
                <a:path w="4018206" h="2146056">
                  <a:moveTo>
                    <a:pt x="0" y="0"/>
                  </a:moveTo>
                  <a:lnTo>
                    <a:pt x="4018206" y="0"/>
                  </a:lnTo>
                  <a:lnTo>
                    <a:pt x="4018206" y="2146056"/>
                  </a:lnTo>
                  <a:lnTo>
                    <a:pt x="0" y="2146056"/>
                  </a:lnTo>
                  <a:close/>
                </a:path>
              </a:pathLst>
            </a:custGeom>
            <a:solidFill>
              <a:srgbClr val="FFFFFF">
                <a:alpha val="69803"/>
              </a:srgbClr>
            </a:solidFill>
          </p:spPr>
        </p:sp>
      </p:grpSp>
      <p:pic>
        <p:nvPicPr>
          <p:cNvPr id="5" name="Picture 5"/>
          <p:cNvPicPr>
            <a:picLocks noChangeAspect="1"/>
          </p:cNvPicPr>
          <p:nvPr/>
        </p:nvPicPr>
        <p:blipFill>
          <a:blip r:embed="rId4"/>
          <a:srcRect/>
          <a:stretch>
            <a:fillRect/>
          </a:stretch>
        </p:blipFill>
        <p:spPr>
          <a:xfrm>
            <a:off x="10195685" y="1453508"/>
            <a:ext cx="6573393"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rcRect t="7706" b="770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822106" y="1821494"/>
            <a:ext cx="10725845" cy="6644011"/>
            <a:chOff x="0" y="0"/>
            <a:chExt cx="14301126" cy="8858682"/>
          </a:xfrm>
        </p:grpSpPr>
        <p:sp>
          <p:nvSpPr>
            <p:cNvPr id="3" name="TextBox 3"/>
            <p:cNvSpPr txBox="1"/>
            <p:nvPr/>
          </p:nvSpPr>
          <p:spPr>
            <a:xfrm>
              <a:off x="0" y="1223215"/>
              <a:ext cx="14301126" cy="6648450"/>
            </a:xfrm>
            <a:prstGeom prst="rect">
              <a:avLst/>
            </a:prstGeom>
          </p:spPr>
          <p:txBody>
            <a:bodyPr lIns="0" tIns="0" rIns="0" bIns="0" rtlCol="0" anchor="t">
              <a:spAutoFit/>
            </a:bodyPr>
            <a:lstStyle/>
            <a:p>
              <a:pPr>
                <a:lnSpc>
                  <a:spcPts val="9600"/>
                </a:lnSpc>
              </a:pPr>
              <a:r>
                <a:rPr lang="en-US" sz="10000" b="1" i="0">
                  <a:solidFill>
                    <a:srgbClr val="4D4A46"/>
                  </a:solidFill>
                  <a:latin typeface="Aileron Heavy"/>
                </a:rPr>
                <a:t>The combination of hard work and smart work is efficient work.</a:t>
              </a:r>
            </a:p>
          </p:txBody>
        </p:sp>
        <p:sp>
          <p:nvSpPr>
            <p:cNvPr id="4" name="TextBox 4"/>
            <p:cNvSpPr txBox="1"/>
            <p:nvPr/>
          </p:nvSpPr>
          <p:spPr>
            <a:xfrm>
              <a:off x="66653" y="-9525"/>
              <a:ext cx="7460077" cy="695325"/>
            </a:xfrm>
            <a:prstGeom prst="rect">
              <a:avLst/>
            </a:prstGeom>
          </p:spPr>
          <p:txBody>
            <a:bodyPr lIns="0" tIns="0" rIns="0" bIns="0" rtlCol="0" anchor="t">
              <a:spAutoFit/>
            </a:bodyPr>
            <a:lstStyle/>
            <a:p>
              <a:pPr>
                <a:lnSpc>
                  <a:spcPts val="4079"/>
                </a:lnSpc>
              </a:pPr>
              <a:endParaRPr/>
            </a:p>
          </p:txBody>
        </p:sp>
        <p:sp>
          <p:nvSpPr>
            <p:cNvPr id="5" name="TextBox 5"/>
            <p:cNvSpPr txBox="1"/>
            <p:nvPr/>
          </p:nvSpPr>
          <p:spPr>
            <a:xfrm>
              <a:off x="6841049" y="8135417"/>
              <a:ext cx="7460077" cy="723265"/>
            </a:xfrm>
            <a:prstGeom prst="rect">
              <a:avLst/>
            </a:prstGeom>
          </p:spPr>
          <p:txBody>
            <a:bodyPr lIns="0" tIns="0" rIns="0" bIns="0" rtlCol="0" anchor="t">
              <a:spAutoFit/>
            </a:bodyPr>
            <a:lstStyle/>
            <a:p>
              <a:pPr algn="r">
                <a:lnSpc>
                  <a:spcPts val="4860"/>
                </a:lnSpc>
              </a:pPr>
              <a:r>
                <a:rPr lang="en-US" sz="3000" b="0" i="1" spc="270">
                  <a:solidFill>
                    <a:srgbClr val="4D4A46"/>
                  </a:solidFill>
                  <a:latin typeface="Aileron Regular"/>
                </a:rPr>
                <a:t>Robert Half</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57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0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6BB6FB-A313-F246-88F5-CF39855E40A8}"/>
              </a:ext>
            </a:extLst>
          </p:cNvPr>
          <p:cNvSpPr txBox="1"/>
          <p:nvPr/>
        </p:nvSpPr>
        <p:spPr>
          <a:xfrm>
            <a:off x="1790700" y="2400300"/>
            <a:ext cx="14706600" cy="2215991"/>
          </a:xfrm>
          <a:prstGeom prst="rect">
            <a:avLst/>
          </a:prstGeom>
          <a:noFill/>
        </p:spPr>
        <p:txBody>
          <a:bodyPr wrap="square" rtlCol="0">
            <a:spAutoFit/>
          </a:bodyPr>
          <a:lstStyle/>
          <a:p>
            <a:r>
              <a:rPr lang="en-US" sz="13800" dirty="0"/>
              <a:t>Enter website here</a:t>
            </a:r>
          </a:p>
        </p:txBody>
      </p:sp>
    </p:spTree>
    <p:extLst>
      <p:ext uri="{BB962C8B-B14F-4D97-AF65-F5344CB8AC3E}">
        <p14:creationId xmlns:p14="http://schemas.microsoft.com/office/powerpoint/2010/main" val="145873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grpSp>
        <p:nvGrpSpPr>
          <p:cNvPr id="5" name="Group 5"/>
          <p:cNvGrpSpPr/>
          <p:nvPr/>
        </p:nvGrpSpPr>
        <p:grpSpPr>
          <a:xfrm>
            <a:off x="9752114" y="1858457"/>
            <a:ext cx="7507186" cy="6570085"/>
            <a:chOff x="0" y="0"/>
            <a:chExt cx="10009582" cy="8760114"/>
          </a:xfrm>
        </p:grpSpPr>
        <p:sp>
          <p:nvSpPr>
            <p:cNvPr id="6" name="TextBox 6"/>
            <p:cNvSpPr txBox="1"/>
            <p:nvPr/>
          </p:nvSpPr>
          <p:spPr>
            <a:xfrm>
              <a:off x="0" y="1485670"/>
              <a:ext cx="10009582" cy="3559859"/>
            </a:xfrm>
            <a:prstGeom prst="rect">
              <a:avLst/>
            </a:prstGeom>
          </p:spPr>
          <p:txBody>
            <a:bodyPr lIns="0" tIns="0" rIns="0" bIns="0" rtlCol="0" anchor="t">
              <a:spAutoFit/>
            </a:bodyPr>
            <a:lstStyle/>
            <a:p>
              <a:pPr>
                <a:lnSpc>
                  <a:spcPts val="19052"/>
                </a:lnSpc>
              </a:pPr>
              <a:r>
                <a:rPr lang="en-US" sz="19846" b="1" i="0" dirty="0">
                  <a:solidFill>
                    <a:srgbClr val="FFFDFD"/>
                  </a:solidFill>
                  <a:latin typeface="Aileron Heavy"/>
                </a:rPr>
                <a:t>50th</a:t>
              </a:r>
            </a:p>
          </p:txBody>
        </p:sp>
        <p:sp>
          <p:nvSpPr>
            <p:cNvPr id="7" name="TextBox 7"/>
            <p:cNvSpPr txBox="1"/>
            <p:nvPr/>
          </p:nvSpPr>
          <p:spPr>
            <a:xfrm>
              <a:off x="0" y="-9525"/>
              <a:ext cx="10009582" cy="858794"/>
            </a:xfrm>
            <a:prstGeom prst="rect">
              <a:avLst/>
            </a:prstGeom>
          </p:spPr>
          <p:txBody>
            <a:bodyPr lIns="0" tIns="0" rIns="0" bIns="0" rtlCol="0" anchor="t">
              <a:spAutoFit/>
            </a:bodyPr>
            <a:lstStyle/>
            <a:p>
              <a:pPr>
                <a:lnSpc>
                  <a:spcPts val="5052"/>
                </a:lnSpc>
              </a:pPr>
              <a:r>
                <a:rPr lang="en-US" sz="4210" b="0" i="0" spc="126">
                  <a:solidFill>
                    <a:srgbClr val="4D4A46"/>
                  </a:solidFill>
                  <a:latin typeface="Aileron Heavy"/>
                </a:rPr>
                <a:t>Tennessee ranks</a:t>
              </a:r>
            </a:p>
          </p:txBody>
        </p:sp>
        <p:sp>
          <p:nvSpPr>
            <p:cNvPr id="8" name="TextBox 8"/>
            <p:cNvSpPr txBox="1"/>
            <p:nvPr/>
          </p:nvSpPr>
          <p:spPr>
            <a:xfrm>
              <a:off x="0" y="5140123"/>
              <a:ext cx="10009582" cy="2907806"/>
            </a:xfrm>
            <a:prstGeom prst="rect">
              <a:avLst/>
            </a:prstGeom>
          </p:spPr>
          <p:txBody>
            <a:bodyPr lIns="0" tIns="0" rIns="0" bIns="0" rtlCol="0" anchor="t">
              <a:spAutoFit/>
            </a:bodyPr>
            <a:lstStyle/>
            <a:p>
              <a:pPr>
                <a:lnSpc>
                  <a:spcPts val="6018"/>
                </a:lnSpc>
              </a:pPr>
              <a:r>
                <a:rPr lang="en-US" sz="3715" b="0" i="1" spc="334">
                  <a:solidFill>
                    <a:srgbClr val="4D4A46"/>
                  </a:solidFill>
                  <a:latin typeface="Aileron Regular"/>
                </a:rPr>
                <a:t>in average monthly electricity consumption per household in the United States .</a:t>
              </a:r>
            </a:p>
          </p:txBody>
        </p:sp>
        <p:sp>
          <p:nvSpPr>
            <p:cNvPr id="9" name="TextBox 9"/>
            <p:cNvSpPr txBox="1"/>
            <p:nvPr/>
          </p:nvSpPr>
          <p:spPr>
            <a:xfrm>
              <a:off x="0" y="8228033"/>
              <a:ext cx="10009582" cy="532081"/>
            </a:xfrm>
            <a:prstGeom prst="rect">
              <a:avLst/>
            </a:prstGeom>
          </p:spPr>
          <p:txBody>
            <a:bodyPr lIns="0" tIns="0" rIns="0" bIns="0" rtlCol="0" anchor="t">
              <a:spAutoFit/>
            </a:bodyPr>
            <a:lstStyle/>
            <a:p>
              <a:pPr>
                <a:lnSpc>
                  <a:spcPts val="3675"/>
                </a:lnSpc>
              </a:pPr>
              <a:r>
                <a:rPr lang="en-US" sz="2100" b="0" i="1" spc="105">
                  <a:solidFill>
                    <a:srgbClr val="4D4A46"/>
                  </a:solidFill>
                  <a:latin typeface="Aileron Regular"/>
                </a:rPr>
                <a:t>Source: ThinkTennessee, 2018</a:t>
              </a:r>
            </a:p>
          </p:txBody>
        </p:sp>
      </p:grpSp>
      <p:pic>
        <p:nvPicPr>
          <p:cNvPr id="11" name="Picture 10" descr="Holiday Fire Safety - Overloaded electrical outlet | Flickr">
            <a:extLst>
              <a:ext uri="{FF2B5EF4-FFF2-40B4-BE49-F238E27FC236}">
                <a16:creationId xmlns:a16="http://schemas.microsoft.com/office/drawing/2014/main" id="{083CFECC-0B85-9441-9457-DDAAFB3F18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 y="-567412"/>
            <a:ext cx="8566367" cy="114218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4A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4000"/>
          </a:blip>
          <a:srcRect t="12588" r="2033" b="5567"/>
          <a:stretch>
            <a:fillRect/>
          </a:stretch>
        </p:blipFill>
        <p:spPr>
          <a:xfrm>
            <a:off x="404942" y="279323"/>
            <a:ext cx="17478115" cy="9728354"/>
          </a:xfrm>
          <a:prstGeom prst="rect">
            <a:avLst/>
          </a:prstGeom>
        </p:spPr>
      </p:pic>
      <p:grpSp>
        <p:nvGrpSpPr>
          <p:cNvPr id="3" name="Group 3"/>
          <p:cNvGrpSpPr/>
          <p:nvPr/>
        </p:nvGrpSpPr>
        <p:grpSpPr>
          <a:xfrm>
            <a:off x="5029200" y="1138021"/>
            <a:ext cx="8229600" cy="8229600"/>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alpha val="50980"/>
              </a:srgbClr>
            </a:solidFill>
          </p:spPr>
        </p:sp>
      </p:grpSp>
      <p:pic>
        <p:nvPicPr>
          <p:cNvPr id="5" name="Picture 5"/>
          <p:cNvPicPr>
            <a:picLocks noChangeAspect="1"/>
          </p:cNvPicPr>
          <p:nvPr/>
        </p:nvPicPr>
        <p:blipFill>
          <a:blip r:embed="rId4"/>
          <a:srcRect/>
          <a:stretch>
            <a:fillRect/>
          </a:stretch>
        </p:blipFill>
        <p:spPr>
          <a:xfrm>
            <a:off x="5029200" y="1138021"/>
            <a:ext cx="8229600" cy="8229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grpSp>
        <p:nvGrpSpPr>
          <p:cNvPr id="2" name="Group 2"/>
          <p:cNvGrpSpPr/>
          <p:nvPr/>
        </p:nvGrpSpPr>
        <p:grpSpPr>
          <a:xfrm>
            <a:off x="-1334841" y="3898704"/>
            <a:ext cx="7385847" cy="3797837"/>
            <a:chOff x="0" y="1744328"/>
            <a:chExt cx="9847796" cy="5063783"/>
          </a:xfrm>
        </p:grpSpPr>
        <p:sp>
          <p:nvSpPr>
            <p:cNvPr id="3" name="TextBox 3"/>
            <p:cNvSpPr txBox="1"/>
            <p:nvPr/>
          </p:nvSpPr>
          <p:spPr>
            <a:xfrm>
              <a:off x="2592588" y="1744328"/>
              <a:ext cx="6897716" cy="3319456"/>
            </a:xfrm>
            <a:prstGeom prst="rect">
              <a:avLst/>
            </a:prstGeom>
          </p:spPr>
          <p:txBody>
            <a:bodyPr lIns="0" tIns="0" rIns="0" bIns="0" rtlCol="0" anchor="t">
              <a:spAutoFit/>
            </a:bodyPr>
            <a:lstStyle/>
            <a:p>
              <a:pPr algn="ctr">
                <a:lnSpc>
                  <a:spcPts val="9984"/>
                </a:lnSpc>
              </a:pPr>
              <a:r>
                <a:rPr lang="en-US" sz="8320" b="0" i="0" spc="249" dirty="0">
                  <a:solidFill>
                    <a:srgbClr val="4D4A46"/>
                  </a:solidFill>
                  <a:latin typeface="Aileron Heavy"/>
                </a:rPr>
                <a:t>The Library</a:t>
              </a:r>
            </a:p>
          </p:txBody>
        </p:sp>
        <p:sp>
          <p:nvSpPr>
            <p:cNvPr id="4" name="TextBox 4"/>
            <p:cNvSpPr txBox="1"/>
            <p:nvPr/>
          </p:nvSpPr>
          <p:spPr>
            <a:xfrm>
              <a:off x="2950080" y="6195266"/>
              <a:ext cx="6897716" cy="612845"/>
            </a:xfrm>
            <a:prstGeom prst="rect">
              <a:avLst/>
            </a:prstGeom>
          </p:spPr>
          <p:txBody>
            <a:bodyPr lIns="0" tIns="0" rIns="0" bIns="0" rtlCol="0" anchor="t">
              <a:spAutoFit/>
            </a:bodyPr>
            <a:lstStyle/>
            <a:p>
              <a:pPr>
                <a:lnSpc>
                  <a:spcPts val="3672"/>
                </a:lnSpc>
              </a:pPr>
              <a:endParaRPr/>
            </a:p>
          </p:txBody>
        </p:sp>
        <p:sp>
          <p:nvSpPr>
            <p:cNvPr id="5" name="AutoShape 5"/>
            <p:cNvSpPr/>
            <p:nvPr/>
          </p:nvSpPr>
          <p:spPr>
            <a:xfrm>
              <a:off x="0" y="5435563"/>
              <a:ext cx="9847796" cy="135122"/>
            </a:xfrm>
            <a:prstGeom prst="rect">
              <a:avLst/>
            </a:prstGeom>
            <a:solidFill>
              <a:srgbClr val="FFFDFD"/>
            </a:solidFill>
          </p:spPr>
        </p:sp>
      </p:grpSp>
      <p:pic>
        <p:nvPicPr>
          <p:cNvPr id="6" name="Picture 6"/>
          <p:cNvPicPr>
            <a:picLocks noChangeAspect="1"/>
          </p:cNvPicPr>
          <p:nvPr/>
        </p:nvPicPr>
        <p:blipFill>
          <a:blip r:embed="rId3"/>
          <a:srcRect t="9084" b="9084"/>
          <a:stretch>
            <a:fillRect/>
          </a:stretch>
        </p:blipFill>
        <p:spPr>
          <a:xfrm>
            <a:off x="6856013" y="1143067"/>
            <a:ext cx="10584310" cy="80008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396" r="1396" b="4360"/>
          <a:stretch>
            <a:fillRect/>
          </a:stretch>
        </p:blipFill>
        <p:spPr>
          <a:xfrm>
            <a:off x="-406421" y="-342900"/>
            <a:ext cx="19100841" cy="11586115"/>
          </a:xfrm>
          <a:prstGeom prst="rect">
            <a:avLst/>
          </a:prstGeom>
        </p:spPr>
      </p:pic>
      <p:pic>
        <p:nvPicPr>
          <p:cNvPr id="13" name="Picture 12" descr="Arrow PNG Transparent Images | PNG All">
            <a:extLst>
              <a:ext uri="{FF2B5EF4-FFF2-40B4-BE49-F238E27FC236}">
                <a16:creationId xmlns:a16="http://schemas.microsoft.com/office/drawing/2014/main" id="{94940123-9D7A-C140-BFAE-1CBCF45651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968888">
            <a:off x="6821304" y="3421459"/>
            <a:ext cx="10164638" cy="5561755"/>
          </a:xfrm>
          <a:prstGeom prst="rect">
            <a:avLst/>
          </a:prstGeom>
        </p:spPr>
      </p:pic>
    </p:spTree>
    <p:extLst>
      <p:ext uri="{BB962C8B-B14F-4D97-AF65-F5344CB8AC3E}">
        <p14:creationId xmlns:p14="http://schemas.microsoft.com/office/powerpoint/2010/main" val="32574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3"/>
                                        </p:tgtEl>
                                      </p:cBhvr>
                                    </p:animEffect>
                                    <p:animScale>
                                      <p:cBhvr>
                                        <p:cTn id="11" dur="250" autoRev="1" fill="hold"/>
                                        <p:tgtEl>
                                          <p:spTgt spid="1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C4184D-FCA2-784C-A03C-07E14C19C236}"/>
              </a:ext>
            </a:extLst>
          </p:cNvPr>
          <p:cNvPicPr>
            <a:picLocks noChangeAspect="1"/>
          </p:cNvPicPr>
          <p:nvPr/>
        </p:nvPicPr>
        <p:blipFill>
          <a:blip r:embed="rId3">
            <a:alphaModFix amt="24000"/>
          </a:blip>
          <a:srcRect t="12588" r="2033" b="5567"/>
          <a:stretch>
            <a:fillRect/>
          </a:stretch>
        </p:blipFill>
        <p:spPr>
          <a:xfrm>
            <a:off x="404942" y="279323"/>
            <a:ext cx="17478115" cy="9728354"/>
          </a:xfrm>
          <a:prstGeom prst="rect">
            <a:avLst/>
          </a:prstGeom>
        </p:spPr>
      </p:pic>
      <p:grpSp>
        <p:nvGrpSpPr>
          <p:cNvPr id="9" name="Group 8">
            <a:extLst>
              <a:ext uri="{FF2B5EF4-FFF2-40B4-BE49-F238E27FC236}">
                <a16:creationId xmlns:a16="http://schemas.microsoft.com/office/drawing/2014/main" id="{621A7904-AD17-484A-AA4D-61CA6FCB2BE4}"/>
              </a:ext>
            </a:extLst>
          </p:cNvPr>
          <p:cNvGrpSpPr/>
          <p:nvPr/>
        </p:nvGrpSpPr>
        <p:grpSpPr>
          <a:xfrm>
            <a:off x="2419565" y="133163"/>
            <a:ext cx="15381754" cy="9595189"/>
            <a:chOff x="1066493" y="2280132"/>
            <a:chExt cx="9576476" cy="5807331"/>
          </a:xfrm>
        </p:grpSpPr>
        <p:pic>
          <p:nvPicPr>
            <p:cNvPr id="30" name="Picture 12">
              <a:extLst>
                <a:ext uri="{FF2B5EF4-FFF2-40B4-BE49-F238E27FC236}">
                  <a16:creationId xmlns:a16="http://schemas.microsoft.com/office/drawing/2014/main" id="{DD1FE684-FE80-4740-B180-65D02AC8C9DD}"/>
                </a:ext>
              </a:extLst>
            </p:cNvPr>
            <p:cNvPicPr>
              <a:picLocks noChangeAspect="1"/>
            </p:cNvPicPr>
            <p:nvPr/>
          </p:nvPicPr>
          <p:blipFill>
            <a:blip r:embed="rId4"/>
            <a:srcRect l="8837" t="4827" r="5560" b="5726"/>
            <a:stretch>
              <a:fillRect/>
            </a:stretch>
          </p:blipFill>
          <p:spPr>
            <a:xfrm>
              <a:off x="1066493" y="2508209"/>
              <a:ext cx="8029274" cy="5579254"/>
            </a:xfrm>
            <a:prstGeom prst="rect">
              <a:avLst/>
            </a:prstGeom>
          </p:spPr>
        </p:pic>
        <p:grpSp>
          <p:nvGrpSpPr>
            <p:cNvPr id="32" name="Group 13">
              <a:extLst>
                <a:ext uri="{FF2B5EF4-FFF2-40B4-BE49-F238E27FC236}">
                  <a16:creationId xmlns:a16="http://schemas.microsoft.com/office/drawing/2014/main" id="{418444C5-D902-2141-9AB3-671676657C2D}"/>
                </a:ext>
              </a:extLst>
            </p:cNvPr>
            <p:cNvGrpSpPr/>
            <p:nvPr/>
          </p:nvGrpSpPr>
          <p:grpSpPr>
            <a:xfrm>
              <a:off x="8328144" y="2280132"/>
              <a:ext cx="2148755" cy="2148755"/>
              <a:chOff x="3020450" y="97349"/>
              <a:chExt cx="2865006" cy="2865006"/>
            </a:xfrm>
          </p:grpSpPr>
          <p:pic>
            <p:nvPicPr>
              <p:cNvPr id="33" name="Picture 14">
                <a:extLst>
                  <a:ext uri="{FF2B5EF4-FFF2-40B4-BE49-F238E27FC236}">
                    <a16:creationId xmlns:a16="http://schemas.microsoft.com/office/drawing/2014/main" id="{250669E5-DFC5-D840-B533-1D614AA42FD7}"/>
                  </a:ext>
                </a:extLst>
              </p:cNvPr>
              <p:cNvPicPr>
                <a:picLocks noChangeAspect="1"/>
              </p:cNvPicPr>
              <p:nvPr/>
            </p:nvPicPr>
            <p:blipFill>
              <a:blip r:embed="rId5"/>
              <a:srcRect/>
              <a:stretch>
                <a:fillRect/>
              </a:stretch>
            </p:blipFill>
            <p:spPr>
              <a:xfrm rot="1638840">
                <a:off x="3020450" y="97349"/>
                <a:ext cx="2865006" cy="2865006"/>
              </a:xfrm>
              <a:prstGeom prst="rect">
                <a:avLst/>
              </a:prstGeom>
            </p:spPr>
          </p:pic>
          <p:pic>
            <p:nvPicPr>
              <p:cNvPr id="34" name="Picture 15">
                <a:extLst>
                  <a:ext uri="{FF2B5EF4-FFF2-40B4-BE49-F238E27FC236}">
                    <a16:creationId xmlns:a16="http://schemas.microsoft.com/office/drawing/2014/main" id="{AB56142D-70BA-CE43-8F76-58A535DE1A84}"/>
                  </a:ext>
                </a:extLst>
              </p:cNvPr>
              <p:cNvPicPr>
                <a:picLocks noChangeAspect="1"/>
              </p:cNvPicPr>
              <p:nvPr/>
            </p:nvPicPr>
            <p:blipFill>
              <a:blip r:embed="rId6"/>
              <a:srcRect/>
              <a:stretch>
                <a:fillRect/>
              </a:stretch>
            </p:blipFill>
            <p:spPr>
              <a:xfrm rot="1584504">
                <a:off x="4624266" y="1125224"/>
                <a:ext cx="970151" cy="970151"/>
              </a:xfrm>
              <a:prstGeom prst="rect">
                <a:avLst/>
              </a:prstGeom>
            </p:spPr>
          </p:pic>
        </p:grpSp>
        <p:grpSp>
          <p:nvGrpSpPr>
            <p:cNvPr id="35" name="Group 19">
              <a:extLst>
                <a:ext uri="{FF2B5EF4-FFF2-40B4-BE49-F238E27FC236}">
                  <a16:creationId xmlns:a16="http://schemas.microsoft.com/office/drawing/2014/main" id="{A2B52CD8-B575-6A47-8595-A83F31B5731E}"/>
                </a:ext>
              </a:extLst>
            </p:cNvPr>
            <p:cNvGrpSpPr/>
            <p:nvPr/>
          </p:nvGrpSpPr>
          <p:grpSpPr>
            <a:xfrm>
              <a:off x="1267969" y="2714279"/>
              <a:ext cx="7627749" cy="3641202"/>
              <a:chOff x="632528" y="686322"/>
              <a:chExt cx="10170332" cy="4854936"/>
            </a:xfrm>
          </p:grpSpPr>
          <p:pic>
            <p:nvPicPr>
              <p:cNvPr id="36" name="Picture 20">
                <a:extLst>
                  <a:ext uri="{FF2B5EF4-FFF2-40B4-BE49-F238E27FC236}">
                    <a16:creationId xmlns:a16="http://schemas.microsoft.com/office/drawing/2014/main" id="{20D0829F-351F-8E47-AE25-4370BDABDE07}"/>
                  </a:ext>
                </a:extLst>
              </p:cNvPr>
              <p:cNvPicPr>
                <a:picLocks noChangeAspect="1"/>
              </p:cNvPicPr>
              <p:nvPr/>
            </p:nvPicPr>
            <p:blipFill>
              <a:blip r:embed="rId7"/>
              <a:srcRect/>
              <a:stretch>
                <a:fillRect/>
              </a:stretch>
            </p:blipFill>
            <p:spPr>
              <a:xfrm rot="20382794">
                <a:off x="5025356" y="3049414"/>
                <a:ext cx="2491844" cy="2491844"/>
              </a:xfrm>
              <a:prstGeom prst="rect">
                <a:avLst/>
              </a:prstGeom>
            </p:spPr>
          </p:pic>
          <p:pic>
            <p:nvPicPr>
              <p:cNvPr id="37" name="Picture 21">
                <a:extLst>
                  <a:ext uri="{FF2B5EF4-FFF2-40B4-BE49-F238E27FC236}">
                    <a16:creationId xmlns:a16="http://schemas.microsoft.com/office/drawing/2014/main" id="{C6A2C6B6-7ABB-4049-A5FA-48C9D2674BB2}"/>
                  </a:ext>
                </a:extLst>
              </p:cNvPr>
              <p:cNvPicPr>
                <a:picLocks noChangeAspect="1"/>
              </p:cNvPicPr>
              <p:nvPr/>
            </p:nvPicPr>
            <p:blipFill>
              <a:blip r:embed="rId8"/>
              <a:srcRect/>
              <a:stretch>
                <a:fillRect/>
              </a:stretch>
            </p:blipFill>
            <p:spPr>
              <a:xfrm rot="854262">
                <a:off x="5898104" y="686322"/>
                <a:ext cx="3430189" cy="3430189"/>
              </a:xfrm>
              <a:prstGeom prst="rect">
                <a:avLst/>
              </a:prstGeom>
            </p:spPr>
          </p:pic>
          <p:pic>
            <p:nvPicPr>
              <p:cNvPr id="38" name="Picture 22">
                <a:extLst>
                  <a:ext uri="{FF2B5EF4-FFF2-40B4-BE49-F238E27FC236}">
                    <a16:creationId xmlns:a16="http://schemas.microsoft.com/office/drawing/2014/main" id="{C3FF35E5-0B11-F646-9C97-E9D1141831B6}"/>
                  </a:ext>
                </a:extLst>
              </p:cNvPr>
              <p:cNvPicPr>
                <a:picLocks noChangeAspect="1"/>
              </p:cNvPicPr>
              <p:nvPr/>
            </p:nvPicPr>
            <p:blipFill>
              <a:blip r:embed="rId9"/>
              <a:srcRect/>
              <a:stretch>
                <a:fillRect/>
              </a:stretch>
            </p:blipFill>
            <p:spPr>
              <a:xfrm>
                <a:off x="3238901" y="3307786"/>
                <a:ext cx="2020727" cy="2020727"/>
              </a:xfrm>
              <a:prstGeom prst="rect">
                <a:avLst/>
              </a:prstGeom>
            </p:spPr>
          </p:pic>
          <p:pic>
            <p:nvPicPr>
              <p:cNvPr id="39" name="Picture 23">
                <a:extLst>
                  <a:ext uri="{FF2B5EF4-FFF2-40B4-BE49-F238E27FC236}">
                    <a16:creationId xmlns:a16="http://schemas.microsoft.com/office/drawing/2014/main" id="{DC38327D-A745-1947-A971-49EFDB203031}"/>
                  </a:ext>
                </a:extLst>
              </p:cNvPr>
              <p:cNvPicPr>
                <a:picLocks noChangeAspect="1"/>
              </p:cNvPicPr>
              <p:nvPr/>
            </p:nvPicPr>
            <p:blipFill>
              <a:blip r:embed="rId10"/>
              <a:srcRect/>
              <a:stretch>
                <a:fillRect/>
              </a:stretch>
            </p:blipFill>
            <p:spPr>
              <a:xfrm rot="20174717">
                <a:off x="632528" y="1551390"/>
                <a:ext cx="3433292" cy="3433292"/>
              </a:xfrm>
              <a:prstGeom prst="rect">
                <a:avLst/>
              </a:prstGeom>
            </p:spPr>
          </p:pic>
          <p:pic>
            <p:nvPicPr>
              <p:cNvPr id="41" name="Picture 25">
                <a:extLst>
                  <a:ext uri="{FF2B5EF4-FFF2-40B4-BE49-F238E27FC236}">
                    <a16:creationId xmlns:a16="http://schemas.microsoft.com/office/drawing/2014/main" id="{53581A4C-D49E-D545-8196-E3803CD31EAB}"/>
                  </a:ext>
                </a:extLst>
              </p:cNvPr>
              <p:cNvPicPr>
                <a:picLocks noChangeAspect="1"/>
              </p:cNvPicPr>
              <p:nvPr/>
            </p:nvPicPr>
            <p:blipFill>
              <a:blip r:embed="rId11"/>
              <a:srcRect/>
              <a:stretch>
                <a:fillRect/>
              </a:stretch>
            </p:blipFill>
            <p:spPr>
              <a:xfrm rot="19673438">
                <a:off x="7865560" y="1679089"/>
                <a:ext cx="2937300" cy="2937300"/>
              </a:xfrm>
              <a:prstGeom prst="rect">
                <a:avLst/>
              </a:prstGeom>
            </p:spPr>
          </p:pic>
        </p:grpSp>
        <p:grpSp>
          <p:nvGrpSpPr>
            <p:cNvPr id="42" name="Group 16">
              <a:extLst>
                <a:ext uri="{FF2B5EF4-FFF2-40B4-BE49-F238E27FC236}">
                  <a16:creationId xmlns:a16="http://schemas.microsoft.com/office/drawing/2014/main" id="{CE4677E7-9100-9B4F-B462-C093C60EA40B}"/>
                </a:ext>
              </a:extLst>
            </p:cNvPr>
            <p:cNvGrpSpPr/>
            <p:nvPr/>
          </p:nvGrpSpPr>
          <p:grpSpPr>
            <a:xfrm rot="982201">
              <a:off x="9061960" y="4424261"/>
              <a:ext cx="1581009" cy="2467705"/>
              <a:chOff x="2760036" y="-1201109"/>
              <a:chExt cx="2108012" cy="3290274"/>
            </a:xfrm>
          </p:grpSpPr>
          <p:pic>
            <p:nvPicPr>
              <p:cNvPr id="43" name="Picture 17">
                <a:extLst>
                  <a:ext uri="{FF2B5EF4-FFF2-40B4-BE49-F238E27FC236}">
                    <a16:creationId xmlns:a16="http://schemas.microsoft.com/office/drawing/2014/main" id="{D2B4C1CC-382D-6646-8388-8686BE921471}"/>
                  </a:ext>
                </a:extLst>
              </p:cNvPr>
              <p:cNvPicPr>
                <a:picLocks noChangeAspect="1"/>
              </p:cNvPicPr>
              <p:nvPr/>
            </p:nvPicPr>
            <p:blipFill>
              <a:blip r:embed="rId12"/>
              <a:srcRect/>
              <a:stretch>
                <a:fillRect/>
              </a:stretch>
            </p:blipFill>
            <p:spPr>
              <a:xfrm>
                <a:off x="3462550" y="683667"/>
                <a:ext cx="1405498" cy="1405498"/>
              </a:xfrm>
              <a:prstGeom prst="rect">
                <a:avLst/>
              </a:prstGeom>
            </p:spPr>
          </p:pic>
          <p:pic>
            <p:nvPicPr>
              <p:cNvPr id="44" name="Picture 18">
                <a:extLst>
                  <a:ext uri="{FF2B5EF4-FFF2-40B4-BE49-F238E27FC236}">
                    <a16:creationId xmlns:a16="http://schemas.microsoft.com/office/drawing/2014/main" id="{011944BC-9DC2-A74E-AAFE-F79F83161D8C}"/>
                  </a:ext>
                </a:extLst>
              </p:cNvPr>
              <p:cNvPicPr>
                <a:picLocks noChangeAspect="1"/>
              </p:cNvPicPr>
              <p:nvPr/>
            </p:nvPicPr>
            <p:blipFill>
              <a:blip r:embed="rId13"/>
              <a:srcRect/>
              <a:stretch>
                <a:fillRect/>
              </a:stretch>
            </p:blipFill>
            <p:spPr>
              <a:xfrm>
                <a:off x="2760036" y="-1201109"/>
                <a:ext cx="1722639" cy="1722639"/>
              </a:xfrm>
              <a:prstGeom prst="rect">
                <a:avLst/>
              </a:prstGeom>
            </p:spPr>
          </p:pic>
        </p:grpSp>
        <p:pic>
          <p:nvPicPr>
            <p:cNvPr id="45" name="Picture 26">
              <a:extLst>
                <a:ext uri="{FF2B5EF4-FFF2-40B4-BE49-F238E27FC236}">
                  <a16:creationId xmlns:a16="http://schemas.microsoft.com/office/drawing/2014/main" id="{0EC4B0A0-2B54-0B40-920D-1E50D271885C}"/>
                </a:ext>
              </a:extLst>
            </p:cNvPr>
            <p:cNvPicPr>
              <a:picLocks noChangeAspect="1"/>
            </p:cNvPicPr>
            <p:nvPr/>
          </p:nvPicPr>
          <p:blipFill>
            <a:blip r:embed="rId4"/>
            <a:srcRect l="9354" t="60399" r="6336" b="9615"/>
            <a:stretch>
              <a:fillRect/>
            </a:stretch>
          </p:blipFill>
          <p:spPr>
            <a:xfrm>
              <a:off x="1115008" y="5974549"/>
              <a:ext cx="7907986" cy="1870338"/>
            </a:xfrm>
            <a:prstGeom prst="rect">
              <a:avLst/>
            </a:prstGeom>
          </p:spPr>
        </p:pic>
      </p:grpSp>
      <p:pic>
        <p:nvPicPr>
          <p:cNvPr id="19" name="Picture 24">
            <a:extLst>
              <a:ext uri="{FF2B5EF4-FFF2-40B4-BE49-F238E27FC236}">
                <a16:creationId xmlns:a16="http://schemas.microsoft.com/office/drawing/2014/main" id="{7EEF20B9-6F34-9D4A-9A5E-1BE1C6997E2F}"/>
              </a:ext>
            </a:extLst>
          </p:cNvPr>
          <p:cNvPicPr>
            <a:picLocks noChangeAspect="1"/>
          </p:cNvPicPr>
          <p:nvPr/>
        </p:nvPicPr>
        <p:blipFill>
          <a:blip r:embed="rId14"/>
          <a:srcRect/>
          <a:stretch>
            <a:fillRect/>
          </a:stretch>
        </p:blipFill>
        <p:spPr>
          <a:xfrm rot="21203361">
            <a:off x="5580389" y="1561483"/>
            <a:ext cx="2637275" cy="2712890"/>
          </a:xfrm>
          <a:prstGeom prst="rect">
            <a:avLst/>
          </a:prstGeom>
        </p:spPr>
      </p:pic>
    </p:spTree>
    <p:extLst>
      <p:ext uri="{BB962C8B-B14F-4D97-AF65-F5344CB8AC3E}">
        <p14:creationId xmlns:p14="http://schemas.microsoft.com/office/powerpoint/2010/main" val="429081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039988" y="-338627"/>
            <a:ext cx="10964254" cy="10964254"/>
            <a:chOff x="0" y="0"/>
            <a:chExt cx="1695450" cy="1695450"/>
          </a:xfrm>
        </p:grpSpPr>
        <p:sp>
          <p:nvSpPr>
            <p:cNvPr id="3" name="Freeform 3"/>
            <p:cNvSpPr/>
            <p:nvPr/>
          </p:nvSpPr>
          <p:spPr>
            <a:xfrm>
              <a:off x="0" y="0"/>
              <a:ext cx="1695450" cy="1695450"/>
            </a:xfrm>
            <a:custGeom>
              <a:avLst/>
              <a:gdLst/>
              <a:ahLst/>
              <a:cxn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4D4A46"/>
            </a:solidFill>
          </p:spPr>
        </p:sp>
      </p:grpSp>
      <p:grpSp>
        <p:nvGrpSpPr>
          <p:cNvPr id="4" name="Group 4"/>
          <p:cNvGrpSpPr/>
          <p:nvPr/>
        </p:nvGrpSpPr>
        <p:grpSpPr>
          <a:xfrm>
            <a:off x="13820900" y="-2498271"/>
            <a:ext cx="5375646" cy="15283542"/>
            <a:chOff x="0" y="0"/>
            <a:chExt cx="7167528" cy="20378056"/>
          </a:xfrm>
        </p:grpSpPr>
        <p:pic>
          <p:nvPicPr>
            <p:cNvPr id="5" name="Picture 5"/>
            <p:cNvPicPr>
              <a:picLocks noChangeAspect="1"/>
            </p:cNvPicPr>
            <p:nvPr/>
          </p:nvPicPr>
          <p:blipFill>
            <a:blip r:embed="rId3">
              <a:alphaModFix amt="31999"/>
            </a:blip>
            <a:srcRect l="78686" r="947"/>
            <a:stretch>
              <a:fillRect/>
            </a:stretch>
          </p:blipFill>
          <p:spPr>
            <a:xfrm>
              <a:off x="1584674" y="3485606"/>
              <a:ext cx="4330683" cy="14167503"/>
            </a:xfrm>
            <a:prstGeom prst="rect">
              <a:avLst/>
            </a:prstGeom>
          </p:spPr>
        </p:pic>
        <p:pic>
          <p:nvPicPr>
            <p:cNvPr id="6" name="Picture 6"/>
            <p:cNvPicPr>
              <a:picLocks noChangeAspect="1"/>
            </p:cNvPicPr>
            <p:nvPr/>
          </p:nvPicPr>
          <p:blipFill>
            <a:blip r:embed="rId4"/>
            <a:srcRect/>
            <a:stretch>
              <a:fillRect/>
            </a:stretch>
          </p:blipFill>
          <p:spPr>
            <a:xfrm rot="4645681">
              <a:off x="208986" y="1010085"/>
              <a:ext cx="6749555" cy="5838365"/>
            </a:xfrm>
            <a:prstGeom prst="rect">
              <a:avLst/>
            </a:prstGeom>
          </p:spPr>
        </p:pic>
        <p:pic>
          <p:nvPicPr>
            <p:cNvPr id="7" name="Picture 7"/>
            <p:cNvPicPr>
              <a:picLocks noChangeAspect="1"/>
            </p:cNvPicPr>
            <p:nvPr/>
          </p:nvPicPr>
          <p:blipFill>
            <a:blip r:embed="rId4"/>
            <a:srcRect/>
            <a:stretch>
              <a:fillRect/>
            </a:stretch>
          </p:blipFill>
          <p:spPr>
            <a:xfrm rot="6150256">
              <a:off x="195611" y="13872411"/>
              <a:ext cx="6414043" cy="5548147"/>
            </a:xfrm>
            <a:prstGeom prst="rect">
              <a:avLst/>
            </a:prstGeom>
          </p:spPr>
        </p:pic>
      </p:grpSp>
      <p:sp>
        <p:nvSpPr>
          <p:cNvPr id="27" name="TextBox 27"/>
          <p:cNvSpPr txBox="1"/>
          <p:nvPr/>
        </p:nvSpPr>
        <p:spPr>
          <a:xfrm>
            <a:off x="713265" y="1823952"/>
            <a:ext cx="4052168" cy="1092350"/>
          </a:xfrm>
          <a:prstGeom prst="rect">
            <a:avLst/>
          </a:prstGeom>
        </p:spPr>
        <p:txBody>
          <a:bodyPr wrap="square" lIns="0" tIns="0" rIns="0" bIns="0" rtlCol="0" anchor="t">
            <a:spAutoFit/>
          </a:bodyPr>
          <a:lstStyle/>
          <a:p>
            <a:pPr>
              <a:lnSpc>
                <a:spcPts val="9053"/>
              </a:lnSpc>
            </a:pPr>
            <a:r>
              <a:rPr lang="en-US" sz="7360" b="1" spc="441" dirty="0">
                <a:solidFill>
                  <a:srgbClr val="4D4A46"/>
                </a:solidFill>
                <a:latin typeface="Aileron Heavy"/>
              </a:rPr>
              <a:t>Mission</a:t>
            </a:r>
            <a:endParaRPr lang="en-US" sz="7360" b="1" i="0" spc="441" dirty="0">
              <a:solidFill>
                <a:srgbClr val="4D4A46"/>
              </a:solidFill>
              <a:latin typeface="Aileron Heavy"/>
            </a:endParaRPr>
          </a:p>
        </p:txBody>
      </p:sp>
      <p:sp>
        <p:nvSpPr>
          <p:cNvPr id="29" name="TextBox 28">
            <a:extLst>
              <a:ext uri="{FF2B5EF4-FFF2-40B4-BE49-F238E27FC236}">
                <a16:creationId xmlns:a16="http://schemas.microsoft.com/office/drawing/2014/main" id="{9B7E4863-27DC-9F42-877F-370B17F776BB}"/>
              </a:ext>
            </a:extLst>
          </p:cNvPr>
          <p:cNvSpPr txBox="1"/>
          <p:nvPr/>
        </p:nvSpPr>
        <p:spPr>
          <a:xfrm>
            <a:off x="672233" y="6548665"/>
            <a:ext cx="13568202" cy="646331"/>
          </a:xfrm>
          <a:prstGeom prst="rect">
            <a:avLst/>
          </a:prstGeom>
          <a:noFill/>
        </p:spPr>
        <p:txBody>
          <a:bodyPr wrap="none" rtlCol="0">
            <a:spAutoFit/>
          </a:bodyPr>
          <a:lstStyle/>
          <a:p>
            <a:r>
              <a:rPr lang="en-US" sz="3600" dirty="0"/>
              <a:t>A community empowered to take their energy use into their own hands</a:t>
            </a:r>
          </a:p>
        </p:txBody>
      </p:sp>
      <p:sp>
        <p:nvSpPr>
          <p:cNvPr id="30" name="TextBox 29">
            <a:extLst>
              <a:ext uri="{FF2B5EF4-FFF2-40B4-BE49-F238E27FC236}">
                <a16:creationId xmlns:a16="http://schemas.microsoft.com/office/drawing/2014/main" id="{CFA53A70-1660-DC40-B23F-663A5CB4D0BA}"/>
              </a:ext>
            </a:extLst>
          </p:cNvPr>
          <p:cNvSpPr txBox="1"/>
          <p:nvPr/>
        </p:nvSpPr>
        <p:spPr>
          <a:xfrm>
            <a:off x="672233" y="3114458"/>
            <a:ext cx="11824567" cy="1200329"/>
          </a:xfrm>
          <a:prstGeom prst="rect">
            <a:avLst/>
          </a:prstGeom>
          <a:noFill/>
        </p:spPr>
        <p:txBody>
          <a:bodyPr wrap="square" rtlCol="0">
            <a:spAutoFit/>
          </a:bodyPr>
          <a:lstStyle/>
          <a:p>
            <a:r>
              <a:rPr lang="en-US" sz="3600" dirty="0"/>
              <a:t>To connect community members to reliable information about household energy savings for use today.</a:t>
            </a:r>
            <a:endParaRPr lang="en-US" sz="13800" dirty="0"/>
          </a:p>
        </p:txBody>
      </p:sp>
      <p:sp>
        <p:nvSpPr>
          <p:cNvPr id="32" name="TextBox 27">
            <a:extLst>
              <a:ext uri="{FF2B5EF4-FFF2-40B4-BE49-F238E27FC236}">
                <a16:creationId xmlns:a16="http://schemas.microsoft.com/office/drawing/2014/main" id="{23B2F293-38FA-774C-A374-8382F1972C9E}"/>
              </a:ext>
            </a:extLst>
          </p:cNvPr>
          <p:cNvSpPr txBox="1"/>
          <p:nvPr/>
        </p:nvSpPr>
        <p:spPr>
          <a:xfrm>
            <a:off x="672233" y="5175738"/>
            <a:ext cx="3442568" cy="1092350"/>
          </a:xfrm>
          <a:prstGeom prst="rect">
            <a:avLst/>
          </a:prstGeom>
        </p:spPr>
        <p:txBody>
          <a:bodyPr wrap="square" lIns="0" tIns="0" rIns="0" bIns="0" rtlCol="0" anchor="t">
            <a:spAutoFit/>
          </a:bodyPr>
          <a:lstStyle/>
          <a:p>
            <a:pPr>
              <a:lnSpc>
                <a:spcPts val="9053"/>
              </a:lnSpc>
            </a:pPr>
            <a:r>
              <a:rPr lang="en-US" sz="7360" b="1" spc="441" dirty="0">
                <a:solidFill>
                  <a:srgbClr val="4D4A46"/>
                </a:solidFill>
                <a:latin typeface="Aileron Heavy"/>
              </a:rPr>
              <a:t>Vision</a:t>
            </a:r>
            <a:endParaRPr lang="en-US" sz="7360" b="1" i="0" spc="441" dirty="0">
              <a:solidFill>
                <a:srgbClr val="4D4A46"/>
              </a:solidFill>
              <a:latin typeface="Aileron Heav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D4A46"/>
        </a:solidFill>
        <a:effectLst/>
      </p:bgPr>
    </p:bg>
    <p:spTree>
      <p:nvGrpSpPr>
        <p:cNvPr id="1" name=""/>
        <p:cNvGrpSpPr/>
        <p:nvPr/>
      </p:nvGrpSpPr>
      <p:grpSpPr>
        <a:xfrm>
          <a:off x="0" y="0"/>
          <a:ext cx="0" cy="0"/>
          <a:chOff x="0" y="0"/>
          <a:chExt cx="0" cy="0"/>
        </a:xfrm>
      </p:grpSpPr>
      <p:sp>
        <p:nvSpPr>
          <p:cNvPr id="2" name="AutoShape 2"/>
          <p:cNvSpPr/>
          <p:nvPr/>
        </p:nvSpPr>
        <p:spPr>
          <a:xfrm>
            <a:off x="0" y="2673201"/>
            <a:ext cx="8678703" cy="76075"/>
          </a:xfrm>
          <a:prstGeom prst="rect">
            <a:avLst/>
          </a:prstGeom>
          <a:solidFill>
            <a:srgbClr val="E4D4C5"/>
          </a:solidFill>
        </p:spPr>
      </p:sp>
      <p:pic>
        <p:nvPicPr>
          <p:cNvPr id="3" name="Picture 3"/>
          <p:cNvPicPr>
            <a:picLocks noChangeAspect="1"/>
          </p:cNvPicPr>
          <p:nvPr/>
        </p:nvPicPr>
        <p:blipFill>
          <a:blip r:embed="rId3"/>
          <a:srcRect l="19376" t="18397" r="17754" b="18319"/>
          <a:stretch>
            <a:fillRect/>
          </a:stretch>
        </p:blipFill>
        <p:spPr>
          <a:xfrm>
            <a:off x="12655337" y="3532212"/>
            <a:ext cx="4062540" cy="4089267"/>
          </a:xfrm>
          <a:prstGeom prst="rect">
            <a:avLst/>
          </a:prstGeom>
        </p:spPr>
      </p:pic>
      <p:pic>
        <p:nvPicPr>
          <p:cNvPr id="4" name="Picture 4"/>
          <p:cNvPicPr>
            <a:picLocks noChangeAspect="1"/>
          </p:cNvPicPr>
          <p:nvPr/>
        </p:nvPicPr>
        <p:blipFill>
          <a:blip r:embed="rId4"/>
          <a:srcRect l="15569" t="26176" r="15039" b="25647"/>
          <a:stretch>
            <a:fillRect/>
          </a:stretch>
        </p:blipFill>
        <p:spPr>
          <a:xfrm>
            <a:off x="1278588" y="4083765"/>
            <a:ext cx="4709681" cy="3269779"/>
          </a:xfrm>
          <a:prstGeom prst="rect">
            <a:avLst/>
          </a:prstGeom>
        </p:spPr>
      </p:pic>
      <p:pic>
        <p:nvPicPr>
          <p:cNvPr id="5" name="Picture 5"/>
          <p:cNvPicPr>
            <a:picLocks noChangeAspect="1"/>
          </p:cNvPicPr>
          <p:nvPr/>
        </p:nvPicPr>
        <p:blipFill>
          <a:blip r:embed="rId5"/>
          <a:srcRect l="8495" t="14192" r="10427" b="13370"/>
          <a:stretch>
            <a:fillRect/>
          </a:stretch>
        </p:blipFill>
        <p:spPr>
          <a:xfrm>
            <a:off x="7155401" y="3800146"/>
            <a:ext cx="3977197" cy="3553398"/>
          </a:xfrm>
          <a:prstGeom prst="rect">
            <a:avLst/>
          </a:prstGeom>
        </p:spPr>
      </p:pic>
      <p:sp>
        <p:nvSpPr>
          <p:cNvPr id="6" name="AutoShape 6"/>
          <p:cNvSpPr/>
          <p:nvPr/>
        </p:nvSpPr>
        <p:spPr>
          <a:xfrm>
            <a:off x="1486166" y="2672537"/>
            <a:ext cx="8678703" cy="76075"/>
          </a:xfrm>
          <a:prstGeom prst="rect">
            <a:avLst/>
          </a:prstGeom>
          <a:solidFill>
            <a:srgbClr val="E4D4C5"/>
          </a:solidFill>
        </p:spPr>
      </p:sp>
      <p:sp>
        <p:nvSpPr>
          <p:cNvPr id="7" name="TextBox 7"/>
          <p:cNvSpPr txBox="1"/>
          <p:nvPr/>
        </p:nvSpPr>
        <p:spPr>
          <a:xfrm>
            <a:off x="395035" y="819129"/>
            <a:ext cx="9178587" cy="1532610"/>
          </a:xfrm>
          <a:prstGeom prst="rect">
            <a:avLst/>
          </a:prstGeom>
        </p:spPr>
        <p:txBody>
          <a:bodyPr lIns="0" tIns="0" rIns="0" bIns="0" rtlCol="0" anchor="t">
            <a:spAutoFit/>
          </a:bodyPr>
          <a:lstStyle/>
          <a:p>
            <a:pPr>
              <a:lnSpc>
                <a:spcPts val="12067"/>
              </a:lnSpc>
            </a:pPr>
            <a:r>
              <a:rPr lang="en-US" sz="10056" b="0" i="0" spc="301">
                <a:solidFill>
                  <a:srgbClr val="FFFDFD"/>
                </a:solidFill>
                <a:latin typeface="Aileron Heavy"/>
              </a:rPr>
              <a:t>Opportunities</a:t>
            </a:r>
          </a:p>
        </p:txBody>
      </p:sp>
      <p:sp>
        <p:nvSpPr>
          <p:cNvPr id="8" name="TextBox 8"/>
          <p:cNvSpPr txBox="1"/>
          <p:nvPr/>
        </p:nvSpPr>
        <p:spPr>
          <a:xfrm>
            <a:off x="11664242" y="9220200"/>
            <a:ext cx="5595058" cy="306705"/>
          </a:xfrm>
          <a:prstGeom prst="rect">
            <a:avLst/>
          </a:prstGeom>
        </p:spPr>
        <p:txBody>
          <a:bodyPr lIns="0" tIns="0" rIns="0" bIns="0" rtlCol="0" anchor="t">
            <a:spAutoFit/>
          </a:bodyPr>
          <a:lstStyle/>
          <a:p>
            <a:pPr algn="r">
              <a:lnSpc>
                <a:spcPts val="2520"/>
              </a:lnSpc>
            </a:pPr>
            <a:r>
              <a:rPr lang="en-US" sz="1800" b="0" i="0" spc="144">
                <a:solidFill>
                  <a:srgbClr val="4D4A46"/>
                </a:solidFill>
                <a:latin typeface="Aileron Regular"/>
              </a:rPr>
              <a:t>Collab Space Central Pitch Deck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4C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1000"/>
          </a:blip>
          <a:srcRect t="8406" b="8619"/>
          <a:stretch>
            <a:fillRect/>
          </a:stretch>
        </p:blipFill>
        <p:spPr>
          <a:xfrm>
            <a:off x="297366" y="159303"/>
            <a:ext cx="17768427" cy="9822631"/>
          </a:xfrm>
          <a:prstGeom prst="rect">
            <a:avLst/>
          </a:prstGeom>
        </p:spPr>
      </p:pic>
      <p:grpSp>
        <p:nvGrpSpPr>
          <p:cNvPr id="3" name="Group 3"/>
          <p:cNvGrpSpPr/>
          <p:nvPr/>
        </p:nvGrpSpPr>
        <p:grpSpPr>
          <a:xfrm>
            <a:off x="589953" y="455209"/>
            <a:ext cx="17278018" cy="9227900"/>
            <a:chOff x="0" y="0"/>
            <a:chExt cx="4018206" cy="2146056"/>
          </a:xfrm>
        </p:grpSpPr>
        <p:sp>
          <p:nvSpPr>
            <p:cNvPr id="4" name="Freeform 4"/>
            <p:cNvSpPr/>
            <p:nvPr/>
          </p:nvSpPr>
          <p:spPr>
            <a:xfrm>
              <a:off x="0" y="0"/>
              <a:ext cx="4018206" cy="2146056"/>
            </a:xfrm>
            <a:custGeom>
              <a:avLst/>
              <a:gdLst/>
              <a:ahLst/>
              <a:cxnLst/>
              <a:rect l="l" t="t" r="r" b="b"/>
              <a:pathLst>
                <a:path w="4018206" h="2146056">
                  <a:moveTo>
                    <a:pt x="0" y="0"/>
                  </a:moveTo>
                  <a:lnTo>
                    <a:pt x="4018206" y="0"/>
                  </a:lnTo>
                  <a:lnTo>
                    <a:pt x="4018206" y="2146056"/>
                  </a:lnTo>
                  <a:lnTo>
                    <a:pt x="0" y="2146056"/>
                  </a:lnTo>
                  <a:close/>
                </a:path>
              </a:pathLst>
            </a:custGeom>
            <a:solidFill>
              <a:srgbClr val="FFFFFF">
                <a:alpha val="76862"/>
              </a:srgbClr>
            </a:solidFill>
          </p:spPr>
        </p:sp>
      </p:grpSp>
      <p:pic>
        <p:nvPicPr>
          <p:cNvPr id="5" name="Picture 5"/>
          <p:cNvPicPr>
            <a:picLocks noChangeAspect="1"/>
          </p:cNvPicPr>
          <p:nvPr/>
        </p:nvPicPr>
        <p:blipFill>
          <a:blip r:embed="rId4"/>
          <a:srcRect/>
          <a:stretch>
            <a:fillRect/>
          </a:stretch>
        </p:blipFill>
        <p:spPr>
          <a:xfrm>
            <a:off x="12451006" y="1705734"/>
            <a:ext cx="5590401" cy="5590401"/>
          </a:xfrm>
          <a:prstGeom prst="rect">
            <a:avLst/>
          </a:prstGeom>
        </p:spPr>
      </p:pic>
      <p:sp>
        <p:nvSpPr>
          <p:cNvPr id="6" name="TextBox 6"/>
          <p:cNvSpPr txBox="1"/>
          <p:nvPr/>
        </p:nvSpPr>
        <p:spPr>
          <a:xfrm>
            <a:off x="1028700" y="1047750"/>
            <a:ext cx="13195273" cy="835819"/>
          </a:xfrm>
          <a:prstGeom prst="rect">
            <a:avLst/>
          </a:prstGeom>
        </p:spPr>
        <p:txBody>
          <a:bodyPr lIns="0" tIns="0" rIns="0" bIns="0" rtlCol="0" anchor="t">
            <a:spAutoFit/>
          </a:bodyPr>
          <a:lstStyle/>
          <a:p>
            <a:pPr algn="l">
              <a:lnSpc>
                <a:spcPts val="6468"/>
              </a:lnSpc>
            </a:pPr>
            <a:r>
              <a:rPr lang="en-US" sz="5625" b="1">
                <a:solidFill>
                  <a:srgbClr val="000000"/>
                </a:solidFill>
                <a:latin typeface="Aileron Heavy"/>
              </a:rPr>
              <a:t>Sustainable Development Goal #7</a:t>
            </a:r>
          </a:p>
        </p:txBody>
      </p:sp>
      <p:sp>
        <p:nvSpPr>
          <p:cNvPr id="8" name="TextBox 7">
            <a:extLst>
              <a:ext uri="{FF2B5EF4-FFF2-40B4-BE49-F238E27FC236}">
                <a16:creationId xmlns:a16="http://schemas.microsoft.com/office/drawing/2014/main" id="{F6177E81-570C-3342-8F38-166742AC7E9C}"/>
              </a:ext>
            </a:extLst>
          </p:cNvPr>
          <p:cNvSpPr txBox="1"/>
          <p:nvPr/>
        </p:nvSpPr>
        <p:spPr>
          <a:xfrm>
            <a:off x="1066800" y="3665116"/>
            <a:ext cx="13195273" cy="835819"/>
          </a:xfrm>
          <a:prstGeom prst="rect">
            <a:avLst/>
          </a:prstGeom>
        </p:spPr>
        <p:txBody>
          <a:bodyPr lIns="0" tIns="0" rIns="0" bIns="0" rtlCol="0" anchor="t">
            <a:spAutoFit/>
          </a:bodyPr>
          <a:lstStyle/>
          <a:p>
            <a:pPr algn="l">
              <a:lnSpc>
                <a:spcPts val="6468"/>
              </a:lnSpc>
            </a:pPr>
            <a:r>
              <a:rPr lang="en-US" sz="5625" b="1" dirty="0">
                <a:solidFill>
                  <a:srgbClr val="000000"/>
                </a:solidFill>
                <a:latin typeface="Aileron Heavy"/>
              </a:rPr>
              <a:t>Sustainable Development Goal #4</a:t>
            </a:r>
          </a:p>
        </p:txBody>
      </p:sp>
      <p:sp>
        <p:nvSpPr>
          <p:cNvPr id="9" name="TextBox 6">
            <a:extLst>
              <a:ext uri="{FF2B5EF4-FFF2-40B4-BE49-F238E27FC236}">
                <a16:creationId xmlns:a16="http://schemas.microsoft.com/office/drawing/2014/main" id="{2F7BF6FE-8D04-544B-BEE6-84ECAA9605FD}"/>
              </a:ext>
            </a:extLst>
          </p:cNvPr>
          <p:cNvSpPr txBox="1"/>
          <p:nvPr/>
        </p:nvSpPr>
        <p:spPr>
          <a:xfrm>
            <a:off x="1066800" y="6075960"/>
            <a:ext cx="13195273" cy="835819"/>
          </a:xfrm>
          <a:prstGeom prst="rect">
            <a:avLst/>
          </a:prstGeom>
        </p:spPr>
        <p:txBody>
          <a:bodyPr lIns="0" tIns="0" rIns="0" bIns="0" rtlCol="0" anchor="t">
            <a:spAutoFit/>
          </a:bodyPr>
          <a:lstStyle/>
          <a:p>
            <a:pPr algn="l">
              <a:lnSpc>
                <a:spcPts val="6468"/>
              </a:lnSpc>
            </a:pPr>
            <a:r>
              <a:rPr lang="en-US" sz="5625" b="1" dirty="0">
                <a:solidFill>
                  <a:srgbClr val="000000"/>
                </a:solidFill>
                <a:latin typeface="Aileron Heavy"/>
              </a:rPr>
              <a:t>Sustainable Development Goal #13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MS 513 Presentation M6" id="{68A0FB11-4576-0040-95A0-8776666F67B0}" vid="{2EC42D90-EC40-C448-9397-2AF67EC913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1888</TotalTime>
  <Words>1349</Words>
  <Application>Microsoft Macintosh PowerPoint</Application>
  <PresentationFormat>Custom</PresentationFormat>
  <Paragraphs>60</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Aileron Heavy</vt:lpstr>
      <vt:lpstr>Aileron Regular</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Massick</dc:creator>
  <cp:lastModifiedBy>Emma Massick</cp:lastModifiedBy>
  <cp:revision>14</cp:revision>
  <dcterms:created xsi:type="dcterms:W3CDTF">2019-12-05T23:25:27Z</dcterms:created>
  <dcterms:modified xsi:type="dcterms:W3CDTF">2020-04-05T23:21:16Z</dcterms:modified>
  <dc:identifier>DADrdBrLN0Q</dc:identifier>
</cp:coreProperties>
</file>