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5"/>
  </p:sldMasterIdLst>
  <p:notesMasterIdLst>
    <p:notesMasterId r:id="rId16"/>
  </p:notesMasterIdLst>
  <p:handoutMasterIdLst>
    <p:handoutMasterId r:id="rId17"/>
  </p:handoutMasterIdLst>
  <p:sldIdLst>
    <p:sldId id="266" r:id="rId6"/>
    <p:sldId id="325" r:id="rId7"/>
    <p:sldId id="276" r:id="rId8"/>
    <p:sldId id="281" r:id="rId9"/>
    <p:sldId id="280" r:id="rId10"/>
    <p:sldId id="326" r:id="rId11"/>
    <p:sldId id="328" r:id="rId12"/>
    <p:sldId id="327" r:id="rId13"/>
    <p:sldId id="330" r:id="rId14"/>
    <p:sldId id="329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D7E"/>
    <a:srgbClr val="737C4B"/>
    <a:srgbClr val="BBBEA8"/>
    <a:srgbClr val="264D00"/>
    <a:srgbClr val="004D87"/>
    <a:srgbClr val="3F6590"/>
    <a:srgbClr val="005A9E"/>
    <a:srgbClr val="85235E"/>
    <a:srgbClr val="6A87B8"/>
    <a:srgbClr val="777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9" autoAdjust="0"/>
    <p:restoredTop sz="82724" autoAdjust="0"/>
  </p:normalViewPr>
  <p:slideViewPr>
    <p:cSldViewPr snapToGrid="0">
      <p:cViewPr varScale="1">
        <p:scale>
          <a:sx n="59" d="100"/>
          <a:sy n="59" d="100"/>
        </p:scale>
        <p:origin x="39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16"/>
    </p:cViewPr>
  </p:sorterViewPr>
  <p:notesViewPr>
    <p:cSldViewPr snapToGrid="0">
      <p:cViewPr varScale="1">
        <p:scale>
          <a:sx n="135" d="100"/>
          <a:sy n="135" d="100"/>
        </p:scale>
        <p:origin x="32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p.gov\home\home6\MVDOYLE\CGS%20survey%20respons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Survey Results</a:t>
            </a:r>
          </a:p>
        </c:rich>
      </c:tx>
      <c:layout>
        <c:manualLayout>
          <c:xMode val="edge"/>
          <c:yMode val="edge"/>
          <c:x val="0.38414230643044617"/>
          <c:y val="2.40803837199357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CGS</c:v>
                </c:pt>
              </c:strCache>
            </c:strRef>
          </c:tx>
          <c:spPr>
            <a:solidFill>
              <a:srgbClr val="154D7E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Sheet1!$A$3:$A$6</c:f>
              <c:strCache>
                <c:ptCount val="4"/>
                <c:pt idx="0">
                  <c:v>Interaction</c:v>
                </c:pt>
                <c:pt idx="1">
                  <c:v>Sentiment</c:v>
                </c:pt>
                <c:pt idx="2">
                  <c:v>Confidence</c:v>
                </c:pt>
                <c:pt idx="3">
                  <c:v>Communication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71</c:v>
                </c:pt>
                <c:pt idx="1">
                  <c:v>43</c:v>
                </c:pt>
                <c:pt idx="2">
                  <c:v>72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5C-46DB-86BC-EC95C01E165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PERA</c:v>
                </c:pt>
              </c:strCache>
            </c:strRef>
          </c:tx>
          <c:spPr>
            <a:solidFill>
              <a:srgbClr val="737C4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Sheet1!$A$3:$A$6</c:f>
              <c:strCache>
                <c:ptCount val="4"/>
                <c:pt idx="0">
                  <c:v>Interaction</c:v>
                </c:pt>
                <c:pt idx="1">
                  <c:v>Sentiment</c:v>
                </c:pt>
                <c:pt idx="2">
                  <c:v>Confidence</c:v>
                </c:pt>
                <c:pt idx="3">
                  <c:v>Communication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83</c:v>
                </c:pt>
                <c:pt idx="1">
                  <c:v>75</c:v>
                </c:pt>
                <c:pt idx="2">
                  <c:v>68</c:v>
                </c:pt>
                <c:pt idx="3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5C-46DB-86BC-EC95C01E1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14087744"/>
        <c:axId val="414090696"/>
      </c:barChart>
      <c:catAx>
        <c:axId val="4140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090696"/>
        <c:crosses val="autoZero"/>
        <c:auto val="1"/>
        <c:lblAlgn val="ctr"/>
        <c:lblOffset val="100"/>
        <c:noMultiLvlLbl val="0"/>
      </c:catAx>
      <c:valAx>
        <c:axId val="414090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Average Rating</a:t>
                </a:r>
              </a:p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08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5482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8914D8-DF94-4F23-B3B2-2F5D2505C1C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H.A. Courtright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650D4C-0345-47C5-B5B2-7A068BAF5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9729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4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SOS problem: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Sig harmful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Urgent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Unsolvable by a simple 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Complex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Dispersed effects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Reducing </a:t>
            </a:r>
            <a:r>
              <a:rPr lang="en-US" baseline="0" dirty="0"/>
              <a:t>what SRP sends to the landfill will reduce costs in the long term as well as provide decreased environmental impact to our planet</a:t>
            </a:r>
            <a:r>
              <a:rPr lang="en-US" baseline="0" dirty="0" smtClean="0"/>
              <a:t>. In addition these efforts will help make progress toward SRP’s corporate sustainability goals known as SRP 2035. </a:t>
            </a:r>
            <a:endParaRPr lang="en-US" dirty="0"/>
          </a:p>
          <a:p>
            <a:r>
              <a:rPr lang="en-US" dirty="0"/>
              <a:t>While</a:t>
            </a:r>
            <a:r>
              <a:rPr lang="en-US" baseline="0" dirty="0"/>
              <a:t> SRP and many other have done recycling projects, this project is going to be focused on the community collaboration and employee engagement into the idea of “</a:t>
            </a:r>
            <a:r>
              <a:rPr lang="en-US" baseline="0" dirty="0" err="1"/>
              <a:t>ReEnvisioning</a:t>
            </a:r>
            <a:r>
              <a:rPr lang="en-US" baseline="0" dirty="0"/>
              <a:t>” waste and reducing and recycling wherever </a:t>
            </a:r>
            <a:r>
              <a:rPr lang="en-US" baseline="0" dirty="0" smtClean="0"/>
              <a:t>possible, this meant creating a unique approach for each facility I worked at. </a:t>
            </a:r>
            <a:r>
              <a:rPr lang="en-US" baseline="0" dirty="0"/>
              <a:t>Further I will be working to build a scalable and adaptive model for employee engagement in future sustainability efforts.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CGS: $425 per month = $5,100 annually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4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STC: $45 a week = $2340 a year for composting program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H.A. Courtright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32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H.A. Courtright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</a:t>
            </a:r>
            <a:r>
              <a:rPr lang="en-US" baseline="0" dirty="0" smtClean="0"/>
              <a:t> overall cost:</a:t>
            </a:r>
          </a:p>
          <a:p>
            <a:r>
              <a:rPr lang="en-US" baseline="0" dirty="0" smtClean="0"/>
              <a:t>STC: $45 a week = $2340 a yea</a:t>
            </a:r>
          </a:p>
          <a:p>
            <a:r>
              <a:rPr lang="en-US" baseline="0" dirty="0" smtClean="0"/>
              <a:t>CGS: $425 per month = $5,100 annually</a:t>
            </a:r>
          </a:p>
          <a:p>
            <a:r>
              <a:rPr lang="en-US" baseline="0" dirty="0" smtClean="0"/>
              <a:t>$1,148 in bottles</a:t>
            </a:r>
          </a:p>
          <a:p>
            <a:r>
              <a:rPr lang="en-US" baseline="0" dirty="0" smtClean="0"/>
              <a:t>Work done in this project overall SRP saves $62,434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H.A. Courtright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28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r>
              <a:rPr lang="en-US" baseline="0" dirty="0" smtClean="0"/>
              <a:t> with CGS information</a:t>
            </a:r>
          </a:p>
          <a:p>
            <a:r>
              <a:rPr lang="en-US" dirty="0" smtClean="0"/>
              <a:t>Interaction with the programs are High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71/100 for CGS</a:t>
            </a:r>
          </a:p>
          <a:p>
            <a:pPr lvl="1"/>
            <a:r>
              <a:rPr lang="en-US" dirty="0" smtClean="0"/>
              <a:t>83/100 for PERA</a:t>
            </a:r>
          </a:p>
          <a:p>
            <a:r>
              <a:rPr lang="en-US" dirty="0" smtClean="0"/>
              <a:t>There is positive sentiment around how well waste is addressed at the facility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43/100 for CGS- there were</a:t>
            </a:r>
            <a:r>
              <a:rPr lang="en-US" baseline="0" dirty="0" smtClean="0"/>
              <a:t> mixed feelings at CGS with multiple 100 answers as well as multiple 0 answers</a:t>
            </a:r>
            <a:endParaRPr lang="en-US" dirty="0" smtClean="0"/>
          </a:p>
          <a:p>
            <a:pPr lvl="1"/>
            <a:r>
              <a:rPr lang="en-US" dirty="0" smtClean="0"/>
              <a:t>75/100 for PERA</a:t>
            </a:r>
          </a:p>
          <a:p>
            <a:r>
              <a:rPr lang="en-US" dirty="0" smtClean="0"/>
              <a:t>Sorting confidence is overall high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86% for CGS</a:t>
            </a:r>
          </a:p>
          <a:p>
            <a:pPr lvl="1"/>
            <a:r>
              <a:rPr lang="en-US" dirty="0" smtClean="0"/>
              <a:t>92% at somewhat confident or above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Communication is well rated but will need continued reinforcement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3.0/5 for CGS</a:t>
            </a:r>
          </a:p>
          <a:p>
            <a:pPr lvl="1"/>
            <a:r>
              <a:rPr lang="en-US" dirty="0" smtClean="0"/>
              <a:t>3.83/5 stars for PERA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H.A. Courtright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SRP 2035</a:t>
            </a:r>
            <a:r>
              <a:rPr lang="en-US" baseline="0" dirty="0" smtClean="0"/>
              <a:t> goals set the groundwork for this project and garnered executive support. Having waste goals in place meant that I was able to make a fluid transition and garner executive support from site managers, they were excited to get working on these rather than defensive.</a:t>
            </a:r>
          </a:p>
          <a:p>
            <a:r>
              <a:rPr lang="en-US" baseline="0" dirty="0" smtClean="0"/>
              <a:t>The second major successes of the project is what I like to refer to as the power of the individual. I believe that having myself dedicated to this work and getting it done in a timely manner was a major reason that these programs were implemented in a successful way.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H.A. Courtright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23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</a:t>
            </a:r>
            <a:r>
              <a:rPr lang="en-US" baseline="0" dirty="0" smtClean="0"/>
              <a:t> the community collaboration and the ability to bounce ideas off of one another was a major success of this project. Allow this space for education and innovation is one way that SRP will be able to create sustainable change long term.  </a:t>
            </a:r>
            <a:endParaRPr lang="en-US" dirty="0" smtClean="0"/>
          </a:p>
          <a:p>
            <a:r>
              <a:rPr lang="en-US" dirty="0" smtClean="0"/>
              <a:t>Thank you to all</a:t>
            </a:r>
            <a:r>
              <a:rPr lang="en-US" baseline="0" dirty="0" smtClean="0"/>
              <a:t> those who helped me along the way including my team mates at SRP, the Committee and many </a:t>
            </a:r>
            <a:r>
              <a:rPr lang="en-US" baseline="0" dirty="0" err="1" smtClean="0"/>
              <a:t>many</a:t>
            </a:r>
            <a:r>
              <a:rPr lang="en-US" baseline="0" dirty="0" smtClean="0"/>
              <a:t> more.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H.A. Courtright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650D4C-0345-47C5-B5B2-7A068BAF58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5900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5"/>
          </p:nvPr>
        </p:nvSpPr>
        <p:spPr>
          <a:xfrm>
            <a:off x="774700" y="1318410"/>
            <a:ext cx="1114298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- minimal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&amp; subtitle -minimal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0481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6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5707"/>
            <a:ext cx="5157787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0481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5707"/>
            <a:ext cx="518318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column - minim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5"/>
          </p:nvPr>
        </p:nvSpPr>
        <p:spPr>
          <a:xfrm>
            <a:off x="774700" y="1318410"/>
            <a:ext cx="1114298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30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Photo - minim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571500" y="1318410"/>
            <a:ext cx="569722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- minim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&amp; subtitle -minim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0481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6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5707"/>
            <a:ext cx="5157787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72200" y="110481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6172200" y="2025707"/>
            <a:ext cx="518318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Slide Phoenix blue tin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1012" y="4373541"/>
            <a:ext cx="8689976" cy="684842"/>
          </a:xfrm>
        </p:spPr>
        <p:txBody>
          <a:bodyPr anchor="b">
            <a:noAutofit/>
          </a:bodyPr>
          <a:lstStyle>
            <a:lvl1pPr algn="ctr">
              <a:defRPr sz="2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53126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&amp; subtitle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0481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6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5707"/>
            <a:ext cx="5157787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0481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5707"/>
            <a:ext cx="518318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774700" y="1318410"/>
            <a:ext cx="1114298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5"/>
          </p:nvPr>
        </p:nvSpPr>
        <p:spPr>
          <a:xfrm>
            <a:off x="774700" y="1318410"/>
            <a:ext cx="568706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90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&amp;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0481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6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5707"/>
            <a:ext cx="5157787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0481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5707"/>
            <a:ext cx="5183188" cy="3684588"/>
          </a:xfrm>
        </p:spPr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- minimal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774700" y="1318410"/>
            <a:ext cx="1114298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&amp; Photo - minimal -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7500" y="302479"/>
            <a:ext cx="11234420" cy="696350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571500" y="1318410"/>
            <a:ext cx="5697220" cy="423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38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Footer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38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0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1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57" r:id="rId2"/>
    <p:sldLayoutId id="2147483858" r:id="rId3"/>
    <p:sldLayoutId id="2147483863" r:id="rId4"/>
    <p:sldLayoutId id="2147483870" r:id="rId5"/>
    <p:sldLayoutId id="2147483859" r:id="rId6"/>
    <p:sldLayoutId id="2147483860" r:id="rId7"/>
    <p:sldLayoutId id="2147483864" r:id="rId8"/>
    <p:sldLayoutId id="2147483855" r:id="rId9"/>
    <p:sldLayoutId id="2147483866" r:id="rId10"/>
    <p:sldLayoutId id="2147483867" r:id="rId11"/>
    <p:sldLayoutId id="2147483856" r:id="rId12"/>
    <p:sldLayoutId id="2147483868" r:id="rId13"/>
    <p:sldLayoutId id="2147483865" r:id="rId14"/>
    <p:sldLayoutId id="2147483869" r:id="rId15"/>
    <p:sldLayoutId id="2147483871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  <p15:guide id="4" orient="horz" pos="72" userDrawn="1">
          <p15:clr>
            <a:srgbClr val="F26B43"/>
          </p15:clr>
        </p15:guide>
        <p15:guide id="5" pos="72" userDrawn="1">
          <p15:clr>
            <a:srgbClr val="F26B43"/>
          </p15:clr>
        </p15:guide>
        <p15:guide id="6" pos="7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74345" y="4455771"/>
            <a:ext cx="8689976" cy="684842"/>
          </a:xfrm>
        </p:spPr>
        <p:txBody>
          <a:bodyPr/>
          <a:lstStyle/>
          <a:p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ReEnvision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Waste at SRP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8713" y="6347684"/>
            <a:ext cx="37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Policy &amp; Programs</a:t>
            </a:r>
            <a:endParaRPr lang="en-US" sz="1800" kern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4BD33-CEF2-3E4A-9C70-2406EAB50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2" y="6252420"/>
            <a:ext cx="2424469" cy="5383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35589" y="5886019"/>
            <a:ext cx="2775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Maddy Doyle</a:t>
            </a:r>
          </a:p>
        </p:txBody>
      </p:sp>
    </p:spTree>
    <p:extLst>
      <p:ext uri="{BB962C8B-B14F-4D97-AF65-F5344CB8AC3E}">
        <p14:creationId xmlns:p14="http://schemas.microsoft.com/office/powerpoint/2010/main" val="39119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7720" y="2699012"/>
            <a:ext cx="4212771" cy="696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/>
              <a:t>How can you </a:t>
            </a:r>
            <a:r>
              <a:rPr lang="en-US" sz="4400" b="1" dirty="0" err="1" smtClean="0"/>
              <a:t>ReEnvision</a:t>
            </a:r>
            <a:r>
              <a:rPr lang="en-US" sz="4400" b="1" dirty="0" smtClean="0"/>
              <a:t> waste?</a:t>
            </a:r>
            <a:endParaRPr lang="en-US" sz="4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88"/>
          <a:stretch/>
        </p:blipFill>
        <p:spPr>
          <a:xfrm>
            <a:off x="4494018" y="472469"/>
            <a:ext cx="7521251" cy="51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3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3CDD-6058-4F45-8042-6DE26739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302479"/>
            <a:ext cx="11234420" cy="696350"/>
          </a:xfrm>
        </p:spPr>
        <p:txBody>
          <a:bodyPr/>
          <a:lstStyle/>
          <a:p>
            <a:r>
              <a:rPr lang="en-US" b="1" dirty="0"/>
              <a:t>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F4D1-DD7B-9449-993F-DF1CAE7A12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4700" y="1318410"/>
            <a:ext cx="3683000" cy="4236382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Long term reduced financial burden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Environmental benefit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Addressing SRP 2035 goals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Community </a:t>
            </a:r>
            <a:r>
              <a:rPr lang="en-US" dirty="0"/>
              <a:t>collaboration and room to build on sustainable programs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Scalable employee </a:t>
            </a:r>
            <a:r>
              <a:rPr lang="en-US" dirty="0" smtClean="0"/>
              <a:t>engagement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A312D-ABC6-8042-A737-97BE1AA52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8D93E-C5D4-BF4A-8E44-B19A05B3B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8" y="998829"/>
            <a:ext cx="6828230" cy="4400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B40F50-CA23-4A49-A82C-77280BD1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82" y="999520"/>
            <a:ext cx="4399724" cy="4399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0" y="260579"/>
            <a:ext cx="12192000" cy="696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Problem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26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2617" y="298031"/>
            <a:ext cx="11234420" cy="696350"/>
          </a:xfrm>
        </p:spPr>
        <p:txBody>
          <a:bodyPr/>
          <a:lstStyle/>
          <a:p>
            <a:r>
              <a:rPr lang="en-US" b="1" dirty="0"/>
              <a:t>Coronado Generating Station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74570A-8F76-974C-A4F5-9B1E00247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712" y="1361607"/>
            <a:ext cx="5091776" cy="381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8ba3e7fc-3097-4830-9dab-943ee52b47a2@srpne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25992" r="11891" b="23384"/>
          <a:stretch/>
        </p:blipFill>
        <p:spPr bwMode="auto">
          <a:xfrm rot="5400000">
            <a:off x="6056101" y="2067893"/>
            <a:ext cx="5831156" cy="2606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4051">
            <a:off x="1107422" y="2986000"/>
            <a:ext cx="884928" cy="2487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17" y="1361607"/>
            <a:ext cx="6449104" cy="4102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3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D21A5-DCC6-E243-9451-D73DC8336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0550" y="285663"/>
            <a:ext cx="7200900" cy="823912"/>
          </a:xfrm>
        </p:spPr>
        <p:txBody>
          <a:bodyPr/>
          <a:lstStyle/>
          <a:p>
            <a:r>
              <a:rPr lang="en-US" sz="3200" b="1" dirty="0"/>
              <a:t>PERA Club- Skills Training Center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AFFC9D-30B3-7646-B17C-8E6512B9AB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28" y="1388181"/>
            <a:ext cx="3990718" cy="458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https://store.worldcentric.com/SSP%20Applications/NetSuite%20Inc.%20-%20SCA%20Kilimanjaro/Development/img/items/PL-SC-U7_01.png?resizeid=5&amp;resizeh=1200&amp;resizew=1200">
            <a:extLst>
              <a:ext uri="{FF2B5EF4-FFF2-40B4-BE49-F238E27FC236}">
                <a16:creationId xmlns:a16="http://schemas.microsoft.com/office/drawing/2014/main" id="{DD8D94AE-FAAC-9143-90F3-B2E633C85F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0" y="4305873"/>
            <a:ext cx="1976755" cy="1976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F18158-EA1F-1F4B-B02B-FDF77995EA08}"/>
              </a:ext>
            </a:extLst>
          </p:cNvPr>
          <p:cNvGrpSpPr/>
          <p:nvPr/>
        </p:nvGrpSpPr>
        <p:grpSpPr>
          <a:xfrm>
            <a:off x="5562600" y="1109575"/>
            <a:ext cx="6319704" cy="4662476"/>
            <a:chOff x="4487593" y="1025638"/>
            <a:chExt cx="6917234" cy="5198269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ADF4BBD-3344-F945-8281-2AEE99FAE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251" flipV="1">
              <a:off x="4994276" y="1025638"/>
              <a:ext cx="5211762" cy="4945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613768-FB3B-574A-AE8C-824E1319F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2302" y="1304245"/>
              <a:ext cx="1830387" cy="1830387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9" descr="floral-1295662_960_720[1]">
              <a:extLst>
                <a:ext uri="{FF2B5EF4-FFF2-40B4-BE49-F238E27FC236}">
                  <a16:creationId xmlns:a16="http://schemas.microsoft.com/office/drawing/2014/main" id="{206528C7-9228-8D41-A3EC-EAAB5FC66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70"/>
            <a:stretch>
              <a:fillRect/>
            </a:stretch>
          </p:blipFill>
          <p:spPr bwMode="auto">
            <a:xfrm>
              <a:off x="6072414" y="1707470"/>
              <a:ext cx="1692275" cy="207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4EF14310-3BF9-194F-B40F-51A2C604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9177" y="3836307"/>
              <a:ext cx="2005012" cy="2005013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04568B1B-4CAB-FF42-9DE5-A05EC2C7D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3214" y="3974420"/>
              <a:ext cx="661988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8AB7BFC2-CB3F-0F4F-B938-B7ABEFCF8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1313">
              <a:off x="8928327" y="4056970"/>
              <a:ext cx="661987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D01658CF-CA6B-5045-AE09-0848B07A9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139" y="4163332"/>
              <a:ext cx="1008063" cy="12906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69473D0E-4D38-0042-82E1-BFC1A64B1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077" y="3498170"/>
              <a:ext cx="2051050" cy="2051050"/>
            </a:xfrm>
            <a:prstGeom prst="ellipse">
              <a:avLst/>
            </a:prstGeom>
            <a:solidFill>
              <a:srgbClr val="A9CD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412226A5-D7BA-AC46-A1A5-FBC40C34A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00959">
              <a:off x="4487593" y="4076914"/>
              <a:ext cx="2525712" cy="175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726F4248-E49F-E840-992F-16F800CA17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4089" y="4969782"/>
              <a:ext cx="2090738" cy="125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Futura Lt BT" charset="0"/>
                </a:rPr>
                <a:t>2. Our partners, Marsden-West and Recycled City work to collect the paper towels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2" name="Picture 17" descr="trashcanwgreenbag">
              <a:extLst>
                <a:ext uri="{FF2B5EF4-FFF2-40B4-BE49-F238E27FC236}">
                  <a16:creationId xmlns:a16="http://schemas.microsoft.com/office/drawing/2014/main" id="{CFC23AE3-A566-7B40-9247-53DA7E459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414" y="1242332"/>
              <a:ext cx="1146175" cy="162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3" name="Text Box 18">
              <a:extLst>
                <a:ext uri="{FF2B5EF4-FFF2-40B4-BE49-F238E27FC236}">
                  <a16:creationId xmlns:a16="http://schemas.microsoft.com/office/drawing/2014/main" id="{9069C3E6-DA5E-764D-B555-848BCEE15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5189" y="2556782"/>
              <a:ext cx="1868488" cy="97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Futura Lt BT" charset="0"/>
                </a:rPr>
                <a:t>1. Toss your compostable goods in the labeled bin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3C3CD74F-AE6D-5145-9C89-B794BA2F6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752" y="3826782"/>
              <a:ext cx="2384425" cy="106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Futura Lt BT" charset="0"/>
                </a:rPr>
                <a:t>3. The content </a:t>
              </a:r>
              <a:r>
                <a:rPr lang="en-US" altLang="en-US" sz="1600" b="1" dirty="0">
                  <a:solidFill>
                    <a:srgbClr val="3F3F3F"/>
                  </a:solidFill>
                  <a:latin typeface="Futura Lt BT" charset="0"/>
                </a:rPr>
                <a:t>of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Futura Lt BT" charset="0"/>
                </a:rPr>
                <a:t>              the bags are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Futura Lt BT" charset="0"/>
                </a:rPr>
                <a:t>         composted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Futura Lt BT" charset="0"/>
                </a:rPr>
                <a:t>             locally!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BC7DCC12-BE70-D743-9E8E-C3235C1EE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977" y="2026556"/>
              <a:ext cx="1528309" cy="530225"/>
            </a:xfrm>
            <a:prstGeom prst="rect">
              <a:avLst/>
            </a:prstGeom>
            <a:solidFill>
              <a:srgbClr val="A9CD38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only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Compost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8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C3CF-FB56-1A48-A2AA-77DF2570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E0957-5917-E844-B60A-222481858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F0E1-F7C9-594C-A23F-2A4AB89DA7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256D8-F37A-7049-8F9E-0FF72338A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1860C8-EDA6-9F47-9F72-68C2C5B426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CBE034C-7CBE-6C4B-A982-8190070C31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A51B0-DA3E-CC48-96A7-7B9719DB1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" b="21763"/>
          <a:stretch/>
        </p:blipFill>
        <p:spPr>
          <a:xfrm>
            <a:off x="1286933" y="157238"/>
            <a:ext cx="9770534" cy="6004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5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D21A5-DCC6-E243-9451-D73DC8336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4158" y="285663"/>
            <a:ext cx="5552219" cy="823912"/>
          </a:xfrm>
        </p:spPr>
        <p:txBody>
          <a:bodyPr/>
          <a:lstStyle/>
          <a:p>
            <a:pPr algn="ctr"/>
            <a:r>
              <a:rPr lang="en-US" sz="3600" b="1" dirty="0" smtClean="0"/>
              <a:t>Green Team</a:t>
            </a:r>
            <a:endParaRPr lang="en-US" sz="36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AFFC9D-30B3-7646-B17C-8E6512B9AB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06747"/>
              </p:ext>
            </p:extLst>
          </p:nvPr>
        </p:nvGraphicFramePr>
        <p:xfrm>
          <a:off x="6435830" y="4336098"/>
          <a:ext cx="5623818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74606">
                  <a:extLst>
                    <a:ext uri="{9D8B030D-6E8A-4147-A177-3AD203B41FA5}">
                      <a16:colId xmlns:a16="http://schemas.microsoft.com/office/drawing/2014/main" val="3136968100"/>
                    </a:ext>
                  </a:extLst>
                </a:gridCol>
                <a:gridCol w="1874606">
                  <a:extLst>
                    <a:ext uri="{9D8B030D-6E8A-4147-A177-3AD203B41FA5}">
                      <a16:colId xmlns:a16="http://schemas.microsoft.com/office/drawing/2014/main" val="1060489488"/>
                    </a:ext>
                  </a:extLst>
                </a:gridCol>
                <a:gridCol w="1874606">
                  <a:extLst>
                    <a:ext uri="{9D8B030D-6E8A-4147-A177-3AD203B41FA5}">
                      <a16:colId xmlns:a16="http://schemas.microsoft.com/office/drawing/2014/main" val="1745272331"/>
                    </a:ext>
                  </a:extLst>
                </a:gridCol>
              </a:tblGrid>
              <a:tr h="59025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Facility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Green Team members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Representation of total facility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124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061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963651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47" y="1109575"/>
            <a:ext cx="2862743" cy="28627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23229"/>
          <a:stretch/>
        </p:blipFill>
        <p:spPr>
          <a:xfrm>
            <a:off x="510102" y="1310008"/>
            <a:ext cx="5552219" cy="4218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3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AFFC9D-30B3-7646-B17C-8E6512B9AB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 descr="https://insidesrp/SIA/PublishingImages/20oz_40oz_byob_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80" y="1543468"/>
            <a:ext cx="3027899" cy="42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18221" y="154346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facility </a:t>
            </a:r>
            <a:r>
              <a:rPr lang="en-US" sz="2400" dirty="0" smtClean="0"/>
              <a:t>pledge </a:t>
            </a:r>
            <a:r>
              <a:rPr lang="en-US" sz="2400" dirty="0"/>
              <a:t>= 336 bottles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12 PERA STC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 PERA administration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24 CGS employees and counting!</a:t>
            </a:r>
          </a:p>
          <a:p>
            <a:endParaRPr lang="en-US" sz="2400" dirty="0" smtClean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CB27A5-7C48-5940-84E9-BBABDD88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69" y="207962"/>
            <a:ext cx="5251784" cy="11825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Bring Your Own Bottle</a:t>
            </a:r>
            <a:br>
              <a:rPr lang="en-US" b="1" dirty="0" smtClean="0"/>
            </a:br>
            <a:r>
              <a:rPr lang="en-US" b="1" dirty="0" smtClean="0"/>
              <a:t>Challenge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124601" y="3691051"/>
            <a:ext cx="6683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$71,022 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savings per year!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345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AFFC9D-30B3-7646-B17C-8E6512B9AB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008616"/>
              </p:ext>
            </p:extLst>
          </p:nvPr>
        </p:nvGraphicFramePr>
        <p:xfrm>
          <a:off x="0" y="293914"/>
          <a:ext cx="12192000" cy="614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37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DB2F47-229F-47A2-8706-DC58E3C6416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51339-631F-E64D-9C2C-6C1207B67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01" b="48691"/>
          <a:stretch/>
        </p:blipFill>
        <p:spPr>
          <a:xfrm>
            <a:off x="190755" y="1178111"/>
            <a:ext cx="3241964" cy="2810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722CC-08C3-FB43-B6FF-BB5EE7F8A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0" r="38544" b="48174"/>
          <a:stretch/>
        </p:blipFill>
        <p:spPr>
          <a:xfrm>
            <a:off x="2825748" y="1163956"/>
            <a:ext cx="3270250" cy="283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F75A66-36BA-7045-A114-F356BE9D9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13" r="7031" b="52223"/>
          <a:stretch/>
        </p:blipFill>
        <p:spPr>
          <a:xfrm>
            <a:off x="1306804" y="2941963"/>
            <a:ext cx="3214255" cy="26167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8D556C-8F2E-AF4D-BCFC-C9065A1535C5}"/>
              </a:ext>
            </a:extLst>
          </p:cNvPr>
          <p:cNvSpPr txBox="1">
            <a:spLocks/>
          </p:cNvSpPr>
          <p:nvPr/>
        </p:nvSpPr>
        <p:spPr>
          <a:xfrm>
            <a:off x="1306803" y="2424005"/>
            <a:ext cx="3549610" cy="1561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SRP 2035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40E30-E31E-F54A-923A-F86EF3B64A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b="42222"/>
          <a:stretch/>
        </p:blipFill>
        <p:spPr>
          <a:xfrm>
            <a:off x="7292707" y="1302836"/>
            <a:ext cx="4327791" cy="3840735"/>
          </a:xfrm>
          <a:prstGeom prst="ellipse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80572" y="331714"/>
            <a:ext cx="11049000" cy="696350"/>
          </a:xfrm>
        </p:spPr>
        <p:txBody>
          <a:bodyPr/>
          <a:lstStyle/>
          <a:p>
            <a:r>
              <a:rPr lang="en-US" b="1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4366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RP">
  <a:themeElements>
    <a:clrScheme name="SRP Bran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B85"/>
      </a:accent1>
      <a:accent2>
        <a:srgbClr val="BE890F"/>
      </a:accent2>
      <a:accent3>
        <a:srgbClr val="767A51"/>
      </a:accent3>
      <a:accent4>
        <a:srgbClr val="71285E"/>
      </a:accent4>
      <a:accent5>
        <a:srgbClr val="8B2F2E"/>
      </a:accent5>
      <a:accent6>
        <a:srgbClr val="C16023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P" id="{42C85237-8E96-E741-87C3-3CB5537610A2}" vid="{45FB86B5-3FF6-FF4E-8BE0-3860CE39AB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f7a3be3-98d4-4329-8414-65e2cbbb82de" ContentTypeId="0x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tentionClassification xmlns="http://schemas.microsoft.com/sharepoint/v3/fields">HRS1140</RetentionClassification>
    <DocumentDate xmlns="http://schemas.microsoft.com/sharepoint/v3/fields" xsi:nil="true"/>
    <RetentionDate xmlns="http://schemas.microsoft.com/sharepoint/v3/fields" xsi:nil="true"/>
    <Steward xmlns="http://schemas.microsoft.com/sharepoint/v3/fields">Mike Stephens</Steward>
    <SensitivityClassification xmlns="http://schemas.microsoft.com/sharepoint/v3/fields">Proprietary</SensitivityClassification>
    <SubjectTopic xmlns="http://schemas.microsoft.com/sharepoint/v3/fields" xsi:nil="true"/>
    <DocumentCategory xmlns="http://schemas.microsoft.com/sharepoint/v3/fields" xsi:nil="true"/>
    <LegalHoldReason xmlns="http://schemas.microsoft.com/sharepoint/v3/fields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SRP Document" ma:contentTypeID="0x010100D23890B365174E7CBBE3815940A17AF900D9AD37ABD28A3B469097E559D84D5C13" ma:contentTypeVersion="6" ma:contentTypeDescription="SRP Document - Version 4.0" ma:contentTypeScope="" ma:versionID="4068a950d1d106f7847df83bab9a28e1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22e480fb822c9c5ec6d728a736fb7cad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ensitivityClassification" minOccurs="0"/>
                <xsd:element ref="ns2:DocumentCategory" minOccurs="0"/>
                <xsd:element ref="ns2:SubjectTopic" minOccurs="0"/>
                <xsd:element ref="ns2:RetentionClassification" minOccurs="0"/>
                <xsd:element ref="ns2:DocumentDate" minOccurs="0"/>
                <xsd:element ref="ns2:RetentionDate" minOccurs="0"/>
                <xsd:element ref="ns2:Steward" minOccurs="0"/>
                <xsd:element ref="ns2:LegalHoldReas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SensitivityClassification" ma:index="7" nillable="true" ma:displayName="Sensitivity Classification" ma:default="Proprietary" ma:description="Indicates the sensitivity of the document according to IT Policy" ma:format="Dropdown" ma:internalName="SensitivityClassification" ma:readOnly="false">
      <xsd:simpleType>
        <xsd:restriction base="dms:Choice">
          <xsd:enumeration value="Public"/>
          <xsd:enumeration value="Proprietary"/>
          <xsd:enumeration value="Confidential"/>
        </xsd:restriction>
      </xsd:simpleType>
    </xsd:element>
    <xsd:element name="DocumentCategory" ma:index="8" nillable="true" ma:displayName="Document Category" ma:description="Describes the category of the document based on its function." ma:format="Dropdown" ma:internalName="DocumentCategory" ma:readOnly="false">
      <xsd:simpleType>
        <xsd:restriction base="dms:Choice">
          <xsd:enumeration value="Contacts lists"/>
          <xsd:enumeration value="Forms"/>
          <xsd:enumeration value="Guidelines"/>
          <xsd:enumeration value="Manuals"/>
          <xsd:enumeration value="Policies"/>
          <xsd:enumeration value="Presentations"/>
          <xsd:enumeration value="Procedures"/>
        </xsd:restriction>
      </xsd:simpleType>
    </xsd:element>
    <xsd:element name="SubjectTopic" ma:index="9" nillable="true" ma:displayName="Subject or Topic Category" ma:default="" ma:description="Subject and/or Topic categories." ma:format="Dropdown" ma:internalName="SubjectTopic" ma:readOnly="false">
      <xsd:simpleType>
        <xsd:restriction base="dms:Choice">
          <xsd:enumeration value="Board &amp; Council"/>
          <xsd:enumeration value="Energy"/>
          <xsd:enumeration value="Environmental"/>
          <xsd:enumeration value="Equipment/ Tools"/>
          <xsd:enumeration value="Executive Management"/>
          <xsd:enumeration value="Fleet"/>
          <xsd:enumeration value="Facilities"/>
          <xsd:enumeration value="Financial"/>
          <xsd:enumeration value="Fuels"/>
          <xsd:enumeration value="General Public/Community"/>
          <xsd:enumeration value="Geography"/>
          <xsd:enumeration value="Government Agencies"/>
          <xsd:enumeration value="Information Management"/>
          <xsd:enumeration value="Information Technology"/>
          <xsd:enumeration value="Labor Unions"/>
          <xsd:enumeration value="Land"/>
          <xsd:enumeration value="Legal/Regulatory"/>
          <xsd:enumeration value="Material/Procurement"/>
          <xsd:enumeration value="Market"/>
          <xsd:enumeration value="Organizations"/>
          <xsd:enumeration value="Power Customer"/>
          <xsd:enumeration value="Power Distribution"/>
          <xsd:enumeration value="Power Generation"/>
          <xsd:enumeration value="Power Transmission"/>
          <xsd:enumeration value="Renewable Energy"/>
          <xsd:enumeration value="Safety"/>
          <xsd:enumeration value="Vendors"/>
          <xsd:enumeration value="Water"/>
          <xsd:enumeration value="Water Customer"/>
          <xsd:enumeration value="Water Delivery"/>
          <xsd:enumeration value="Water Storage"/>
          <xsd:enumeration value="Watershed/Flood Control"/>
          <xsd:enumeration value="Weather"/>
          <xsd:enumeration value="Wholesale Energy"/>
          <xsd:enumeration value="Workforce"/>
        </xsd:restriction>
      </xsd:simpleType>
    </xsd:element>
    <xsd:element name="RetentionClassification" ma:index="10" nillable="true" ma:displayName="Retention Classification" ma:default="HRS1140" ma:description="Identifies the retention schedule for the document" ma:format="Dropdown" ma:internalName="RetentionClassification" ma:readOnly="false">
      <xsd:simpleType>
        <xsd:restriction base="dms:Choice">
          <xsd:enumeration value="HRS1140"/>
        </xsd:restriction>
      </xsd:simpleType>
    </xsd:element>
    <xsd:element name="DocumentDate" ma:index="11" nillable="true" ma:displayName="Document Date" ma:description="The official date of the document." ma:format="DateOnly" ma:internalName="DocumentDate" ma:readOnly="false">
      <xsd:simpleType>
        <xsd:restriction base="dms:DateTime"/>
      </xsd:simpleType>
    </xsd:element>
    <xsd:element name="RetentionDate" ma:index="12" nillable="true" ma:displayName="Retention Event Date" ma:description="The date that activates the retention clock." ma:format="DateOnly" ma:internalName="RetentionDate" ma:readOnly="false">
      <xsd:simpleType>
        <xsd:restriction base="dms:DateTime"/>
      </xsd:simpleType>
    </xsd:element>
    <xsd:element name="Steward" ma:index="13" nillable="true" ma:displayName="Steward" ma:default="Mike Stephens" ma:description="Identifies the person or role responsible for managing the document" ma:format="Dropdown" ma:internalName="Steward" ma:readOnly="false">
      <xsd:simpleType>
        <xsd:restriction base="dms:Choice">
          <xsd:enumeration value="Mike Stephens"/>
        </xsd:restriction>
      </xsd:simpleType>
    </xsd:element>
    <xsd:element name="LegalHoldReason" ma:index="15" nillable="true" ma:displayName="Author" ma:description="References a case number or case title that has resulted in this document being put on legal hold." ma:internalName="LegalHoldReason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CAADC6-BF28-4634-81D1-B8231EBA82E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97602347-685C-4665-B25A-17BF835C98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FC6C91-866B-4CBD-856B-A7C571F135D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B40D4EF-D97D-4DBF-9CD1-81D1DF5CC0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SRP</Template>
  <TotalTime>11000</TotalTime>
  <Words>636</Words>
  <Application>Microsoft Office PowerPoint</Application>
  <PresentationFormat>Widescreen</PresentationFormat>
  <Paragraphs>102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Futura Lt BT</vt:lpstr>
      <vt:lpstr>SRP</vt:lpstr>
      <vt:lpstr>ReEnvision Waste at SRP</vt:lpstr>
      <vt:lpstr>Intentions</vt:lpstr>
      <vt:lpstr>Coronado Generating Station</vt:lpstr>
      <vt:lpstr>PowerPoint Presentation</vt:lpstr>
      <vt:lpstr>PowerPoint Presentation</vt:lpstr>
      <vt:lpstr>PowerPoint Presentation</vt:lpstr>
      <vt:lpstr>The Bring Your Own Bottle Challenge</vt:lpstr>
      <vt:lpstr>PowerPoint Presentation</vt:lpstr>
      <vt:lpstr>Lessons Learned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 Slide 2 for Photo Editing Instructions</dc:title>
  <dc:subject/>
  <dc:creator>Doyle Madison V</dc:creator>
  <cp:keywords/>
  <dc:description/>
  <cp:lastModifiedBy>Doyle Madison V</cp:lastModifiedBy>
  <cp:revision>526</cp:revision>
  <cp:lastPrinted>2017-05-30T19:51:16Z</cp:lastPrinted>
  <dcterms:created xsi:type="dcterms:W3CDTF">2017-04-06T19:19:50Z</dcterms:created>
  <dcterms:modified xsi:type="dcterms:W3CDTF">2019-04-25T15:08:51Z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0x010100D23890B365174E7CBBE3815940A17AF900D9AD37ABD28A3B469097E559D84D5C13</vt:lpwstr>
  </property>
</Properties>
</file>