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Playfair Display"/>
      <p:regular r:id="rId19"/>
      <p:bold r:id="rId20"/>
      <p:italic r:id="rId21"/>
      <p:boldItalic r:id="rId22"/>
    </p:embeddedFont>
    <p:embeddedFont>
      <p:font typeface="Montserrat"/>
      <p:regular r:id="rId23"/>
      <p:bold r:id="rId24"/>
      <p:italic r:id="rId25"/>
      <p:boldItalic r:id="rId26"/>
    </p:embeddedFont>
    <p:embeddedFont>
      <p:font typeface="Oswa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bold.fntdata"/><Relationship Id="rId22" Type="http://schemas.openxmlformats.org/officeDocument/2006/relationships/font" Target="fonts/PlayfairDisplay-boldItalic.fntdata"/><Relationship Id="rId21" Type="http://schemas.openxmlformats.org/officeDocument/2006/relationships/font" Target="fonts/PlayfairDisplay-italic.fntdata"/><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Oswald-bold.fntdata"/><Relationship Id="rId27" Type="http://schemas.openxmlformats.org/officeDocument/2006/relationships/font" Target="fonts/Oswa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layfairDisplay-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ountainx.com/seedling-in-hand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javamagaz.com/?p=348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stainability.virginia.edu/about/overview/collaboration.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phenbrigham.net/sketching-stories--blog/category/constructio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keflato.com/"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ukdomain.uk/effective-brainstorming-sessio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nowledgehut.com/blog/project-management/10-characteristics-of-a-good-project-manager"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celestialmedia.co/best-qualities-of-a-project-manager/best-qualities-of-a-project-manager-characteristics-of-a-good-project-manager/"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8-10 minutes + 6-8 questions, 2 minutes transition time. We will be recorded on zoom - people can login to watch. </a:t>
            </a:r>
            <a:endParaRPr sz="8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George Basille’s favorite question is about frameworks, was this really an applied project?</a:t>
            </a:r>
            <a:endParaRPr sz="850">
              <a:solidFill>
                <a:schemeClr val="dk1"/>
              </a:solidFill>
            </a:endParaRPr>
          </a:p>
          <a:p>
            <a:pPr indent="0" lvl="0" marL="0" rtl="0" algn="l">
              <a:lnSpc>
                <a:spcPct val="115000"/>
              </a:lnSpc>
              <a:spcBef>
                <a:spcPts val="0"/>
              </a:spcBef>
              <a:spcAft>
                <a:spcPts val="0"/>
              </a:spcAft>
              <a:buNone/>
            </a:pPr>
            <a:r>
              <a:t/>
            </a:r>
            <a:endParaRPr sz="8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Brief Introduction outline and problem statement - Who’s your client, what problem trying to solve</a:t>
            </a:r>
            <a:endParaRPr sz="8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What solution you proposed, what methods you used to solve the problem - why you chose those methods</a:t>
            </a:r>
            <a:endParaRPr sz="8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What the outcomes were - outcomes for client</a:t>
            </a:r>
            <a:endParaRPr sz="8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What did I learn? - Major takeaways</a:t>
            </a:r>
            <a:endParaRPr sz="8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What recommendations for client</a:t>
            </a:r>
            <a:endParaRPr sz="8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Call to action - how could someone follow up on what I’m doing, advance the solution, continue this work</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581d44cda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581d44cda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50">
                <a:solidFill>
                  <a:schemeClr val="dk1"/>
                </a:solidFill>
              </a:rPr>
              <a:t>Image:</a:t>
            </a:r>
            <a:r>
              <a:rPr lang="en" sz="850" u="sng">
                <a:solidFill>
                  <a:srgbClr val="0097A7"/>
                </a:solidFill>
                <a:hlinkClick r:id="rId2"/>
              </a:rPr>
              <a:t>https://mountainx.com/seedling-in-hands/</a:t>
            </a:r>
            <a:r>
              <a:rPr lang="en" sz="850">
                <a:solidFill>
                  <a:schemeClr val="dk1"/>
                </a:solidFill>
              </a:rPr>
              <a:t> </a:t>
            </a:r>
            <a:endParaRPr sz="850">
              <a:solidFill>
                <a:schemeClr val="dk1"/>
              </a:solidFill>
            </a:endParaRPr>
          </a:p>
          <a:p>
            <a:pPr indent="0" lvl="0" marL="0" rtl="0" algn="l">
              <a:lnSpc>
                <a:spcPct val="115000"/>
              </a:lnSpc>
              <a:spcBef>
                <a:spcPts val="0"/>
              </a:spcBef>
              <a:spcAft>
                <a:spcPts val="0"/>
              </a:spcAft>
              <a:buNone/>
            </a:pPr>
            <a:r>
              <a:rPr lang="en" sz="850">
                <a:solidFill>
                  <a:schemeClr val="dk1"/>
                </a:solidFill>
              </a:rPr>
              <a:t>Call to action - how could someone follow up on what I’m doing, advance the solution, continue this work</a:t>
            </a:r>
            <a:endParaRPr sz="850">
              <a:solidFill>
                <a:schemeClr val="dk1"/>
              </a:solidFill>
            </a:endParaRPr>
          </a:p>
          <a:p>
            <a:pPr indent="-342900" lvl="0" marL="457200" rtl="0" algn="l">
              <a:lnSpc>
                <a:spcPct val="115000"/>
              </a:lnSpc>
              <a:spcBef>
                <a:spcPts val="0"/>
              </a:spcBef>
              <a:spcAft>
                <a:spcPts val="0"/>
              </a:spcAft>
              <a:buClr>
                <a:srgbClr val="000000"/>
              </a:buClr>
              <a:buSzPts val="1800"/>
              <a:buChar char="●"/>
            </a:pPr>
            <a:r>
              <a:rPr lang="en" sz="1800"/>
              <a:t>Deeper Dive into Business Operations/Design Process</a:t>
            </a:r>
            <a:endParaRPr sz="1800"/>
          </a:p>
          <a:p>
            <a:pPr indent="-342900" lvl="1" marL="914400" rtl="0" algn="l">
              <a:lnSpc>
                <a:spcPct val="115000"/>
              </a:lnSpc>
              <a:spcBef>
                <a:spcPts val="0"/>
              </a:spcBef>
              <a:spcAft>
                <a:spcPts val="0"/>
              </a:spcAft>
              <a:buClr>
                <a:srgbClr val="595959"/>
              </a:buClr>
              <a:buSzPts val="1800"/>
              <a:buChar char="○"/>
            </a:pPr>
            <a:r>
              <a:rPr lang="en" sz="1800"/>
              <a:t>Energy monitoring</a:t>
            </a:r>
            <a:endParaRPr sz="1800"/>
          </a:p>
          <a:p>
            <a:pPr indent="-342900" lvl="0" marL="457200" rtl="0" algn="l">
              <a:lnSpc>
                <a:spcPct val="115000"/>
              </a:lnSpc>
              <a:spcBef>
                <a:spcPts val="0"/>
              </a:spcBef>
              <a:spcAft>
                <a:spcPts val="0"/>
              </a:spcAft>
              <a:buClr>
                <a:srgbClr val="000000"/>
              </a:buClr>
              <a:buSzPts val="1800"/>
              <a:buChar char="●"/>
            </a:pPr>
            <a:r>
              <a:rPr lang="en" sz="1800"/>
              <a:t>Sustainability Action Plan</a:t>
            </a:r>
            <a:endParaRPr sz="1800"/>
          </a:p>
          <a:p>
            <a:pPr indent="-342900" lvl="1" marL="914400" rtl="0" algn="l">
              <a:lnSpc>
                <a:spcPct val="115000"/>
              </a:lnSpc>
              <a:spcBef>
                <a:spcPts val="0"/>
              </a:spcBef>
              <a:spcAft>
                <a:spcPts val="0"/>
              </a:spcAft>
              <a:buClr>
                <a:srgbClr val="595959"/>
              </a:buClr>
              <a:buSzPts val="1800"/>
              <a:buChar char="○"/>
            </a:pPr>
            <a:r>
              <a:rPr lang="en" sz="1800"/>
              <a:t>AIA 2030 guidelines</a:t>
            </a:r>
            <a:endParaRPr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581d44cda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581d44cda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6-8 Minutes for Questions from Audience/Committee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82421837a_0_1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82421837a_0_1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582421837a_0_1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582421837a_0_1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581d44cd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581d44cd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Image: </a:t>
            </a:r>
            <a:r>
              <a:rPr lang="en" u="sng">
                <a:solidFill>
                  <a:schemeClr val="hlink"/>
                </a:solidFill>
                <a:hlinkClick r:id="rId2"/>
              </a:rPr>
              <a:t>/</a:t>
            </a:r>
            <a:endParaRPr sz="8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850">
                <a:solidFill>
                  <a:schemeClr val="dk1"/>
                </a:solidFill>
              </a:rPr>
              <a:t>Brief Introduction outline and problem statement - Who’s your client, what problem trying to solve</a:t>
            </a:r>
            <a:endParaRPr sz="850">
              <a:solidFill>
                <a:schemeClr val="dk1"/>
              </a:solidFill>
            </a:endParaRPr>
          </a:p>
          <a:p>
            <a:pPr indent="-282575" lvl="1" marL="914400" rtl="0" algn="l">
              <a:lnSpc>
                <a:spcPct val="115000"/>
              </a:lnSpc>
              <a:spcBef>
                <a:spcPts val="1200"/>
              </a:spcBef>
              <a:spcAft>
                <a:spcPts val="0"/>
              </a:spcAft>
              <a:buClr>
                <a:schemeClr val="dk2"/>
              </a:buClr>
              <a:buSzPts val="850"/>
              <a:buChar char="●"/>
            </a:pPr>
            <a:r>
              <a:rPr lang="en" sz="850">
                <a:solidFill>
                  <a:schemeClr val="dk2"/>
                </a:solidFill>
              </a:rPr>
              <a:t>The building industry plays an important role in satisfying the needs of society, enhancing the quality of life, and contributing to the economic growth of a country. However, it has been heavily criticized for being a major contributor to carbon emissions, environmental degradation, and global warming due to its utilization of a large proportion of natural resources and energy consumption (Doan, 2017). </a:t>
            </a:r>
            <a:endParaRPr sz="850">
              <a:solidFill>
                <a:schemeClr val="dk2"/>
              </a:solidFill>
            </a:endParaRPr>
          </a:p>
          <a:p>
            <a:pPr indent="-282575" lvl="1" marL="914400" rtl="0" algn="l">
              <a:lnSpc>
                <a:spcPct val="115000"/>
              </a:lnSpc>
              <a:spcBef>
                <a:spcPts val="0"/>
              </a:spcBef>
              <a:spcAft>
                <a:spcPts val="0"/>
              </a:spcAft>
              <a:buClr>
                <a:schemeClr val="dk2"/>
              </a:buClr>
              <a:buSzPts val="850"/>
              <a:buChar char="●"/>
            </a:pPr>
            <a:r>
              <a:rPr lang="en" sz="850">
                <a:solidFill>
                  <a:schemeClr val="dk2"/>
                </a:solidFill>
              </a:rPr>
              <a:t>Opportunities for the greatest gains in sustainable development begin with design professionals like my project partner, Shepley Bulfinch, a national architectural firm.</a:t>
            </a:r>
            <a:endParaRPr sz="850">
              <a:solidFill>
                <a:schemeClr val="dk2"/>
              </a:solidFill>
            </a:endParaRPr>
          </a:p>
          <a:p>
            <a:pPr indent="0" lvl="0" marL="0" rtl="0" algn="l">
              <a:lnSpc>
                <a:spcPct val="115000"/>
              </a:lnSpc>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581d44cda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581d44cda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50">
                <a:solidFill>
                  <a:schemeClr val="dk1"/>
                </a:solidFill>
              </a:rPr>
              <a:t>Image: </a:t>
            </a:r>
            <a:r>
              <a:rPr lang="en" u="sng">
                <a:solidFill>
                  <a:schemeClr val="hlink"/>
                </a:solidFill>
                <a:hlinkClick r:id="rId2"/>
              </a:rPr>
              <a:t>collaboration.html</a:t>
            </a:r>
            <a:endParaRPr sz="850">
              <a:solidFill>
                <a:schemeClr val="dk1"/>
              </a:solidFill>
            </a:endParaRPr>
          </a:p>
          <a:p>
            <a:pPr indent="0" lvl="0" marL="0" rtl="0" algn="l">
              <a:lnSpc>
                <a:spcPct val="115000"/>
              </a:lnSpc>
              <a:spcBef>
                <a:spcPts val="0"/>
              </a:spcBef>
              <a:spcAft>
                <a:spcPts val="0"/>
              </a:spcAft>
              <a:buNone/>
            </a:pPr>
            <a:r>
              <a:rPr lang="en" sz="850">
                <a:solidFill>
                  <a:schemeClr val="dk1"/>
                </a:solidFill>
              </a:rPr>
              <a:t>What solution you proposed, what methods you used to solve the problem - why you chose those methods</a:t>
            </a:r>
            <a:endParaRPr sz="850">
              <a:solidFill>
                <a:schemeClr val="dk2"/>
              </a:solidFill>
            </a:endParaRPr>
          </a:p>
          <a:p>
            <a:pPr indent="-282575" lvl="2" marL="1371600" rtl="0" algn="l">
              <a:lnSpc>
                <a:spcPct val="115000"/>
              </a:lnSpc>
              <a:spcBef>
                <a:spcPts val="1200"/>
              </a:spcBef>
              <a:spcAft>
                <a:spcPts val="0"/>
              </a:spcAft>
              <a:buClr>
                <a:schemeClr val="dk2"/>
              </a:buClr>
              <a:buSzPts val="850"/>
              <a:buChar char="●"/>
            </a:pPr>
            <a:r>
              <a:rPr lang="en" sz="850">
                <a:solidFill>
                  <a:schemeClr val="dk2"/>
                </a:solidFill>
              </a:rPr>
              <a:t>Business Sustainability Assessment</a:t>
            </a:r>
            <a:endParaRPr sz="850">
              <a:solidFill>
                <a:schemeClr val="dk2"/>
              </a:solidFill>
            </a:endParaRPr>
          </a:p>
          <a:p>
            <a:pPr indent="-282575" lvl="2" marL="1371600" rtl="0" algn="l">
              <a:lnSpc>
                <a:spcPct val="115000"/>
              </a:lnSpc>
              <a:spcBef>
                <a:spcPts val="0"/>
              </a:spcBef>
              <a:spcAft>
                <a:spcPts val="0"/>
              </a:spcAft>
              <a:buClr>
                <a:schemeClr val="dk2"/>
              </a:buClr>
              <a:buSzPts val="850"/>
              <a:buChar char="●"/>
            </a:pPr>
            <a:r>
              <a:rPr lang="en" sz="850">
                <a:solidFill>
                  <a:schemeClr val="dk2"/>
                </a:solidFill>
              </a:rPr>
              <a:t>Sustainability Engagement Session</a:t>
            </a:r>
            <a:endParaRPr sz="850">
              <a:solidFill>
                <a:schemeClr val="dk2"/>
              </a:solidFill>
            </a:endParaRPr>
          </a:p>
          <a:p>
            <a:pPr indent="-282575" lvl="2" marL="1371600" rtl="0" algn="l">
              <a:lnSpc>
                <a:spcPct val="115000"/>
              </a:lnSpc>
              <a:spcBef>
                <a:spcPts val="0"/>
              </a:spcBef>
              <a:spcAft>
                <a:spcPts val="0"/>
              </a:spcAft>
              <a:buClr>
                <a:schemeClr val="dk2"/>
              </a:buClr>
              <a:buSzPts val="850"/>
              <a:buChar char="●"/>
            </a:pPr>
            <a:r>
              <a:rPr lang="en" sz="850">
                <a:solidFill>
                  <a:schemeClr val="dk2"/>
                </a:solidFill>
              </a:rPr>
              <a:t>Compilation of information along with Recommendations and Resources into Consultation Report</a:t>
            </a:r>
            <a:endParaRPr sz="850">
              <a:solidFill>
                <a:schemeClr val="dk2"/>
              </a:solidFill>
            </a:endParaRPr>
          </a:p>
          <a:p>
            <a:pPr indent="0" lvl="0" marL="0" rtl="0" algn="l">
              <a:lnSpc>
                <a:spcPct val="115000"/>
              </a:lnSpc>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581d44cda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581d44cda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50">
                <a:solidFill>
                  <a:schemeClr val="dk1"/>
                </a:solidFill>
              </a:rPr>
              <a:t>What solution you proposed, what methods you used to solve the problem - why you chose those methods</a:t>
            </a:r>
            <a:endParaRPr sz="850">
              <a:solidFill>
                <a:schemeClr val="dk1"/>
              </a:solidFill>
            </a:endParaRPr>
          </a:p>
          <a:p>
            <a:pPr indent="0" lvl="0" marL="0" rtl="0" algn="l">
              <a:lnSpc>
                <a:spcPct val="115000"/>
              </a:lnSpc>
              <a:spcBef>
                <a:spcPts val="0"/>
              </a:spcBef>
              <a:spcAft>
                <a:spcPts val="0"/>
              </a:spcAft>
              <a:buNone/>
            </a:pPr>
            <a:r>
              <a:rPr lang="en"/>
              <a:t>I met with Paul Prosser, and then Dr. Shirley-Ann Behravesh to determine an effective way to assess the sustainability of Shepley Bulfinch. </a:t>
            </a:r>
            <a:endParaRPr sz="850"/>
          </a:p>
          <a:p>
            <a:pPr indent="-282575" lvl="1" marL="914400" rtl="0" algn="l">
              <a:lnSpc>
                <a:spcPct val="115000"/>
              </a:lnSpc>
              <a:spcBef>
                <a:spcPts val="1200"/>
              </a:spcBef>
              <a:spcAft>
                <a:spcPts val="0"/>
              </a:spcAft>
              <a:buSzPts val="850"/>
              <a:buChar char="●"/>
            </a:pPr>
            <a:r>
              <a:rPr lang="en" sz="850"/>
              <a:t>Three-part business sustainability assessment which included: </a:t>
            </a:r>
            <a:endParaRPr sz="850"/>
          </a:p>
          <a:p>
            <a:pPr indent="-282575" lvl="3" marL="1828800" rtl="0" algn="l">
              <a:lnSpc>
                <a:spcPct val="115000"/>
              </a:lnSpc>
              <a:spcBef>
                <a:spcPts val="0"/>
              </a:spcBef>
              <a:spcAft>
                <a:spcPts val="0"/>
              </a:spcAft>
              <a:buSzPts val="850"/>
              <a:buChar char="●"/>
            </a:pPr>
            <a:r>
              <a:rPr lang="en" sz="850"/>
              <a:t>Five-level organizational sustainability systems map</a:t>
            </a:r>
            <a:endParaRPr sz="850"/>
          </a:p>
          <a:p>
            <a:pPr indent="-282575" lvl="4" marL="2286000" rtl="0" algn="l">
              <a:lnSpc>
                <a:spcPct val="115000"/>
              </a:lnSpc>
              <a:spcBef>
                <a:spcPts val="0"/>
              </a:spcBef>
              <a:spcAft>
                <a:spcPts val="0"/>
              </a:spcAft>
              <a:buSzPts val="850"/>
              <a:buChar char="●"/>
            </a:pPr>
            <a:r>
              <a:rPr lang="en" sz="850"/>
              <a:t>Systems</a:t>
            </a:r>
            <a:endParaRPr sz="850"/>
          </a:p>
          <a:p>
            <a:pPr indent="-282575" lvl="4" marL="2286000" rtl="0" algn="l">
              <a:lnSpc>
                <a:spcPct val="115000"/>
              </a:lnSpc>
              <a:spcBef>
                <a:spcPts val="0"/>
              </a:spcBef>
              <a:spcAft>
                <a:spcPts val="0"/>
              </a:spcAft>
              <a:buSzPts val="850"/>
              <a:buChar char="●"/>
            </a:pPr>
            <a:r>
              <a:rPr lang="en" sz="850"/>
              <a:t>Principles for Success</a:t>
            </a:r>
            <a:endParaRPr sz="850"/>
          </a:p>
          <a:p>
            <a:pPr indent="-282575" lvl="4" marL="2286000" rtl="0" algn="l">
              <a:lnSpc>
                <a:spcPct val="115000"/>
              </a:lnSpc>
              <a:spcBef>
                <a:spcPts val="0"/>
              </a:spcBef>
              <a:spcAft>
                <a:spcPts val="0"/>
              </a:spcAft>
              <a:buSzPts val="850"/>
              <a:buChar char="●"/>
            </a:pPr>
            <a:r>
              <a:rPr lang="en" sz="850"/>
              <a:t>Strategic Principles</a:t>
            </a:r>
            <a:endParaRPr sz="850"/>
          </a:p>
          <a:p>
            <a:pPr indent="-282575" lvl="4" marL="2286000" rtl="0" algn="l">
              <a:lnSpc>
                <a:spcPct val="115000"/>
              </a:lnSpc>
              <a:spcBef>
                <a:spcPts val="0"/>
              </a:spcBef>
              <a:spcAft>
                <a:spcPts val="0"/>
              </a:spcAft>
              <a:buSzPts val="850"/>
              <a:buChar char="●"/>
            </a:pPr>
            <a:r>
              <a:rPr lang="en" sz="850"/>
              <a:t>Actions</a:t>
            </a:r>
            <a:endParaRPr sz="850"/>
          </a:p>
          <a:p>
            <a:pPr indent="-282575" lvl="4" marL="2286000" rtl="0" algn="l">
              <a:lnSpc>
                <a:spcPct val="115000"/>
              </a:lnSpc>
              <a:spcBef>
                <a:spcPts val="0"/>
              </a:spcBef>
              <a:spcAft>
                <a:spcPts val="0"/>
              </a:spcAft>
              <a:buSzPts val="850"/>
              <a:buChar char="●"/>
            </a:pPr>
            <a:r>
              <a:rPr lang="en" sz="850"/>
              <a:t>Tools</a:t>
            </a:r>
            <a:endParaRPr sz="850"/>
          </a:p>
          <a:p>
            <a:pPr indent="-282575" lvl="3" marL="1828800" rtl="0" algn="l">
              <a:lnSpc>
                <a:spcPct val="115000"/>
              </a:lnSpc>
              <a:spcBef>
                <a:spcPts val="0"/>
              </a:spcBef>
              <a:spcAft>
                <a:spcPts val="0"/>
              </a:spcAft>
              <a:buSzPts val="850"/>
              <a:buChar char="●"/>
            </a:pPr>
            <a:r>
              <a:rPr lang="en" sz="850"/>
              <a:t>Assessment of current sustainability implementation</a:t>
            </a:r>
            <a:endParaRPr sz="850"/>
          </a:p>
          <a:p>
            <a:pPr indent="-282575" lvl="4" marL="2286000" rtl="0" algn="l">
              <a:lnSpc>
                <a:spcPct val="115000"/>
              </a:lnSpc>
              <a:spcBef>
                <a:spcPts val="0"/>
              </a:spcBef>
              <a:spcAft>
                <a:spcPts val="0"/>
              </a:spcAft>
              <a:buClr>
                <a:schemeClr val="dk2"/>
              </a:buClr>
              <a:buSzPts val="850"/>
              <a:buChar char="●"/>
            </a:pPr>
            <a:r>
              <a:rPr lang="en" sz="850">
                <a:solidFill>
                  <a:schemeClr val="dk2"/>
                </a:solidFill>
              </a:rPr>
              <a:t>Compliance</a:t>
            </a:r>
            <a:endParaRPr sz="850">
              <a:solidFill>
                <a:schemeClr val="dk2"/>
              </a:solidFill>
            </a:endParaRPr>
          </a:p>
          <a:p>
            <a:pPr indent="-282575" lvl="4" marL="2286000" rtl="0" algn="l">
              <a:lnSpc>
                <a:spcPct val="115000"/>
              </a:lnSpc>
              <a:spcBef>
                <a:spcPts val="0"/>
              </a:spcBef>
              <a:spcAft>
                <a:spcPts val="0"/>
              </a:spcAft>
              <a:buClr>
                <a:schemeClr val="dk2"/>
              </a:buClr>
              <a:buSzPts val="850"/>
              <a:buChar char="●"/>
            </a:pPr>
            <a:r>
              <a:rPr lang="en" sz="850">
                <a:solidFill>
                  <a:schemeClr val="dk2"/>
                </a:solidFill>
              </a:rPr>
              <a:t>Pollution Prevention</a:t>
            </a:r>
            <a:endParaRPr sz="850">
              <a:solidFill>
                <a:schemeClr val="dk2"/>
              </a:solidFill>
            </a:endParaRPr>
          </a:p>
          <a:p>
            <a:pPr indent="-282575" lvl="4" marL="2286000" rtl="0" algn="l">
              <a:lnSpc>
                <a:spcPct val="115000"/>
              </a:lnSpc>
              <a:spcBef>
                <a:spcPts val="0"/>
              </a:spcBef>
              <a:spcAft>
                <a:spcPts val="0"/>
              </a:spcAft>
              <a:buClr>
                <a:schemeClr val="dk2"/>
              </a:buClr>
              <a:buSzPts val="850"/>
              <a:buChar char="●"/>
            </a:pPr>
            <a:r>
              <a:rPr lang="en" sz="850">
                <a:solidFill>
                  <a:schemeClr val="dk2"/>
                </a:solidFill>
              </a:rPr>
              <a:t>Eco-Efficiency</a:t>
            </a:r>
            <a:endParaRPr sz="850">
              <a:solidFill>
                <a:schemeClr val="dk2"/>
              </a:solidFill>
            </a:endParaRPr>
          </a:p>
          <a:p>
            <a:pPr indent="-282575" lvl="4" marL="2286000" rtl="0" algn="l">
              <a:lnSpc>
                <a:spcPct val="115000"/>
              </a:lnSpc>
              <a:spcBef>
                <a:spcPts val="0"/>
              </a:spcBef>
              <a:spcAft>
                <a:spcPts val="0"/>
              </a:spcAft>
              <a:buClr>
                <a:schemeClr val="dk2"/>
              </a:buClr>
              <a:buSzPts val="850"/>
              <a:buChar char="●"/>
            </a:pPr>
            <a:r>
              <a:rPr lang="en" sz="850">
                <a:solidFill>
                  <a:schemeClr val="dk2"/>
                </a:solidFill>
              </a:rPr>
              <a:t>Eco-Innovative/Eco-Ethical</a:t>
            </a:r>
            <a:endParaRPr sz="850">
              <a:solidFill>
                <a:schemeClr val="dk2"/>
              </a:solidFill>
            </a:endParaRPr>
          </a:p>
          <a:p>
            <a:pPr indent="-282575" lvl="4" marL="2286000" rtl="0" algn="l">
              <a:lnSpc>
                <a:spcPct val="115000"/>
              </a:lnSpc>
              <a:spcBef>
                <a:spcPts val="0"/>
              </a:spcBef>
              <a:spcAft>
                <a:spcPts val="0"/>
              </a:spcAft>
              <a:buClr>
                <a:schemeClr val="dk2"/>
              </a:buClr>
              <a:buSzPts val="850"/>
              <a:buChar char="●"/>
            </a:pPr>
            <a:r>
              <a:rPr lang="en" sz="850">
                <a:solidFill>
                  <a:schemeClr val="dk2"/>
                </a:solidFill>
              </a:rPr>
              <a:t>Sustainable/Visionary</a:t>
            </a:r>
            <a:endParaRPr sz="850"/>
          </a:p>
          <a:p>
            <a:pPr indent="-282575" lvl="3" marL="1828800" rtl="0" algn="l">
              <a:lnSpc>
                <a:spcPct val="115000"/>
              </a:lnSpc>
              <a:spcBef>
                <a:spcPts val="0"/>
              </a:spcBef>
              <a:spcAft>
                <a:spcPts val="0"/>
              </a:spcAft>
              <a:buSzPts val="850"/>
              <a:buChar char="●"/>
            </a:pPr>
            <a:r>
              <a:rPr lang="en" sz="850"/>
              <a:t>Application of a Framework for Strategic Sustainable Development (FSSD) (Broman, 2017). </a:t>
            </a:r>
            <a:endParaRPr sz="850"/>
          </a:p>
          <a:p>
            <a:pPr indent="-282575" lvl="2" marL="1371600" rtl="0" algn="l">
              <a:lnSpc>
                <a:spcPct val="115000"/>
              </a:lnSpc>
              <a:spcBef>
                <a:spcPts val="0"/>
              </a:spcBef>
              <a:spcAft>
                <a:spcPts val="0"/>
              </a:spcAft>
              <a:buSzPts val="850"/>
              <a:buChar char="●"/>
            </a:pPr>
            <a:r>
              <a:rPr lang="en" sz="850"/>
              <a:t>Three peer firms were assessed using the same method for comparison</a:t>
            </a:r>
            <a:endParaRPr sz="850"/>
          </a:p>
          <a:p>
            <a:pPr indent="-282575" lvl="3" marL="1828800" rtl="0" algn="l">
              <a:lnSpc>
                <a:spcPct val="115000"/>
              </a:lnSpc>
              <a:spcBef>
                <a:spcPts val="0"/>
              </a:spcBef>
              <a:spcAft>
                <a:spcPts val="0"/>
              </a:spcAft>
              <a:buSzPts val="850"/>
              <a:buChar char="●"/>
            </a:pPr>
            <a:r>
              <a:rPr lang="en" sz="850"/>
              <a:t>Lake | Flato</a:t>
            </a:r>
            <a:endParaRPr sz="850"/>
          </a:p>
          <a:p>
            <a:pPr indent="-282575" lvl="3" marL="1828800" rtl="0" algn="l">
              <a:lnSpc>
                <a:spcPct val="115000"/>
              </a:lnSpc>
              <a:spcBef>
                <a:spcPts val="0"/>
              </a:spcBef>
              <a:spcAft>
                <a:spcPts val="0"/>
              </a:spcAft>
              <a:buSzPts val="850"/>
              <a:buChar char="●"/>
            </a:pPr>
            <a:r>
              <a:rPr lang="en" sz="850"/>
              <a:t>Gensler</a:t>
            </a:r>
            <a:endParaRPr sz="850"/>
          </a:p>
          <a:p>
            <a:pPr indent="-282575" lvl="3" marL="1828800" rtl="0" algn="l">
              <a:lnSpc>
                <a:spcPct val="115000"/>
              </a:lnSpc>
              <a:spcBef>
                <a:spcPts val="0"/>
              </a:spcBef>
              <a:spcAft>
                <a:spcPts val="0"/>
              </a:spcAft>
              <a:buSzPts val="850"/>
              <a:buChar char="●"/>
            </a:pPr>
            <a:r>
              <a:rPr lang="en" sz="850"/>
              <a:t>WRNS Studio </a:t>
            </a:r>
            <a:endParaRPr/>
          </a:p>
          <a:p>
            <a:pPr indent="0" lvl="0" marL="0" rtl="0" algn="l">
              <a:lnSpc>
                <a:spcPct val="115000"/>
              </a:lnSpc>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81d44cdab_0_1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81d44cdab_0_1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50">
                <a:solidFill>
                  <a:schemeClr val="dk1"/>
                </a:solidFill>
              </a:rPr>
              <a:t>Image: </a:t>
            </a:r>
            <a:r>
              <a:rPr lang="en" u="sng">
                <a:solidFill>
                  <a:schemeClr val="hlink"/>
                </a:solidFill>
                <a:hlinkClick r:id="rId2"/>
              </a:rPr>
              <a:t>construction</a:t>
            </a:r>
            <a:r>
              <a:rPr lang="en" sz="850">
                <a:solidFill>
                  <a:schemeClr val="dk1"/>
                </a:solidFill>
              </a:rPr>
              <a:t> </a:t>
            </a:r>
            <a:endParaRPr sz="850">
              <a:solidFill>
                <a:schemeClr val="dk1"/>
              </a:solidFill>
            </a:endParaRPr>
          </a:p>
          <a:p>
            <a:pPr indent="0" lvl="0" marL="0" rtl="0" algn="l">
              <a:lnSpc>
                <a:spcPct val="115000"/>
              </a:lnSpc>
              <a:spcBef>
                <a:spcPts val="0"/>
              </a:spcBef>
              <a:spcAft>
                <a:spcPts val="0"/>
              </a:spcAft>
              <a:buNone/>
            </a:pPr>
            <a:r>
              <a:rPr lang="en" sz="850">
                <a:solidFill>
                  <a:schemeClr val="dk1"/>
                </a:solidFill>
              </a:rPr>
              <a:t>What solution you proposed, what methods you used to solve the problem - why you chose those methods</a:t>
            </a:r>
            <a:endParaRPr sz="850">
              <a:solidFill>
                <a:schemeClr val="dk1"/>
              </a:solidFill>
            </a:endParaRPr>
          </a:p>
          <a:p>
            <a:pPr indent="0" lvl="0" marL="0" rtl="0" algn="l">
              <a:lnSpc>
                <a:spcPct val="115000"/>
              </a:lnSpc>
              <a:spcBef>
                <a:spcPts val="1200"/>
              </a:spcBef>
              <a:spcAft>
                <a:spcPts val="0"/>
              </a:spcAft>
              <a:buNone/>
            </a:pPr>
            <a:r>
              <a:rPr lang="en" sz="850"/>
              <a:t>A stakeholder engagement session was held at Shepley Bulfinch’s Phoenix office using the ABCD-procedure of the FSSD (Broman, 2017). </a:t>
            </a:r>
            <a:endParaRPr sz="850"/>
          </a:p>
          <a:p>
            <a:pPr indent="-282575" lvl="2" marL="1371600" rtl="0" algn="l">
              <a:lnSpc>
                <a:spcPct val="115000"/>
              </a:lnSpc>
              <a:spcBef>
                <a:spcPts val="1200"/>
              </a:spcBef>
              <a:spcAft>
                <a:spcPts val="0"/>
              </a:spcAft>
              <a:buSzPts val="850"/>
              <a:buChar char="●"/>
            </a:pPr>
            <a:r>
              <a:rPr lang="en" sz="850"/>
              <a:t>The purpose of the session was to: </a:t>
            </a:r>
            <a:endParaRPr sz="850"/>
          </a:p>
          <a:p>
            <a:pPr indent="-282575" lvl="3" marL="1828800" rtl="0" algn="l">
              <a:lnSpc>
                <a:spcPct val="115000"/>
              </a:lnSpc>
              <a:spcBef>
                <a:spcPts val="0"/>
              </a:spcBef>
              <a:spcAft>
                <a:spcPts val="0"/>
              </a:spcAft>
              <a:buSzPts val="850"/>
              <a:buChar char="●"/>
            </a:pPr>
            <a:r>
              <a:rPr lang="en" sz="850"/>
              <a:t>Create a vision of a “Sustainable Shepley Bulfinch” </a:t>
            </a:r>
            <a:endParaRPr sz="850"/>
          </a:p>
          <a:p>
            <a:pPr indent="-282575" lvl="3" marL="1828800" rtl="0" algn="l">
              <a:lnSpc>
                <a:spcPct val="115000"/>
              </a:lnSpc>
              <a:spcBef>
                <a:spcPts val="0"/>
              </a:spcBef>
              <a:spcAft>
                <a:spcPts val="0"/>
              </a:spcAft>
              <a:buSzPts val="850"/>
              <a:buChar char="●"/>
            </a:pPr>
            <a:r>
              <a:rPr lang="en" sz="850"/>
              <a:t>Identify current challenges and assets</a:t>
            </a:r>
            <a:endParaRPr sz="850"/>
          </a:p>
          <a:p>
            <a:pPr indent="-282575" lvl="3" marL="1828800" rtl="0" algn="l">
              <a:lnSpc>
                <a:spcPct val="115000"/>
              </a:lnSpc>
              <a:spcBef>
                <a:spcPts val="0"/>
              </a:spcBef>
              <a:spcAft>
                <a:spcPts val="0"/>
              </a:spcAft>
              <a:buSzPts val="850"/>
              <a:buChar char="●"/>
            </a:pPr>
            <a:r>
              <a:rPr lang="en" sz="850"/>
              <a:t>Possible solutions</a:t>
            </a:r>
            <a:endParaRPr sz="850"/>
          </a:p>
          <a:p>
            <a:pPr indent="-282575" lvl="3" marL="1828800" rtl="0" algn="l">
              <a:lnSpc>
                <a:spcPct val="115000"/>
              </a:lnSpc>
              <a:spcBef>
                <a:spcPts val="0"/>
              </a:spcBef>
              <a:spcAft>
                <a:spcPts val="0"/>
              </a:spcAft>
              <a:buSzPts val="850"/>
              <a:buChar char="●"/>
            </a:pPr>
            <a:r>
              <a:rPr lang="en" sz="850"/>
              <a:t>Form a strategic plan</a:t>
            </a:r>
            <a:endParaRPr sz="850"/>
          </a:p>
          <a:p>
            <a:pPr indent="0" lvl="0" marL="0" rtl="0" algn="l">
              <a:lnSpc>
                <a:spcPct val="115000"/>
              </a:lnSpc>
              <a:spcBef>
                <a:spcPts val="1200"/>
              </a:spcBef>
              <a:spcAft>
                <a:spcPts val="0"/>
              </a:spcAft>
              <a:buNone/>
            </a:pPr>
            <a:r>
              <a:t/>
            </a:r>
            <a:endParaRPr sz="85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581d44cda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81d44cda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Lake Flato logo </a:t>
            </a:r>
            <a:r>
              <a:rPr lang="en" u="sng">
                <a:solidFill>
                  <a:schemeClr val="hlink"/>
                </a:solidFill>
                <a:hlinkClick r:id="rId2"/>
              </a:rPr>
              <a:t>/</a:t>
            </a:r>
            <a:endParaRPr sz="850">
              <a:solidFill>
                <a:schemeClr val="dk1"/>
              </a:solidFill>
            </a:endParaRPr>
          </a:p>
          <a:p>
            <a:pPr indent="0" lvl="0" marL="0" rtl="0" algn="l">
              <a:lnSpc>
                <a:spcPct val="115000"/>
              </a:lnSpc>
              <a:spcBef>
                <a:spcPts val="0"/>
              </a:spcBef>
              <a:spcAft>
                <a:spcPts val="0"/>
              </a:spcAft>
              <a:buNone/>
            </a:pPr>
            <a:r>
              <a:rPr lang="en" sz="850">
                <a:solidFill>
                  <a:schemeClr val="dk1"/>
                </a:solidFill>
              </a:rPr>
              <a:t>Gensler Logo gensler.com</a:t>
            </a:r>
            <a:endParaRPr sz="850">
              <a:solidFill>
                <a:schemeClr val="dk1"/>
              </a:solidFill>
            </a:endParaRPr>
          </a:p>
          <a:p>
            <a:pPr indent="0" lvl="0" marL="0" rtl="0" algn="l">
              <a:lnSpc>
                <a:spcPct val="115000"/>
              </a:lnSpc>
              <a:spcBef>
                <a:spcPts val="0"/>
              </a:spcBef>
              <a:spcAft>
                <a:spcPts val="0"/>
              </a:spcAft>
              <a:buNone/>
            </a:pPr>
            <a:r>
              <a:rPr lang="en" sz="850">
                <a:solidFill>
                  <a:schemeClr val="dk1"/>
                </a:solidFill>
              </a:rPr>
              <a:t>WRNS Studio Logo wrnsstudio.com</a:t>
            </a:r>
            <a:endParaRPr sz="850">
              <a:solidFill>
                <a:schemeClr val="dk1"/>
              </a:solidFill>
            </a:endParaRPr>
          </a:p>
          <a:p>
            <a:pPr indent="0" lvl="0" marL="0" rtl="0" algn="l">
              <a:lnSpc>
                <a:spcPct val="115000"/>
              </a:lnSpc>
              <a:spcBef>
                <a:spcPts val="0"/>
              </a:spcBef>
              <a:spcAft>
                <a:spcPts val="0"/>
              </a:spcAft>
              <a:buNone/>
            </a:pPr>
            <a:r>
              <a:rPr lang="en" sz="850">
                <a:solidFill>
                  <a:schemeClr val="dk1"/>
                </a:solidFill>
              </a:rPr>
              <a:t>Shepley Bulfinch shepleybulfinch.com</a:t>
            </a:r>
            <a:endParaRPr sz="850">
              <a:solidFill>
                <a:schemeClr val="dk1"/>
              </a:solidFill>
            </a:endParaRPr>
          </a:p>
          <a:p>
            <a:pPr indent="0" lvl="0" marL="0" rtl="0" algn="l">
              <a:lnSpc>
                <a:spcPct val="115000"/>
              </a:lnSpc>
              <a:spcBef>
                <a:spcPts val="0"/>
              </a:spcBef>
              <a:spcAft>
                <a:spcPts val="0"/>
              </a:spcAft>
              <a:buNone/>
            </a:pPr>
            <a:r>
              <a:t/>
            </a:r>
            <a:endParaRPr sz="850">
              <a:solidFill>
                <a:schemeClr val="dk1"/>
              </a:solidFill>
            </a:endParaRPr>
          </a:p>
          <a:p>
            <a:pPr indent="0" lvl="0" marL="0" rtl="0" algn="l">
              <a:lnSpc>
                <a:spcPct val="115000"/>
              </a:lnSpc>
              <a:spcBef>
                <a:spcPts val="0"/>
              </a:spcBef>
              <a:spcAft>
                <a:spcPts val="0"/>
              </a:spcAft>
              <a:buNone/>
            </a:pPr>
            <a:r>
              <a:rPr lang="en" sz="850">
                <a:solidFill>
                  <a:schemeClr val="dk1"/>
                </a:solidFill>
              </a:rPr>
              <a:t>What the outcomes were - outcomes for client</a:t>
            </a:r>
            <a:endParaRPr sz="850">
              <a:solidFill>
                <a:schemeClr val="dk1"/>
              </a:solidFill>
            </a:endParaRPr>
          </a:p>
          <a:p>
            <a:pPr indent="0" lvl="0" marL="0" rtl="0" algn="l">
              <a:lnSpc>
                <a:spcPct val="115000"/>
              </a:lnSpc>
              <a:spcBef>
                <a:spcPts val="0"/>
              </a:spcBef>
              <a:spcAft>
                <a:spcPts val="0"/>
              </a:spcAft>
              <a:buNone/>
            </a:pPr>
            <a:r>
              <a:t/>
            </a:r>
            <a:endParaRPr sz="850">
              <a:solidFill>
                <a:schemeClr val="dk1"/>
              </a:solidFill>
            </a:endParaRPr>
          </a:p>
          <a:p>
            <a:pPr indent="-282575" lvl="1" marL="914400" rtl="0" algn="l">
              <a:lnSpc>
                <a:spcPct val="115000"/>
              </a:lnSpc>
              <a:spcBef>
                <a:spcPts val="1200"/>
              </a:spcBef>
              <a:spcAft>
                <a:spcPts val="0"/>
              </a:spcAft>
              <a:buSzPts val="850"/>
              <a:buChar char="●"/>
            </a:pPr>
            <a:r>
              <a:rPr lang="en" sz="850"/>
              <a:t>If we were to rank the assessed firms in terms of sustainable operations and design practice, Lake | Flato would be the clear winner. Sustainability principles are integrated into the very fabric of the firm. The website very clearly states their commitment to sustainability and outlines how the principles are practiced in every project. They strive for innovative design with their eco-conservation studio (Seward, 2019). Gensler, and WRNS would be a close second and third. Gensler has a global presence and a wide range of services. With over 700 projects LEED certified, sustainability is a part of the firm culture. Taking it a step further, Gensler has developed innovative practices to mitigate the effects of climate change and combat its root causes (Gensler, 2019). WRNS considers sustainability to be under their stewardship. With their sustainability champion leading the way, they seek to link academia with practice and advance the architectural experience. WRNS also values transparency and social equity as evident by their Just certification (WRNS Studio, n.d.).</a:t>
            </a:r>
            <a:endParaRPr sz="850"/>
          </a:p>
          <a:p>
            <a:pPr indent="-282575" lvl="1" marL="914400" rtl="0" algn="l">
              <a:lnSpc>
                <a:spcPct val="115000"/>
              </a:lnSpc>
              <a:spcBef>
                <a:spcPts val="0"/>
              </a:spcBef>
              <a:spcAft>
                <a:spcPts val="0"/>
              </a:spcAft>
              <a:buSzPts val="850"/>
              <a:buChar char="●"/>
            </a:pPr>
            <a:r>
              <a:rPr lang="en" sz="850"/>
              <a:t>Shepley Bulfinch would be fourth in comparison to these peer firms. One big difference is the appearance of commitment to sustainability. On their website, the only mention of anything related to sustainability is a small note that Shepley Bulfinch is a corporate member of the U.S. Green Building Council and a signatory to the AIA 2030 Challenge (Shepley, 2019). While sustainability may be implied in more discreet ways in the description of firm history and culture such as “the firm has a notable legacy of challenging convention, pioneering visionary design ideas, and collaborating with clients who seek to drive measurable change” (Shepley, n.d.). There are additional resources for sustainable design available to employees, through the company intranet and the Sustainable Design Leadership Group. The business sustainability assessment has brought to light some great examples of sustainability in other firms, and opportunities for improvement.</a:t>
            </a:r>
            <a:endParaRPr sz="850"/>
          </a:p>
          <a:p>
            <a:pPr indent="0" lvl="0" marL="0" rtl="0" algn="l">
              <a:lnSpc>
                <a:spcPct val="115000"/>
              </a:lnSpc>
              <a:spcBef>
                <a:spcPts val="1200"/>
              </a:spcBef>
              <a:spcAft>
                <a:spcPts val="0"/>
              </a:spcAft>
              <a:buNone/>
            </a:pPr>
            <a:r>
              <a:t/>
            </a:r>
            <a:endParaRPr sz="850">
              <a:solidFill>
                <a:schemeClr val="dk1"/>
              </a:solidFill>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81d44cdab_0_1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81d44cdab_0_1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50"/>
              <a:t>Image: </a:t>
            </a:r>
            <a:r>
              <a:rPr lang="en" u="sng">
                <a:hlinkClick r:id="rId2"/>
              </a:rPr>
              <a:t>effective-brainstorming-session</a:t>
            </a:r>
            <a:endParaRPr sz="850"/>
          </a:p>
          <a:p>
            <a:pPr indent="0" lvl="0" marL="0" rtl="0" algn="l">
              <a:lnSpc>
                <a:spcPct val="115000"/>
              </a:lnSpc>
              <a:spcBef>
                <a:spcPts val="0"/>
              </a:spcBef>
              <a:spcAft>
                <a:spcPts val="0"/>
              </a:spcAft>
              <a:buNone/>
            </a:pPr>
            <a:r>
              <a:t/>
            </a:r>
            <a:endParaRPr sz="850"/>
          </a:p>
          <a:p>
            <a:pPr indent="0" lvl="0" marL="0" rtl="0" algn="l">
              <a:lnSpc>
                <a:spcPct val="115000"/>
              </a:lnSpc>
              <a:spcBef>
                <a:spcPts val="0"/>
              </a:spcBef>
              <a:spcAft>
                <a:spcPts val="0"/>
              </a:spcAft>
              <a:buNone/>
            </a:pPr>
            <a:r>
              <a:rPr lang="en" sz="850"/>
              <a:t>What the outcomes were - outcomes for client</a:t>
            </a:r>
            <a:endParaRPr sz="850"/>
          </a:p>
          <a:p>
            <a:pPr indent="0" lvl="0" marL="0" rtl="0" algn="l">
              <a:lnSpc>
                <a:spcPct val="115000"/>
              </a:lnSpc>
              <a:spcBef>
                <a:spcPts val="0"/>
              </a:spcBef>
              <a:spcAft>
                <a:spcPts val="0"/>
              </a:spcAft>
              <a:buNone/>
            </a:pPr>
            <a:r>
              <a:t/>
            </a:r>
            <a:endParaRPr/>
          </a:p>
          <a:p>
            <a:pPr indent="-282575" lvl="2" marL="1371600" rtl="0" algn="l">
              <a:lnSpc>
                <a:spcPct val="115000"/>
              </a:lnSpc>
              <a:spcBef>
                <a:spcPts val="1200"/>
              </a:spcBef>
              <a:spcAft>
                <a:spcPts val="0"/>
              </a:spcAft>
              <a:buClr>
                <a:srgbClr val="000000"/>
              </a:buClr>
              <a:buSzPts val="850"/>
              <a:buChar char="●"/>
            </a:pPr>
            <a:r>
              <a:rPr lang="en" sz="850"/>
              <a:t>Part A: Vision</a:t>
            </a:r>
            <a:endParaRPr sz="850"/>
          </a:p>
          <a:p>
            <a:pPr indent="-282575" lvl="1" marL="914400" rtl="0" algn="l">
              <a:lnSpc>
                <a:spcPct val="115000"/>
              </a:lnSpc>
              <a:spcBef>
                <a:spcPts val="0"/>
              </a:spcBef>
              <a:spcAft>
                <a:spcPts val="0"/>
              </a:spcAft>
              <a:buClr>
                <a:srgbClr val="000000"/>
              </a:buClr>
              <a:buSzPts val="850"/>
              <a:buChar char="●"/>
            </a:pPr>
            <a:r>
              <a:rPr lang="en" sz="850"/>
              <a:t>Sustainability integrated in all levels of projects</a:t>
            </a:r>
            <a:endParaRPr sz="850"/>
          </a:p>
          <a:p>
            <a:pPr indent="-282575" lvl="2" marL="1371600" rtl="0" algn="l">
              <a:lnSpc>
                <a:spcPct val="115000"/>
              </a:lnSpc>
              <a:spcBef>
                <a:spcPts val="0"/>
              </a:spcBef>
              <a:spcAft>
                <a:spcPts val="0"/>
              </a:spcAft>
              <a:buClr>
                <a:srgbClr val="000000"/>
              </a:buClr>
              <a:buSzPts val="850"/>
              <a:buChar char="●"/>
            </a:pPr>
            <a:r>
              <a:rPr lang="en" sz="850"/>
              <a:t>Part of the culture, part of ethos, across all practice groups</a:t>
            </a:r>
            <a:endParaRPr sz="850"/>
          </a:p>
          <a:p>
            <a:pPr indent="-282575" lvl="3" marL="1828800" rtl="0" algn="l">
              <a:lnSpc>
                <a:spcPct val="115000"/>
              </a:lnSpc>
              <a:spcBef>
                <a:spcPts val="0"/>
              </a:spcBef>
              <a:spcAft>
                <a:spcPts val="0"/>
              </a:spcAft>
              <a:buClr>
                <a:srgbClr val="000000"/>
              </a:buClr>
              <a:buSzPts val="850"/>
              <a:buChar char="●"/>
            </a:pPr>
            <a:r>
              <a:rPr lang="en" sz="850"/>
              <a:t>Higher ed/libraries – pushed to greater degree (clients come with higher level of knowledge)</a:t>
            </a:r>
            <a:endParaRPr sz="850"/>
          </a:p>
          <a:p>
            <a:pPr indent="-282575" lvl="2" marL="1371600" rtl="0" algn="l">
              <a:lnSpc>
                <a:spcPct val="115000"/>
              </a:lnSpc>
              <a:spcBef>
                <a:spcPts val="0"/>
              </a:spcBef>
              <a:spcAft>
                <a:spcPts val="0"/>
              </a:spcAft>
              <a:buClr>
                <a:srgbClr val="000000"/>
              </a:buClr>
              <a:buSzPts val="850"/>
              <a:buChar char="●"/>
            </a:pPr>
            <a:r>
              <a:rPr lang="en" sz="850"/>
              <a:t>Shepley Bulfinch leading the conversation</a:t>
            </a:r>
            <a:endParaRPr sz="850"/>
          </a:p>
          <a:p>
            <a:pPr indent="-282575" lvl="2" marL="1371600" rtl="0" algn="l">
              <a:lnSpc>
                <a:spcPct val="115000"/>
              </a:lnSpc>
              <a:spcBef>
                <a:spcPts val="0"/>
              </a:spcBef>
              <a:spcAft>
                <a:spcPts val="0"/>
              </a:spcAft>
              <a:buClr>
                <a:srgbClr val="000000"/>
              </a:buClr>
              <a:buSzPts val="850"/>
              <a:buChar char="●"/>
            </a:pPr>
            <a:r>
              <a:rPr lang="en" sz="850"/>
              <a:t>Shepley Bulfinch being a leader in the construction and design industry</a:t>
            </a:r>
            <a:endParaRPr sz="850"/>
          </a:p>
          <a:p>
            <a:pPr indent="-282575" lvl="1" marL="914400" rtl="0" algn="l">
              <a:lnSpc>
                <a:spcPct val="115000"/>
              </a:lnSpc>
              <a:spcBef>
                <a:spcPts val="0"/>
              </a:spcBef>
              <a:spcAft>
                <a:spcPts val="0"/>
              </a:spcAft>
              <a:buClr>
                <a:srgbClr val="000000"/>
              </a:buClr>
              <a:buSzPts val="850"/>
              <a:buChar char="●"/>
            </a:pPr>
            <a:r>
              <a:rPr lang="en" sz="850"/>
              <a:t>Sustainability obvious part of the firm identity</a:t>
            </a:r>
            <a:endParaRPr sz="850"/>
          </a:p>
          <a:p>
            <a:pPr indent="-282575" lvl="1" marL="914400" rtl="0" algn="l">
              <a:lnSpc>
                <a:spcPct val="115000"/>
              </a:lnSpc>
              <a:spcBef>
                <a:spcPts val="0"/>
              </a:spcBef>
              <a:spcAft>
                <a:spcPts val="0"/>
              </a:spcAft>
              <a:buClr>
                <a:srgbClr val="000000"/>
              </a:buClr>
              <a:buSzPts val="850"/>
              <a:buChar char="●"/>
            </a:pPr>
            <a:r>
              <a:rPr lang="en" sz="850"/>
              <a:t>Transparency</a:t>
            </a:r>
            <a:endParaRPr sz="850"/>
          </a:p>
          <a:p>
            <a:pPr indent="-282575" lvl="1" marL="914400" rtl="0" algn="l">
              <a:lnSpc>
                <a:spcPct val="115000"/>
              </a:lnSpc>
              <a:spcBef>
                <a:spcPts val="0"/>
              </a:spcBef>
              <a:spcAft>
                <a:spcPts val="0"/>
              </a:spcAft>
              <a:buClr>
                <a:srgbClr val="000000"/>
              </a:buClr>
              <a:buSzPts val="850"/>
              <a:buChar char="●"/>
            </a:pPr>
            <a:r>
              <a:rPr lang="en" sz="850"/>
              <a:t>People can easily tell “They care about sustainability”</a:t>
            </a:r>
            <a:endParaRPr sz="850"/>
          </a:p>
          <a:p>
            <a:pPr indent="-282575" lvl="1" marL="914400" rtl="0" algn="l">
              <a:lnSpc>
                <a:spcPct val="115000"/>
              </a:lnSpc>
              <a:spcBef>
                <a:spcPts val="0"/>
              </a:spcBef>
              <a:spcAft>
                <a:spcPts val="0"/>
              </a:spcAft>
              <a:buClr>
                <a:srgbClr val="000000"/>
              </a:buClr>
              <a:buSzPts val="850"/>
              <a:buChar char="●"/>
            </a:pPr>
            <a:r>
              <a:rPr lang="en" sz="850"/>
              <a:t>Thinking on a regenerative level, what can we be doing to make this project support the community it is nested it – better for the people and the planet.</a:t>
            </a:r>
            <a:endParaRPr sz="850"/>
          </a:p>
          <a:p>
            <a:pPr indent="-282575" lvl="1" marL="914400" rtl="0" algn="l">
              <a:lnSpc>
                <a:spcPct val="115000"/>
              </a:lnSpc>
              <a:spcBef>
                <a:spcPts val="0"/>
              </a:spcBef>
              <a:spcAft>
                <a:spcPts val="0"/>
              </a:spcAft>
              <a:buClr>
                <a:srgbClr val="000000"/>
              </a:buClr>
              <a:buSzPts val="850"/>
              <a:buChar char="●"/>
            </a:pPr>
            <a:r>
              <a:rPr lang="en" sz="850"/>
              <a:t>Positive conversation</a:t>
            </a:r>
            <a:endParaRPr sz="850"/>
          </a:p>
          <a:p>
            <a:pPr indent="-282575" lvl="2" marL="1371600" rtl="0" algn="l">
              <a:lnSpc>
                <a:spcPct val="115000"/>
              </a:lnSpc>
              <a:spcBef>
                <a:spcPts val="0"/>
              </a:spcBef>
              <a:spcAft>
                <a:spcPts val="0"/>
              </a:spcAft>
              <a:buClr>
                <a:srgbClr val="000000"/>
              </a:buClr>
              <a:buSzPts val="850"/>
              <a:buChar char="●"/>
            </a:pPr>
            <a:r>
              <a:rPr lang="en" sz="850"/>
              <a:t>Part B: Assess Current Situation</a:t>
            </a:r>
            <a:endParaRPr sz="850"/>
          </a:p>
          <a:p>
            <a:pPr indent="-282575" lvl="3" marL="1828800" rtl="0" algn="l">
              <a:lnSpc>
                <a:spcPct val="115000"/>
              </a:lnSpc>
              <a:spcBef>
                <a:spcPts val="0"/>
              </a:spcBef>
              <a:spcAft>
                <a:spcPts val="0"/>
              </a:spcAft>
              <a:buClr>
                <a:srgbClr val="000000"/>
              </a:buClr>
              <a:buSzPts val="850"/>
              <a:buChar char="●"/>
            </a:pPr>
            <a:r>
              <a:rPr lang="en" sz="850"/>
              <a:t>Challenges</a:t>
            </a:r>
            <a:endParaRPr sz="850"/>
          </a:p>
          <a:p>
            <a:pPr indent="-282575" lvl="2" marL="1371600" rtl="0" algn="l">
              <a:lnSpc>
                <a:spcPct val="115000"/>
              </a:lnSpc>
              <a:spcBef>
                <a:spcPts val="0"/>
              </a:spcBef>
              <a:spcAft>
                <a:spcPts val="0"/>
              </a:spcAft>
              <a:buClr>
                <a:srgbClr val="000000"/>
              </a:buClr>
              <a:buSzPts val="850"/>
              <a:buChar char="●"/>
            </a:pPr>
            <a:r>
              <a:rPr lang="en" sz="850"/>
              <a:t>Employees are comfortable, conditioned, and have an “it’s good enough” attitude</a:t>
            </a:r>
            <a:endParaRPr sz="850"/>
          </a:p>
          <a:p>
            <a:pPr indent="-282575" lvl="2" marL="1371600" rtl="0" algn="l">
              <a:lnSpc>
                <a:spcPct val="115000"/>
              </a:lnSpc>
              <a:spcBef>
                <a:spcPts val="0"/>
              </a:spcBef>
              <a:spcAft>
                <a:spcPts val="0"/>
              </a:spcAft>
              <a:buClr>
                <a:srgbClr val="000000"/>
              </a:buClr>
              <a:buSzPts val="850"/>
              <a:buChar char="●"/>
            </a:pPr>
            <a:r>
              <a:rPr lang="en" sz="850"/>
              <a:t>It’s too hard, overwhelming to try and change</a:t>
            </a:r>
            <a:endParaRPr sz="850"/>
          </a:p>
          <a:p>
            <a:pPr indent="-282575" lvl="2" marL="1371600" rtl="0" algn="l">
              <a:lnSpc>
                <a:spcPct val="115000"/>
              </a:lnSpc>
              <a:spcBef>
                <a:spcPts val="0"/>
              </a:spcBef>
              <a:spcAft>
                <a:spcPts val="0"/>
              </a:spcAft>
              <a:buClr>
                <a:srgbClr val="000000"/>
              </a:buClr>
              <a:buSzPts val="850"/>
              <a:buChar char="●"/>
            </a:pPr>
            <a:r>
              <a:rPr lang="en" sz="850"/>
              <a:t>Lack of knowledge at leadership level</a:t>
            </a:r>
            <a:endParaRPr sz="850"/>
          </a:p>
          <a:p>
            <a:pPr indent="-282575" lvl="2" marL="1371600" rtl="0" algn="l">
              <a:lnSpc>
                <a:spcPct val="115000"/>
              </a:lnSpc>
              <a:spcBef>
                <a:spcPts val="0"/>
              </a:spcBef>
              <a:spcAft>
                <a:spcPts val="0"/>
              </a:spcAft>
              <a:buClr>
                <a:srgbClr val="000000"/>
              </a:buClr>
              <a:buSzPts val="850"/>
              <a:buChar char="●"/>
            </a:pPr>
            <a:r>
              <a:rPr lang="en" sz="850"/>
              <a:t>Fear of change/failure/risk</a:t>
            </a:r>
            <a:endParaRPr sz="850"/>
          </a:p>
          <a:p>
            <a:pPr indent="-282575" lvl="2" marL="1371600" rtl="0" algn="l">
              <a:lnSpc>
                <a:spcPct val="115000"/>
              </a:lnSpc>
              <a:spcBef>
                <a:spcPts val="0"/>
              </a:spcBef>
              <a:spcAft>
                <a:spcPts val="0"/>
              </a:spcAft>
              <a:buClr>
                <a:srgbClr val="000000"/>
              </a:buClr>
              <a:buSzPts val="850"/>
              <a:buChar char="●"/>
            </a:pPr>
            <a:r>
              <a:rPr lang="en" sz="850"/>
              <a:t>Doesn’t appear to be a priority in branding/marketing/HR</a:t>
            </a:r>
            <a:endParaRPr sz="850"/>
          </a:p>
          <a:p>
            <a:pPr indent="-282575" lvl="2" marL="1371600" rtl="0" algn="l">
              <a:lnSpc>
                <a:spcPct val="115000"/>
              </a:lnSpc>
              <a:spcBef>
                <a:spcPts val="0"/>
              </a:spcBef>
              <a:spcAft>
                <a:spcPts val="0"/>
              </a:spcAft>
              <a:buClr>
                <a:srgbClr val="000000"/>
              </a:buClr>
              <a:buSzPts val="850"/>
              <a:buChar char="●"/>
            </a:pPr>
            <a:r>
              <a:rPr lang="en" sz="850"/>
              <a:t>Lack of transparency</a:t>
            </a:r>
            <a:endParaRPr sz="850"/>
          </a:p>
          <a:p>
            <a:pPr indent="-282575" lvl="3" marL="1828800" rtl="0" algn="l">
              <a:lnSpc>
                <a:spcPct val="115000"/>
              </a:lnSpc>
              <a:spcBef>
                <a:spcPts val="0"/>
              </a:spcBef>
              <a:spcAft>
                <a:spcPts val="0"/>
              </a:spcAft>
              <a:buClr>
                <a:srgbClr val="000000"/>
              </a:buClr>
              <a:buSzPts val="850"/>
              <a:buChar char="●"/>
            </a:pPr>
            <a:r>
              <a:rPr lang="en" sz="850"/>
              <a:t>Assets</a:t>
            </a:r>
            <a:endParaRPr sz="850"/>
          </a:p>
          <a:p>
            <a:pPr indent="-282575" lvl="2" marL="1371600" rtl="0" algn="l">
              <a:lnSpc>
                <a:spcPct val="115000"/>
              </a:lnSpc>
              <a:spcBef>
                <a:spcPts val="0"/>
              </a:spcBef>
              <a:spcAft>
                <a:spcPts val="0"/>
              </a:spcAft>
              <a:buClr>
                <a:srgbClr val="000000"/>
              </a:buClr>
              <a:buSzPts val="850"/>
              <a:buChar char="●"/>
            </a:pPr>
            <a:r>
              <a:rPr lang="en" sz="850"/>
              <a:t>LEED Building projects</a:t>
            </a:r>
            <a:endParaRPr sz="850"/>
          </a:p>
          <a:p>
            <a:pPr indent="-282575" lvl="2" marL="1371600" rtl="0" algn="l">
              <a:lnSpc>
                <a:spcPct val="115000"/>
              </a:lnSpc>
              <a:spcBef>
                <a:spcPts val="0"/>
              </a:spcBef>
              <a:spcAft>
                <a:spcPts val="0"/>
              </a:spcAft>
              <a:buClr>
                <a:srgbClr val="000000"/>
              </a:buClr>
              <a:buSzPts val="850"/>
              <a:buChar char="●"/>
            </a:pPr>
            <a:r>
              <a:rPr lang="en" sz="850"/>
              <a:t>People:</a:t>
            </a:r>
            <a:endParaRPr sz="850"/>
          </a:p>
          <a:p>
            <a:pPr indent="-282575" lvl="3" marL="1828800" rtl="0" algn="l">
              <a:lnSpc>
                <a:spcPct val="115000"/>
              </a:lnSpc>
              <a:spcBef>
                <a:spcPts val="0"/>
              </a:spcBef>
              <a:spcAft>
                <a:spcPts val="0"/>
              </a:spcAft>
              <a:buClr>
                <a:srgbClr val="000000"/>
              </a:buClr>
              <a:buSzPts val="850"/>
              <a:buChar char="●"/>
            </a:pPr>
            <a:r>
              <a:rPr lang="en" sz="850"/>
              <a:t>Sonja Bochart </a:t>
            </a:r>
            <a:endParaRPr sz="850"/>
          </a:p>
          <a:p>
            <a:pPr indent="-282575" lvl="3" marL="1828800" rtl="0" algn="l">
              <a:lnSpc>
                <a:spcPct val="115000"/>
              </a:lnSpc>
              <a:spcBef>
                <a:spcPts val="0"/>
              </a:spcBef>
              <a:spcAft>
                <a:spcPts val="0"/>
              </a:spcAft>
              <a:buClr>
                <a:srgbClr val="000000"/>
              </a:buClr>
              <a:buSzPts val="850"/>
              <a:buChar char="●"/>
            </a:pPr>
            <a:r>
              <a:rPr lang="en" sz="850"/>
              <a:t>Matthew Gifford </a:t>
            </a:r>
            <a:endParaRPr sz="850"/>
          </a:p>
          <a:p>
            <a:pPr indent="-282575" lvl="3" marL="1828800" rtl="0" algn="l">
              <a:lnSpc>
                <a:spcPct val="115000"/>
              </a:lnSpc>
              <a:spcBef>
                <a:spcPts val="0"/>
              </a:spcBef>
              <a:spcAft>
                <a:spcPts val="0"/>
              </a:spcAft>
              <a:buClr>
                <a:srgbClr val="000000"/>
              </a:buClr>
              <a:buSzPts val="850"/>
              <a:buChar char="●"/>
            </a:pPr>
            <a:r>
              <a:rPr lang="en" sz="850"/>
              <a:t>Carol Wedge</a:t>
            </a:r>
            <a:endParaRPr sz="850"/>
          </a:p>
          <a:p>
            <a:pPr indent="-282575" lvl="2" marL="1371600" rtl="0" algn="l">
              <a:lnSpc>
                <a:spcPct val="115000"/>
              </a:lnSpc>
              <a:spcBef>
                <a:spcPts val="0"/>
              </a:spcBef>
              <a:spcAft>
                <a:spcPts val="0"/>
              </a:spcAft>
              <a:buClr>
                <a:srgbClr val="000000"/>
              </a:buClr>
              <a:buSzPts val="850"/>
              <a:buChar char="●"/>
            </a:pPr>
            <a:r>
              <a:rPr lang="en" sz="850"/>
              <a:t>Diverse work/portfolio</a:t>
            </a:r>
            <a:endParaRPr sz="850"/>
          </a:p>
          <a:p>
            <a:pPr indent="-282575" lvl="2" marL="1371600" rtl="0" algn="l">
              <a:lnSpc>
                <a:spcPct val="115000"/>
              </a:lnSpc>
              <a:spcBef>
                <a:spcPts val="0"/>
              </a:spcBef>
              <a:spcAft>
                <a:spcPts val="0"/>
              </a:spcAft>
              <a:buClr>
                <a:srgbClr val="000000"/>
              </a:buClr>
              <a:buSzPts val="850"/>
              <a:buChar char="●"/>
            </a:pPr>
            <a:r>
              <a:rPr lang="en" sz="850"/>
              <a:t>LENS/Consulting services</a:t>
            </a:r>
            <a:endParaRPr sz="850"/>
          </a:p>
          <a:p>
            <a:pPr indent="-282575" lvl="2" marL="1371600" rtl="0" algn="l">
              <a:lnSpc>
                <a:spcPct val="115000"/>
              </a:lnSpc>
              <a:spcBef>
                <a:spcPts val="0"/>
              </a:spcBef>
              <a:spcAft>
                <a:spcPts val="0"/>
              </a:spcAft>
              <a:buClr>
                <a:srgbClr val="000000"/>
              </a:buClr>
              <a:buSzPts val="850"/>
              <a:buChar char="●"/>
            </a:pPr>
            <a:r>
              <a:rPr lang="en" sz="850"/>
              <a:t>Language that we use in explaining to clients in a way they can relate</a:t>
            </a:r>
            <a:endParaRPr sz="850"/>
          </a:p>
          <a:p>
            <a:pPr indent="-282575" lvl="3" marL="1828800" rtl="0" algn="l">
              <a:lnSpc>
                <a:spcPct val="115000"/>
              </a:lnSpc>
              <a:spcBef>
                <a:spcPts val="0"/>
              </a:spcBef>
              <a:spcAft>
                <a:spcPts val="0"/>
              </a:spcAft>
              <a:buClr>
                <a:srgbClr val="000000"/>
              </a:buClr>
              <a:buSzPts val="850"/>
              <a:buChar char="●"/>
            </a:pPr>
            <a:r>
              <a:rPr lang="en" sz="850"/>
              <a:t>“sustainable” vs “resilient”</a:t>
            </a:r>
            <a:endParaRPr sz="850"/>
          </a:p>
          <a:p>
            <a:pPr indent="-282575" lvl="2" marL="1371600" rtl="0" algn="l">
              <a:lnSpc>
                <a:spcPct val="115000"/>
              </a:lnSpc>
              <a:spcBef>
                <a:spcPts val="0"/>
              </a:spcBef>
              <a:spcAft>
                <a:spcPts val="0"/>
              </a:spcAft>
              <a:buClr>
                <a:srgbClr val="000000"/>
              </a:buClr>
              <a:buSzPts val="850"/>
              <a:buChar char="●"/>
            </a:pPr>
            <a:r>
              <a:rPr lang="en" sz="850"/>
              <a:t>Highlighting stories</a:t>
            </a:r>
            <a:endParaRPr sz="850"/>
          </a:p>
          <a:p>
            <a:pPr indent="-282575" lvl="3" marL="1828800" rtl="0" algn="l">
              <a:lnSpc>
                <a:spcPct val="115000"/>
              </a:lnSpc>
              <a:spcBef>
                <a:spcPts val="0"/>
              </a:spcBef>
              <a:spcAft>
                <a:spcPts val="0"/>
              </a:spcAft>
              <a:buClr>
                <a:srgbClr val="000000"/>
              </a:buClr>
              <a:buSzPts val="850"/>
              <a:buChar char="●"/>
            </a:pPr>
            <a:r>
              <a:rPr lang="en" sz="850"/>
              <a:t>LEED Platinum project - Austin Public Library: Sid Bowen, Jim Chambers – how process worked partnered with Lake | Flato</a:t>
            </a:r>
            <a:endParaRPr sz="850"/>
          </a:p>
          <a:p>
            <a:pPr indent="-282575" lvl="3" marL="1828800" rtl="0" algn="l">
              <a:lnSpc>
                <a:spcPct val="115000"/>
              </a:lnSpc>
              <a:spcBef>
                <a:spcPts val="0"/>
              </a:spcBef>
              <a:spcAft>
                <a:spcPts val="0"/>
              </a:spcAft>
              <a:buClr>
                <a:srgbClr val="000000"/>
              </a:buClr>
              <a:buSzPts val="850"/>
              <a:buChar char="●"/>
            </a:pPr>
            <a:r>
              <a:rPr lang="en" sz="850"/>
              <a:t>Smith College: Siiri Julianus - materials</a:t>
            </a:r>
            <a:endParaRPr sz="850"/>
          </a:p>
          <a:p>
            <a:pPr indent="-282575" lvl="3" marL="1828800" rtl="0" algn="l">
              <a:lnSpc>
                <a:spcPct val="115000"/>
              </a:lnSpc>
              <a:spcBef>
                <a:spcPts val="0"/>
              </a:spcBef>
              <a:spcAft>
                <a:spcPts val="0"/>
              </a:spcAft>
              <a:buClr>
                <a:srgbClr val="000000"/>
              </a:buClr>
              <a:buSzPts val="850"/>
              <a:buChar char="●"/>
            </a:pPr>
            <a:r>
              <a:rPr lang="en" sz="850"/>
              <a:t>Groton School</a:t>
            </a:r>
            <a:endParaRPr sz="850"/>
          </a:p>
          <a:p>
            <a:pPr indent="-282575" lvl="2" marL="1371600" rtl="0" algn="l">
              <a:lnSpc>
                <a:spcPct val="115000"/>
              </a:lnSpc>
              <a:spcBef>
                <a:spcPts val="0"/>
              </a:spcBef>
              <a:spcAft>
                <a:spcPts val="0"/>
              </a:spcAft>
              <a:buClr>
                <a:srgbClr val="000000"/>
              </a:buClr>
              <a:buSzPts val="850"/>
              <a:buChar char="●"/>
            </a:pPr>
            <a:r>
              <a:rPr lang="en" sz="850"/>
              <a:t>Part C: Possible Solutions</a:t>
            </a:r>
            <a:endParaRPr sz="850"/>
          </a:p>
          <a:p>
            <a:pPr indent="-282575" lvl="2" marL="1371600" rtl="0" algn="l">
              <a:lnSpc>
                <a:spcPct val="115000"/>
              </a:lnSpc>
              <a:spcBef>
                <a:spcPts val="0"/>
              </a:spcBef>
              <a:spcAft>
                <a:spcPts val="0"/>
              </a:spcAft>
              <a:buClr>
                <a:srgbClr val="000000"/>
              </a:buClr>
              <a:buSzPts val="850"/>
              <a:buChar char="●"/>
            </a:pPr>
            <a:r>
              <a:rPr lang="en" sz="850"/>
              <a:t>Better consultants – field leaders in sustainability</a:t>
            </a:r>
            <a:endParaRPr sz="850"/>
          </a:p>
          <a:p>
            <a:pPr indent="-282575" lvl="2" marL="1371600" rtl="0" algn="l">
              <a:lnSpc>
                <a:spcPct val="115000"/>
              </a:lnSpc>
              <a:spcBef>
                <a:spcPts val="0"/>
              </a:spcBef>
              <a:spcAft>
                <a:spcPts val="0"/>
              </a:spcAft>
              <a:buClr>
                <a:srgbClr val="000000"/>
              </a:buClr>
              <a:buSzPts val="850"/>
              <a:buChar char="●"/>
            </a:pPr>
            <a:r>
              <a:rPr lang="en" sz="850"/>
              <a:t>Better partnerships</a:t>
            </a:r>
            <a:endParaRPr sz="850"/>
          </a:p>
          <a:p>
            <a:pPr indent="-282575" lvl="2" marL="1371600" rtl="0" algn="l">
              <a:lnSpc>
                <a:spcPct val="115000"/>
              </a:lnSpc>
              <a:spcBef>
                <a:spcPts val="0"/>
              </a:spcBef>
              <a:spcAft>
                <a:spcPts val="0"/>
              </a:spcAft>
              <a:buClr>
                <a:srgbClr val="000000"/>
              </a:buClr>
              <a:buSzPts val="850"/>
              <a:buChar char="●"/>
            </a:pPr>
            <a:r>
              <a:rPr lang="en" sz="850"/>
              <a:t>Leverage Sonja’s contacts</a:t>
            </a:r>
            <a:endParaRPr sz="850"/>
          </a:p>
          <a:p>
            <a:pPr indent="-282575" lvl="3" marL="1828800" rtl="0" algn="l">
              <a:lnSpc>
                <a:spcPct val="115000"/>
              </a:lnSpc>
              <a:spcBef>
                <a:spcPts val="0"/>
              </a:spcBef>
              <a:spcAft>
                <a:spcPts val="0"/>
              </a:spcAft>
              <a:buClr>
                <a:srgbClr val="000000"/>
              </a:buClr>
              <a:buSzPts val="850"/>
              <a:buChar char="●"/>
            </a:pPr>
            <a:r>
              <a:rPr lang="en" sz="850"/>
              <a:t>LBC</a:t>
            </a:r>
            <a:endParaRPr sz="850"/>
          </a:p>
          <a:p>
            <a:pPr indent="-282575" lvl="2" marL="1371600" rtl="0" algn="l">
              <a:lnSpc>
                <a:spcPct val="115000"/>
              </a:lnSpc>
              <a:spcBef>
                <a:spcPts val="0"/>
              </a:spcBef>
              <a:spcAft>
                <a:spcPts val="0"/>
              </a:spcAft>
              <a:buClr>
                <a:srgbClr val="000000"/>
              </a:buClr>
              <a:buSzPts val="850"/>
              <a:buChar char="●"/>
            </a:pPr>
            <a:r>
              <a:rPr lang="en" sz="850"/>
              <a:t>Leverage local resources</a:t>
            </a:r>
            <a:endParaRPr sz="850"/>
          </a:p>
          <a:p>
            <a:pPr indent="-282575" lvl="3" marL="1828800" rtl="0" algn="l">
              <a:lnSpc>
                <a:spcPct val="115000"/>
              </a:lnSpc>
              <a:spcBef>
                <a:spcPts val="0"/>
              </a:spcBef>
              <a:spcAft>
                <a:spcPts val="0"/>
              </a:spcAft>
              <a:buClr>
                <a:srgbClr val="000000"/>
              </a:buClr>
              <a:buSzPts val="850"/>
              <a:buChar char="●"/>
            </a:pPr>
            <a:r>
              <a:rPr lang="en" sz="850"/>
              <a:t>Community participation</a:t>
            </a:r>
            <a:endParaRPr sz="850"/>
          </a:p>
          <a:p>
            <a:pPr indent="-282575" lvl="3" marL="1828800" rtl="0" algn="l">
              <a:lnSpc>
                <a:spcPct val="115000"/>
              </a:lnSpc>
              <a:spcBef>
                <a:spcPts val="0"/>
              </a:spcBef>
              <a:spcAft>
                <a:spcPts val="0"/>
              </a:spcAft>
              <a:buClr>
                <a:srgbClr val="000000"/>
              </a:buClr>
              <a:buSzPts val="850"/>
              <a:buChar char="●"/>
            </a:pPr>
            <a:r>
              <a:rPr lang="en" sz="850"/>
              <a:t>AIA</a:t>
            </a:r>
            <a:endParaRPr sz="850"/>
          </a:p>
          <a:p>
            <a:pPr indent="-282575" lvl="2" marL="1371600" rtl="0" algn="l">
              <a:lnSpc>
                <a:spcPct val="115000"/>
              </a:lnSpc>
              <a:spcBef>
                <a:spcPts val="0"/>
              </a:spcBef>
              <a:spcAft>
                <a:spcPts val="0"/>
              </a:spcAft>
              <a:buClr>
                <a:srgbClr val="000000"/>
              </a:buClr>
              <a:buSzPts val="850"/>
              <a:buChar char="●"/>
            </a:pPr>
            <a:r>
              <a:rPr lang="en" sz="850"/>
              <a:t>Motivate Leadership</a:t>
            </a:r>
            <a:endParaRPr sz="850"/>
          </a:p>
          <a:p>
            <a:pPr indent="-282575" lvl="3" marL="1828800" rtl="0" algn="l">
              <a:lnSpc>
                <a:spcPct val="115000"/>
              </a:lnSpc>
              <a:spcBef>
                <a:spcPts val="0"/>
              </a:spcBef>
              <a:spcAft>
                <a:spcPts val="0"/>
              </a:spcAft>
              <a:buClr>
                <a:srgbClr val="000000"/>
              </a:buClr>
              <a:buSzPts val="850"/>
              <a:buChar char="●"/>
            </a:pPr>
            <a:r>
              <a:rPr lang="en" sz="850"/>
              <a:t>Engage all staff</a:t>
            </a:r>
            <a:endParaRPr sz="850"/>
          </a:p>
          <a:p>
            <a:pPr indent="-282575" lvl="2" marL="1371600" rtl="0" algn="l">
              <a:lnSpc>
                <a:spcPct val="115000"/>
              </a:lnSpc>
              <a:spcBef>
                <a:spcPts val="0"/>
              </a:spcBef>
              <a:spcAft>
                <a:spcPts val="0"/>
              </a:spcAft>
              <a:buClr>
                <a:srgbClr val="000000"/>
              </a:buClr>
              <a:buSzPts val="850"/>
              <a:buChar char="●"/>
            </a:pPr>
            <a:r>
              <a:rPr lang="en" sz="850"/>
              <a:t>Attend conferences</a:t>
            </a:r>
            <a:endParaRPr sz="850"/>
          </a:p>
          <a:p>
            <a:pPr indent="-282575" lvl="2" marL="1371600" rtl="0" algn="l">
              <a:lnSpc>
                <a:spcPct val="115000"/>
              </a:lnSpc>
              <a:spcBef>
                <a:spcPts val="0"/>
              </a:spcBef>
              <a:spcAft>
                <a:spcPts val="0"/>
              </a:spcAft>
              <a:buClr>
                <a:srgbClr val="000000"/>
              </a:buClr>
              <a:buSzPts val="850"/>
              <a:buChar char="●"/>
            </a:pPr>
            <a:r>
              <a:rPr lang="en" sz="850"/>
              <a:t>Invest in education of employees</a:t>
            </a:r>
            <a:endParaRPr sz="850"/>
          </a:p>
          <a:p>
            <a:pPr indent="-282575" lvl="3" marL="1828800" rtl="0" algn="l">
              <a:lnSpc>
                <a:spcPct val="115000"/>
              </a:lnSpc>
              <a:spcBef>
                <a:spcPts val="0"/>
              </a:spcBef>
              <a:spcAft>
                <a:spcPts val="0"/>
              </a:spcAft>
              <a:buClr>
                <a:srgbClr val="000000"/>
              </a:buClr>
              <a:buSzPts val="850"/>
              <a:buChar char="●"/>
            </a:pPr>
            <a:r>
              <a:rPr lang="en" sz="850"/>
              <a:t>Accreditation/Continuing education</a:t>
            </a:r>
            <a:endParaRPr sz="850"/>
          </a:p>
          <a:p>
            <a:pPr indent="-282575" lvl="2" marL="1371600" rtl="0" algn="l">
              <a:lnSpc>
                <a:spcPct val="115000"/>
              </a:lnSpc>
              <a:spcBef>
                <a:spcPts val="0"/>
              </a:spcBef>
              <a:spcAft>
                <a:spcPts val="0"/>
              </a:spcAft>
              <a:buClr>
                <a:srgbClr val="000000"/>
              </a:buClr>
              <a:buSzPts val="850"/>
              <a:buChar char="●"/>
            </a:pPr>
            <a:r>
              <a:rPr lang="en" sz="850"/>
              <a:t>Market what we have</a:t>
            </a:r>
            <a:endParaRPr sz="850"/>
          </a:p>
          <a:p>
            <a:pPr indent="-282575" lvl="2" marL="1371600" rtl="0" algn="l">
              <a:lnSpc>
                <a:spcPct val="115000"/>
              </a:lnSpc>
              <a:spcBef>
                <a:spcPts val="0"/>
              </a:spcBef>
              <a:spcAft>
                <a:spcPts val="0"/>
              </a:spcAft>
              <a:buClr>
                <a:srgbClr val="000000"/>
              </a:buClr>
              <a:buSzPts val="850"/>
              <a:buChar char="●"/>
            </a:pPr>
            <a:r>
              <a:rPr lang="en" sz="850"/>
              <a:t>Diagram more</a:t>
            </a:r>
            <a:endParaRPr sz="850"/>
          </a:p>
          <a:p>
            <a:pPr indent="-282575" lvl="2" marL="1371600" rtl="0" algn="l">
              <a:lnSpc>
                <a:spcPct val="115000"/>
              </a:lnSpc>
              <a:spcBef>
                <a:spcPts val="0"/>
              </a:spcBef>
              <a:spcAft>
                <a:spcPts val="0"/>
              </a:spcAft>
              <a:buClr>
                <a:srgbClr val="000000"/>
              </a:buClr>
              <a:buSzPts val="850"/>
              <a:buChar char="●"/>
            </a:pPr>
            <a:r>
              <a:rPr lang="en" sz="850"/>
              <a:t>Update website to reflect sustainability goals/principles</a:t>
            </a:r>
            <a:endParaRPr sz="850"/>
          </a:p>
          <a:p>
            <a:pPr indent="-282575" lvl="2" marL="1371600" rtl="0" algn="l">
              <a:lnSpc>
                <a:spcPct val="115000"/>
              </a:lnSpc>
              <a:spcBef>
                <a:spcPts val="0"/>
              </a:spcBef>
              <a:spcAft>
                <a:spcPts val="0"/>
              </a:spcAft>
              <a:buClr>
                <a:srgbClr val="000000"/>
              </a:buClr>
              <a:buSzPts val="850"/>
              <a:buChar char="●"/>
            </a:pPr>
            <a:r>
              <a:rPr lang="en" sz="850"/>
              <a:t>Part D: Strategic Plan</a:t>
            </a:r>
            <a:endParaRPr sz="850"/>
          </a:p>
          <a:p>
            <a:pPr indent="-282575" lvl="2" marL="1371600" rtl="0" algn="l">
              <a:lnSpc>
                <a:spcPct val="115000"/>
              </a:lnSpc>
              <a:spcBef>
                <a:spcPts val="0"/>
              </a:spcBef>
              <a:spcAft>
                <a:spcPts val="0"/>
              </a:spcAft>
              <a:buClr>
                <a:srgbClr val="000000"/>
              </a:buClr>
              <a:buSzPts val="850"/>
              <a:buChar char="●"/>
            </a:pPr>
            <a:r>
              <a:rPr lang="en" sz="850"/>
              <a:t>Reigniting the AIA 2030 commitment </a:t>
            </a:r>
            <a:endParaRPr sz="850"/>
          </a:p>
          <a:p>
            <a:pPr indent="-282575" lvl="2" marL="1371600" rtl="0" algn="l">
              <a:lnSpc>
                <a:spcPct val="115000"/>
              </a:lnSpc>
              <a:spcBef>
                <a:spcPts val="0"/>
              </a:spcBef>
              <a:spcAft>
                <a:spcPts val="0"/>
              </a:spcAft>
              <a:buClr>
                <a:srgbClr val="000000"/>
              </a:buClr>
              <a:buSzPts val="850"/>
              <a:buChar char="●"/>
            </a:pPr>
            <a:r>
              <a:rPr lang="en" sz="850"/>
              <a:t>Surveys to all employees to gauge understanding of and commitment to Sustainability</a:t>
            </a:r>
            <a:endParaRPr sz="850"/>
          </a:p>
          <a:p>
            <a:pPr indent="-282575" lvl="2" marL="1371600" rtl="0" algn="l">
              <a:lnSpc>
                <a:spcPct val="115000"/>
              </a:lnSpc>
              <a:spcBef>
                <a:spcPts val="0"/>
              </a:spcBef>
              <a:spcAft>
                <a:spcPts val="0"/>
              </a:spcAft>
              <a:buClr>
                <a:srgbClr val="000000"/>
              </a:buClr>
              <a:buSzPts val="850"/>
              <a:buChar char="●"/>
            </a:pPr>
            <a:r>
              <a:rPr lang="en" sz="850"/>
              <a:t>Create Shepley Bulfinch Sustainability Action Plan</a:t>
            </a:r>
            <a:endParaRPr sz="850"/>
          </a:p>
          <a:p>
            <a:pPr indent="-282575" lvl="3" marL="1828800" rtl="0" algn="l">
              <a:lnSpc>
                <a:spcPct val="115000"/>
              </a:lnSpc>
              <a:spcBef>
                <a:spcPts val="0"/>
              </a:spcBef>
              <a:spcAft>
                <a:spcPts val="0"/>
              </a:spcAft>
              <a:buClr>
                <a:srgbClr val="000000"/>
              </a:buClr>
              <a:buSzPts val="850"/>
              <a:buChar char="●"/>
            </a:pPr>
            <a:r>
              <a:rPr lang="en" sz="850"/>
              <a:t>Include SDLG initiatives:</a:t>
            </a:r>
            <a:endParaRPr sz="850"/>
          </a:p>
          <a:p>
            <a:pPr indent="-282575" lvl="4" marL="2286000" rtl="0" algn="l">
              <a:lnSpc>
                <a:spcPct val="115000"/>
              </a:lnSpc>
              <a:spcBef>
                <a:spcPts val="0"/>
              </a:spcBef>
              <a:spcAft>
                <a:spcPts val="0"/>
              </a:spcAft>
              <a:buClr>
                <a:srgbClr val="000000"/>
              </a:buClr>
              <a:buSzPts val="850"/>
              <a:buChar char="●"/>
            </a:pPr>
            <a:r>
              <a:rPr lang="en" sz="850"/>
              <a:t>Wellness Framework</a:t>
            </a:r>
            <a:endParaRPr sz="850"/>
          </a:p>
          <a:p>
            <a:pPr indent="-282575" lvl="4" marL="2286000" rtl="0" algn="l">
              <a:lnSpc>
                <a:spcPct val="115000"/>
              </a:lnSpc>
              <a:spcBef>
                <a:spcPts val="0"/>
              </a:spcBef>
              <a:spcAft>
                <a:spcPts val="0"/>
              </a:spcAft>
              <a:buClr>
                <a:srgbClr val="000000"/>
              </a:buClr>
              <a:buSzPts val="850"/>
              <a:buChar char="●"/>
            </a:pPr>
            <a:r>
              <a:rPr lang="en" sz="850"/>
              <a:t>Well-thy Initiative</a:t>
            </a:r>
            <a:endParaRPr sz="850"/>
          </a:p>
          <a:p>
            <a:pPr indent="-282575" lvl="2" marL="1371600" rtl="0" algn="l">
              <a:lnSpc>
                <a:spcPct val="115000"/>
              </a:lnSpc>
              <a:spcBef>
                <a:spcPts val="0"/>
              </a:spcBef>
              <a:spcAft>
                <a:spcPts val="0"/>
              </a:spcAft>
              <a:buClr>
                <a:srgbClr val="000000"/>
              </a:buClr>
              <a:buSzPts val="850"/>
              <a:buChar char="●"/>
            </a:pPr>
            <a:r>
              <a:rPr lang="en" sz="850"/>
              <a:t>Elevating Proposals/Interviews</a:t>
            </a:r>
            <a:endParaRPr sz="850"/>
          </a:p>
          <a:p>
            <a:pPr indent="-282575" lvl="3" marL="1828800" rtl="0" algn="l">
              <a:lnSpc>
                <a:spcPct val="115000"/>
              </a:lnSpc>
              <a:spcBef>
                <a:spcPts val="0"/>
              </a:spcBef>
              <a:spcAft>
                <a:spcPts val="0"/>
              </a:spcAft>
              <a:buClr>
                <a:srgbClr val="000000"/>
              </a:buClr>
              <a:buSzPts val="850"/>
              <a:buChar char="●"/>
            </a:pPr>
            <a:r>
              <a:rPr lang="en" sz="850"/>
              <a:t>Include sustainability principles and strategies when seeking for jobs</a:t>
            </a:r>
            <a:endParaRPr sz="850"/>
          </a:p>
          <a:p>
            <a:pPr indent="-282575" lvl="2" marL="1371600" rtl="0" algn="l">
              <a:lnSpc>
                <a:spcPct val="115000"/>
              </a:lnSpc>
              <a:spcBef>
                <a:spcPts val="0"/>
              </a:spcBef>
              <a:spcAft>
                <a:spcPts val="0"/>
              </a:spcAft>
              <a:buClr>
                <a:srgbClr val="000000"/>
              </a:buClr>
              <a:buSzPts val="850"/>
              <a:buChar char="●"/>
            </a:pPr>
            <a:r>
              <a:rPr lang="en" sz="850"/>
              <a:t>Firm-wide engagements</a:t>
            </a:r>
            <a:endParaRPr sz="850"/>
          </a:p>
          <a:p>
            <a:pPr indent="-282575" lvl="3" marL="1828800" rtl="0" algn="l">
              <a:lnSpc>
                <a:spcPct val="115000"/>
              </a:lnSpc>
              <a:spcBef>
                <a:spcPts val="0"/>
              </a:spcBef>
              <a:spcAft>
                <a:spcPts val="0"/>
              </a:spcAft>
              <a:buClr>
                <a:srgbClr val="000000"/>
              </a:buClr>
              <a:buSzPts val="850"/>
              <a:buChar char="●"/>
            </a:pPr>
            <a:r>
              <a:rPr lang="en" sz="850"/>
              <a:t>Finch Posts</a:t>
            </a:r>
            <a:endParaRPr sz="850"/>
          </a:p>
          <a:p>
            <a:pPr indent="-282575" lvl="3" marL="1828800" rtl="0" algn="l">
              <a:lnSpc>
                <a:spcPct val="115000"/>
              </a:lnSpc>
              <a:spcBef>
                <a:spcPts val="0"/>
              </a:spcBef>
              <a:spcAft>
                <a:spcPts val="0"/>
              </a:spcAft>
              <a:buClr>
                <a:srgbClr val="000000"/>
              </a:buClr>
              <a:buSzPts val="850"/>
              <a:buChar char="●"/>
            </a:pPr>
            <a:r>
              <a:rPr lang="en" sz="850"/>
              <a:t>Presentations</a:t>
            </a:r>
            <a:endParaRPr sz="850"/>
          </a:p>
          <a:p>
            <a:pPr indent="-282575" lvl="3" marL="1828800" rtl="0" algn="l">
              <a:lnSpc>
                <a:spcPct val="115000"/>
              </a:lnSpc>
              <a:spcBef>
                <a:spcPts val="0"/>
              </a:spcBef>
              <a:spcAft>
                <a:spcPts val="0"/>
              </a:spcAft>
              <a:buClr>
                <a:srgbClr val="000000"/>
              </a:buClr>
              <a:buSzPts val="850"/>
              <a:buChar char="●"/>
            </a:pPr>
            <a:r>
              <a:rPr lang="en" sz="850"/>
              <a:t>Workshops </a:t>
            </a:r>
            <a:endParaRPr sz="850"/>
          </a:p>
          <a:p>
            <a:pPr indent="-282575" lvl="3" marL="1828800" rtl="0" algn="l">
              <a:lnSpc>
                <a:spcPct val="115000"/>
              </a:lnSpc>
              <a:spcBef>
                <a:spcPts val="0"/>
              </a:spcBef>
              <a:spcAft>
                <a:spcPts val="0"/>
              </a:spcAft>
              <a:buClr>
                <a:srgbClr val="000000"/>
              </a:buClr>
              <a:buSzPts val="850"/>
              <a:buChar char="●"/>
            </a:pPr>
            <a:r>
              <a:rPr lang="en" sz="850"/>
              <a:t>Include sustainability commitment in hiring process</a:t>
            </a:r>
            <a:endParaRPr sz="850"/>
          </a:p>
          <a:p>
            <a:pPr indent="-282575" lvl="4" marL="2286000" rtl="0" algn="l">
              <a:lnSpc>
                <a:spcPct val="115000"/>
              </a:lnSpc>
              <a:spcBef>
                <a:spcPts val="0"/>
              </a:spcBef>
              <a:spcAft>
                <a:spcPts val="0"/>
              </a:spcAft>
              <a:buClr>
                <a:srgbClr val="000000"/>
              </a:buClr>
              <a:buSzPts val="850"/>
              <a:buChar char="●"/>
            </a:pPr>
            <a:r>
              <a:rPr lang="en" sz="850"/>
              <a:t>Candidate Interviews</a:t>
            </a:r>
            <a:endParaRPr sz="850"/>
          </a:p>
          <a:p>
            <a:pPr indent="-282575" lvl="4" marL="2286000" rtl="0" algn="l">
              <a:lnSpc>
                <a:spcPct val="115000"/>
              </a:lnSpc>
              <a:spcBef>
                <a:spcPts val="0"/>
              </a:spcBef>
              <a:spcAft>
                <a:spcPts val="0"/>
              </a:spcAft>
              <a:buClr>
                <a:srgbClr val="000000"/>
              </a:buClr>
              <a:buSzPts val="850"/>
              <a:buChar char="●"/>
            </a:pPr>
            <a:r>
              <a:rPr lang="en" sz="850"/>
              <a:t>On-boarding </a:t>
            </a:r>
            <a:endParaRPr sz="850"/>
          </a:p>
          <a:p>
            <a:pPr indent="-282575" lvl="2" marL="1371600" rtl="0" algn="l">
              <a:lnSpc>
                <a:spcPct val="115000"/>
              </a:lnSpc>
              <a:spcBef>
                <a:spcPts val="0"/>
              </a:spcBef>
              <a:spcAft>
                <a:spcPts val="0"/>
              </a:spcAft>
              <a:buClr>
                <a:srgbClr val="000000"/>
              </a:buClr>
              <a:buSzPts val="850"/>
              <a:buChar char="●"/>
            </a:pPr>
            <a:r>
              <a:rPr lang="en" sz="850"/>
              <a:t>Marketing/Branding</a:t>
            </a:r>
            <a:endParaRPr sz="850"/>
          </a:p>
          <a:p>
            <a:pPr indent="-282575" lvl="3" marL="1828800" rtl="0" algn="l">
              <a:lnSpc>
                <a:spcPct val="115000"/>
              </a:lnSpc>
              <a:spcBef>
                <a:spcPts val="0"/>
              </a:spcBef>
              <a:spcAft>
                <a:spcPts val="0"/>
              </a:spcAft>
              <a:buClr>
                <a:srgbClr val="000000"/>
              </a:buClr>
              <a:buSzPts val="850"/>
              <a:buChar char="●"/>
            </a:pPr>
            <a:r>
              <a:rPr lang="en" sz="850"/>
              <a:t>Show sustainability commitment in culture</a:t>
            </a:r>
            <a:endParaRPr sz="850"/>
          </a:p>
          <a:p>
            <a:pPr indent="-282575" lvl="1" marL="914400" rtl="0" algn="l">
              <a:lnSpc>
                <a:spcPct val="115000"/>
              </a:lnSpc>
              <a:spcBef>
                <a:spcPts val="0"/>
              </a:spcBef>
              <a:spcAft>
                <a:spcPts val="0"/>
              </a:spcAft>
              <a:buClr>
                <a:srgbClr val="000000"/>
              </a:buClr>
              <a:buSzPts val="850"/>
              <a:buChar char="●"/>
            </a:pPr>
            <a:r>
              <a:rPr lang="en"/>
              <a:t>The results of the business sustainability assessment, and the sustainability engagement session were combined into a Sustainability Consultation Report and given to Shepley Bulfinch</a:t>
            </a:r>
            <a:endParaRPr/>
          </a:p>
          <a:p>
            <a:pPr indent="0" lvl="0" marL="0" rtl="0" algn="l">
              <a:lnSpc>
                <a:spcPct val="115000"/>
              </a:lnSpc>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581d44cda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81d44cda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50">
                <a:solidFill>
                  <a:schemeClr val="dk1"/>
                </a:solidFill>
              </a:rPr>
              <a:t>Image </a:t>
            </a:r>
            <a:r>
              <a:rPr lang="en" sz="850" u="sng">
                <a:solidFill>
                  <a:schemeClr val="hlink"/>
                </a:solidFill>
                <a:hlinkClick r:id="rId2"/>
              </a:rPr>
              <a:t>https://www.knowledgehut.com/blog/project-management/10-characteristics-of-a-good-project-manager</a:t>
            </a:r>
            <a:r>
              <a:rPr lang="en" sz="850">
                <a:solidFill>
                  <a:schemeClr val="dk1"/>
                </a:solidFill>
              </a:rPr>
              <a:t> </a:t>
            </a:r>
            <a:endParaRPr sz="850">
              <a:solidFill>
                <a:schemeClr val="dk1"/>
              </a:solidFill>
            </a:endParaRPr>
          </a:p>
          <a:p>
            <a:pPr indent="0" lvl="0" marL="0" rtl="0" algn="l">
              <a:lnSpc>
                <a:spcPct val="115000"/>
              </a:lnSpc>
              <a:spcBef>
                <a:spcPts val="0"/>
              </a:spcBef>
              <a:spcAft>
                <a:spcPts val="0"/>
              </a:spcAft>
              <a:buNone/>
            </a:pPr>
            <a:r>
              <a:rPr lang="en" sz="850">
                <a:solidFill>
                  <a:schemeClr val="dk1"/>
                </a:solidFill>
              </a:rPr>
              <a:t>What did I learn? - Major takeaways</a:t>
            </a:r>
            <a:endParaRPr sz="850">
              <a:solidFill>
                <a:schemeClr val="dk1"/>
              </a:solidFill>
            </a:endParaRPr>
          </a:p>
          <a:p>
            <a:pPr indent="-282575" lvl="1" marL="914400" rtl="0" algn="l">
              <a:lnSpc>
                <a:spcPct val="115000"/>
              </a:lnSpc>
              <a:spcBef>
                <a:spcPts val="1200"/>
              </a:spcBef>
              <a:spcAft>
                <a:spcPts val="0"/>
              </a:spcAft>
              <a:buSzPts val="850"/>
              <a:buChar char="●"/>
            </a:pPr>
            <a:r>
              <a:rPr lang="en" sz="850">
                <a:solidFill>
                  <a:schemeClr val="dk2"/>
                </a:solidFill>
              </a:rPr>
              <a:t>Perseverance - </a:t>
            </a:r>
            <a:r>
              <a:rPr lang="en" sz="850"/>
              <a:t>My culminating experience project this semester was not the project that I planned for last semester. Things outside of my control led to the necessity of me creating a new project. Giving up wasn’t an option for me. I wanted to finish this program strong an work on a project that could bring value.</a:t>
            </a:r>
            <a:endParaRPr sz="850"/>
          </a:p>
          <a:p>
            <a:pPr indent="-282575" lvl="1" marL="914400" rtl="0" algn="l">
              <a:lnSpc>
                <a:spcPct val="115000"/>
              </a:lnSpc>
              <a:spcBef>
                <a:spcPts val="0"/>
              </a:spcBef>
              <a:spcAft>
                <a:spcPts val="0"/>
              </a:spcAft>
              <a:buSzPts val="850"/>
              <a:buChar char="●"/>
            </a:pPr>
            <a:r>
              <a:rPr lang="en" sz="850"/>
              <a:t>Flexibility - </a:t>
            </a:r>
            <a:endParaRPr sz="850"/>
          </a:p>
          <a:p>
            <a:pPr indent="-282575" lvl="1" marL="914400" rtl="0" algn="l">
              <a:lnSpc>
                <a:spcPct val="115000"/>
              </a:lnSpc>
              <a:spcBef>
                <a:spcPts val="0"/>
              </a:spcBef>
              <a:spcAft>
                <a:spcPts val="0"/>
              </a:spcAft>
              <a:buSzPts val="850"/>
              <a:buChar char="●"/>
            </a:pPr>
            <a:r>
              <a:rPr lang="en" sz="850"/>
              <a:t>Communication - was crucial to the project. Communication with Paul and my committee members, as well as consistent and persistent communication with my partners at Shepley Bulfinch.</a:t>
            </a:r>
            <a:endParaRPr sz="850"/>
          </a:p>
          <a:p>
            <a:pPr indent="-282575" lvl="1" marL="914400" rtl="0" algn="l">
              <a:lnSpc>
                <a:spcPct val="115000"/>
              </a:lnSpc>
              <a:spcBef>
                <a:spcPts val="0"/>
              </a:spcBef>
              <a:spcAft>
                <a:spcPts val="0"/>
              </a:spcAft>
              <a:buSzPts val="850"/>
              <a:buChar char="●"/>
            </a:pPr>
            <a:r>
              <a:rPr lang="en" sz="850"/>
              <a:t>Business Operations and Sustainability &amp; Design - I was able to look at design from a business and operations perspective and a design process</a:t>
            </a:r>
            <a:endParaRPr sz="850"/>
          </a:p>
          <a:p>
            <a:pPr indent="0" lvl="0" marL="0" rtl="0" algn="l">
              <a:lnSpc>
                <a:spcPct val="115000"/>
              </a:lnSpc>
              <a:spcBef>
                <a:spcPts val="1200"/>
              </a:spcBef>
              <a:spcAft>
                <a:spcPts val="0"/>
              </a:spcAft>
              <a:buNone/>
            </a:pPr>
            <a:r>
              <a:t/>
            </a:r>
            <a:endParaRPr sz="85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81d44cda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81d44cda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50">
                <a:solidFill>
                  <a:schemeClr val="dk1"/>
                </a:solidFill>
              </a:rPr>
              <a:t>Image: </a:t>
            </a:r>
            <a:r>
              <a:rPr lang="en" u="sng">
                <a:solidFill>
                  <a:schemeClr val="hlink"/>
                </a:solidFill>
                <a:hlinkClick r:id="rId2"/>
              </a:rPr>
              <a:t>best-qualities-of-a-project-manager-characteristics-of-a-good-project-manager</a:t>
            </a:r>
            <a:r>
              <a:rPr lang="en" sz="850">
                <a:solidFill>
                  <a:schemeClr val="dk1"/>
                </a:solidFill>
              </a:rPr>
              <a:t> </a:t>
            </a:r>
            <a:endParaRPr sz="850">
              <a:solidFill>
                <a:schemeClr val="dk1"/>
              </a:solidFill>
            </a:endParaRPr>
          </a:p>
          <a:p>
            <a:pPr indent="0" lvl="0" marL="0" rtl="0" algn="l">
              <a:lnSpc>
                <a:spcPct val="115000"/>
              </a:lnSpc>
              <a:spcBef>
                <a:spcPts val="0"/>
              </a:spcBef>
              <a:spcAft>
                <a:spcPts val="0"/>
              </a:spcAft>
              <a:buNone/>
            </a:pPr>
            <a:r>
              <a:rPr lang="en" sz="850">
                <a:solidFill>
                  <a:schemeClr val="dk1"/>
                </a:solidFill>
              </a:rPr>
              <a:t>What recommendations for client</a:t>
            </a:r>
            <a:endParaRPr sz="850">
              <a:solidFill>
                <a:schemeClr val="dk1"/>
              </a:solidFill>
            </a:endParaRPr>
          </a:p>
          <a:p>
            <a:pPr indent="-165100" lvl="0" marL="177800" rtl="0" algn="l">
              <a:lnSpc>
                <a:spcPct val="115000"/>
              </a:lnSpc>
              <a:spcBef>
                <a:spcPts val="0"/>
              </a:spcBef>
              <a:spcAft>
                <a:spcPts val="0"/>
              </a:spcAft>
              <a:buNone/>
            </a:pPr>
            <a:r>
              <a:rPr b="1" lang="en" sz="900"/>
              <a:t>Company Culture</a:t>
            </a:r>
            <a:endParaRPr b="1" sz="900"/>
          </a:p>
          <a:p>
            <a:pPr indent="0" lvl="0" marL="0" rtl="0" algn="l">
              <a:lnSpc>
                <a:spcPct val="115000"/>
              </a:lnSpc>
              <a:spcBef>
                <a:spcPts val="200"/>
              </a:spcBef>
              <a:spcAft>
                <a:spcPts val="0"/>
              </a:spcAft>
              <a:buNone/>
            </a:pPr>
            <a:r>
              <a:rPr lang="en" sz="900"/>
              <a:t>	</a:t>
            </a:r>
            <a:r>
              <a:rPr lang="en" sz="850"/>
              <a:t>Create a company culture that has sustainability integrated at every level. Lead the conversation and truly ‘design beyond.’</a:t>
            </a:r>
            <a:endParaRPr sz="850"/>
          </a:p>
          <a:p>
            <a:pPr indent="-282575" lvl="1" marL="914400" rtl="0" algn="l">
              <a:lnSpc>
                <a:spcPct val="115000"/>
              </a:lnSpc>
              <a:spcBef>
                <a:spcPts val="1200"/>
              </a:spcBef>
              <a:spcAft>
                <a:spcPts val="0"/>
              </a:spcAft>
              <a:buSzPts val="850"/>
              <a:buChar char="●"/>
            </a:pPr>
            <a:r>
              <a:rPr lang="en" sz="850"/>
              <a:t>Develop a Sustainability Action Plan to include sustainable business operations, AIA 2030 Commitment, and design tools and processes </a:t>
            </a:r>
            <a:endParaRPr sz="850"/>
          </a:p>
          <a:p>
            <a:pPr indent="-282575" lvl="1" marL="914400" rtl="0" algn="l">
              <a:lnSpc>
                <a:spcPct val="115000"/>
              </a:lnSpc>
              <a:spcBef>
                <a:spcPts val="0"/>
              </a:spcBef>
              <a:spcAft>
                <a:spcPts val="0"/>
              </a:spcAft>
              <a:buSzPts val="850"/>
              <a:buChar char="●"/>
            </a:pPr>
            <a:r>
              <a:rPr lang="en" sz="850"/>
              <a:t>Support Sustainable Design Leadership Group (SDLG) Initiatives:</a:t>
            </a:r>
            <a:endParaRPr sz="850"/>
          </a:p>
          <a:p>
            <a:pPr indent="-282575" lvl="2" marL="1371600" rtl="0" algn="l">
              <a:lnSpc>
                <a:spcPct val="115000"/>
              </a:lnSpc>
              <a:spcBef>
                <a:spcPts val="0"/>
              </a:spcBef>
              <a:spcAft>
                <a:spcPts val="0"/>
              </a:spcAft>
              <a:buSzPts val="850"/>
              <a:buChar char="●"/>
            </a:pPr>
            <a:r>
              <a:rPr lang="en" sz="850"/>
              <a:t>Wellness Framework</a:t>
            </a:r>
            <a:endParaRPr sz="850"/>
          </a:p>
          <a:p>
            <a:pPr indent="-282575" lvl="2" marL="1371600" rtl="0" algn="l">
              <a:lnSpc>
                <a:spcPct val="115000"/>
              </a:lnSpc>
              <a:spcBef>
                <a:spcPts val="0"/>
              </a:spcBef>
              <a:spcAft>
                <a:spcPts val="0"/>
              </a:spcAft>
              <a:buSzPts val="850"/>
              <a:buChar char="●"/>
            </a:pPr>
            <a:r>
              <a:rPr lang="en" sz="850"/>
              <a:t>Well-thy Initiative</a:t>
            </a:r>
            <a:endParaRPr sz="850"/>
          </a:p>
          <a:p>
            <a:pPr indent="-282575" lvl="1" marL="914400" rtl="0" algn="l">
              <a:lnSpc>
                <a:spcPct val="115000"/>
              </a:lnSpc>
              <a:spcBef>
                <a:spcPts val="0"/>
              </a:spcBef>
              <a:spcAft>
                <a:spcPts val="0"/>
              </a:spcAft>
              <a:buSzPts val="850"/>
              <a:buChar char="●"/>
            </a:pPr>
            <a:r>
              <a:rPr lang="en" sz="850"/>
              <a:t>Have all projects report necessary data for AIA 2030 goals</a:t>
            </a:r>
            <a:endParaRPr sz="850"/>
          </a:p>
          <a:p>
            <a:pPr indent="-282575" lvl="1" marL="914400" rtl="0" algn="l">
              <a:lnSpc>
                <a:spcPct val="115000"/>
              </a:lnSpc>
              <a:spcBef>
                <a:spcPts val="0"/>
              </a:spcBef>
              <a:spcAft>
                <a:spcPts val="0"/>
              </a:spcAft>
              <a:buSzPts val="850"/>
              <a:buChar char="●"/>
            </a:pPr>
            <a:r>
              <a:rPr lang="en" sz="850"/>
              <a:t>Pursue JUST Certification</a:t>
            </a:r>
            <a:endParaRPr sz="850"/>
          </a:p>
          <a:p>
            <a:pPr indent="-165100" lvl="0" marL="177800" rtl="0" algn="l">
              <a:lnSpc>
                <a:spcPct val="115000"/>
              </a:lnSpc>
              <a:spcBef>
                <a:spcPts val="1200"/>
              </a:spcBef>
              <a:spcAft>
                <a:spcPts val="0"/>
              </a:spcAft>
              <a:buNone/>
            </a:pPr>
            <a:r>
              <a:t/>
            </a:r>
            <a:endParaRPr sz="900"/>
          </a:p>
          <a:p>
            <a:pPr indent="-165100" lvl="0" marL="177800" rtl="0" algn="l">
              <a:lnSpc>
                <a:spcPct val="115000"/>
              </a:lnSpc>
              <a:spcBef>
                <a:spcPts val="0"/>
              </a:spcBef>
              <a:spcAft>
                <a:spcPts val="0"/>
              </a:spcAft>
              <a:buNone/>
            </a:pPr>
            <a:r>
              <a:rPr b="1" lang="en" sz="900"/>
              <a:t>Education</a:t>
            </a:r>
            <a:endParaRPr b="1" sz="900"/>
          </a:p>
          <a:p>
            <a:pPr indent="0" lvl="0" marL="0" rtl="0" algn="l">
              <a:lnSpc>
                <a:spcPct val="115000"/>
              </a:lnSpc>
              <a:spcBef>
                <a:spcPts val="0"/>
              </a:spcBef>
              <a:spcAft>
                <a:spcPts val="0"/>
              </a:spcAft>
              <a:buNone/>
            </a:pPr>
            <a:r>
              <a:rPr lang="en" sz="900"/>
              <a:t>	</a:t>
            </a:r>
            <a:r>
              <a:rPr lang="en" sz="850"/>
              <a:t>Support employees in learning about sustainability tools and practices through a variety of opportunities.</a:t>
            </a:r>
            <a:endParaRPr sz="850"/>
          </a:p>
          <a:p>
            <a:pPr indent="-282575" lvl="1" marL="914400" rtl="0" algn="l">
              <a:lnSpc>
                <a:spcPct val="115000"/>
              </a:lnSpc>
              <a:spcBef>
                <a:spcPts val="1200"/>
              </a:spcBef>
              <a:spcAft>
                <a:spcPts val="0"/>
              </a:spcAft>
              <a:buSzPts val="850"/>
              <a:buChar char="●"/>
            </a:pPr>
            <a:r>
              <a:rPr lang="en" sz="850"/>
              <a:t>Firm-wide engagements:</a:t>
            </a:r>
            <a:endParaRPr sz="850"/>
          </a:p>
          <a:p>
            <a:pPr indent="-282575" lvl="2" marL="1371600" rtl="0" algn="l">
              <a:lnSpc>
                <a:spcPct val="115000"/>
              </a:lnSpc>
              <a:spcBef>
                <a:spcPts val="0"/>
              </a:spcBef>
              <a:spcAft>
                <a:spcPts val="0"/>
              </a:spcAft>
              <a:buSzPts val="850"/>
              <a:buChar char="●"/>
            </a:pPr>
            <a:r>
              <a:rPr lang="en" sz="850"/>
              <a:t>Finch Posts</a:t>
            </a:r>
            <a:endParaRPr sz="850"/>
          </a:p>
          <a:p>
            <a:pPr indent="-282575" lvl="2" marL="1371600" rtl="0" algn="l">
              <a:lnSpc>
                <a:spcPct val="115000"/>
              </a:lnSpc>
              <a:spcBef>
                <a:spcPts val="0"/>
              </a:spcBef>
              <a:spcAft>
                <a:spcPts val="0"/>
              </a:spcAft>
              <a:buSzPts val="850"/>
              <a:buChar char="●"/>
            </a:pPr>
            <a:r>
              <a:rPr lang="en" sz="850"/>
              <a:t>Presentations</a:t>
            </a:r>
            <a:endParaRPr sz="850"/>
          </a:p>
          <a:p>
            <a:pPr indent="-282575" lvl="2" marL="1371600" rtl="0" algn="l">
              <a:lnSpc>
                <a:spcPct val="115000"/>
              </a:lnSpc>
              <a:spcBef>
                <a:spcPts val="0"/>
              </a:spcBef>
              <a:spcAft>
                <a:spcPts val="0"/>
              </a:spcAft>
              <a:buSzPts val="850"/>
              <a:buChar char="●"/>
            </a:pPr>
            <a:r>
              <a:rPr lang="en" sz="850"/>
              <a:t>Workshops</a:t>
            </a:r>
            <a:endParaRPr sz="850"/>
          </a:p>
          <a:p>
            <a:pPr indent="-282575" lvl="1" marL="914400" rtl="0" algn="l">
              <a:lnSpc>
                <a:spcPct val="115000"/>
              </a:lnSpc>
              <a:spcBef>
                <a:spcPts val="0"/>
              </a:spcBef>
              <a:spcAft>
                <a:spcPts val="0"/>
              </a:spcAft>
              <a:buSzPts val="850"/>
              <a:buChar char="●"/>
            </a:pPr>
            <a:r>
              <a:rPr lang="en" sz="850"/>
              <a:t>Support for employees seeking and maintaining accreditations (Such as LEED AP and WELL AP)</a:t>
            </a:r>
            <a:endParaRPr sz="850"/>
          </a:p>
          <a:p>
            <a:pPr indent="-282575" lvl="1" marL="914400" rtl="0" algn="l">
              <a:lnSpc>
                <a:spcPct val="115000"/>
              </a:lnSpc>
              <a:spcBef>
                <a:spcPts val="0"/>
              </a:spcBef>
              <a:spcAft>
                <a:spcPts val="0"/>
              </a:spcAft>
              <a:buSzPts val="850"/>
              <a:buChar char="●"/>
            </a:pPr>
            <a:r>
              <a:rPr lang="en" sz="850"/>
              <a:t>Lunch and Learns/CEUs</a:t>
            </a:r>
            <a:endParaRPr sz="850"/>
          </a:p>
          <a:p>
            <a:pPr indent="-282575" lvl="2" marL="1371600" rtl="0" algn="l">
              <a:lnSpc>
                <a:spcPct val="115000"/>
              </a:lnSpc>
              <a:spcBef>
                <a:spcPts val="0"/>
              </a:spcBef>
              <a:spcAft>
                <a:spcPts val="0"/>
              </a:spcAft>
              <a:buSzPts val="850"/>
              <a:buChar char="●"/>
            </a:pPr>
            <a:r>
              <a:rPr lang="en" sz="850"/>
              <a:t>Invite Manufacturer Reps to present on the sustainable qualities of their products</a:t>
            </a:r>
            <a:endParaRPr sz="850"/>
          </a:p>
          <a:p>
            <a:pPr indent="-282575" lvl="2" marL="1371600" rtl="0" algn="l">
              <a:lnSpc>
                <a:spcPct val="115000"/>
              </a:lnSpc>
              <a:spcBef>
                <a:spcPts val="0"/>
              </a:spcBef>
              <a:spcAft>
                <a:spcPts val="0"/>
              </a:spcAft>
              <a:buSzPts val="850"/>
              <a:buChar char="●"/>
            </a:pPr>
            <a:r>
              <a:rPr lang="en" sz="850"/>
              <a:t>Webinar viewing opportunities on sustainable building strategies</a:t>
            </a:r>
            <a:endParaRPr sz="850"/>
          </a:p>
          <a:p>
            <a:pPr indent="-282575" lvl="1" marL="914400" rtl="0" algn="l">
              <a:lnSpc>
                <a:spcPct val="115000"/>
              </a:lnSpc>
              <a:spcBef>
                <a:spcPts val="0"/>
              </a:spcBef>
              <a:spcAft>
                <a:spcPts val="0"/>
              </a:spcAft>
              <a:buSzPts val="850"/>
              <a:buChar char="●"/>
            </a:pPr>
            <a:r>
              <a:rPr lang="en" sz="850"/>
              <a:t>Support and host community events related to sustainability</a:t>
            </a:r>
            <a:r>
              <a:rPr lang="en" sz="900"/>
              <a:t> </a:t>
            </a:r>
            <a:endParaRPr sz="900"/>
          </a:p>
          <a:p>
            <a:pPr indent="0" lvl="0" marL="0" rtl="0" algn="l">
              <a:lnSpc>
                <a:spcPct val="115000"/>
              </a:lnSpc>
              <a:spcBef>
                <a:spcPts val="1200"/>
              </a:spcBef>
              <a:spcAft>
                <a:spcPts val="0"/>
              </a:spcAft>
              <a:buNone/>
            </a:pPr>
            <a:r>
              <a:t/>
            </a:r>
            <a:endParaRPr sz="900"/>
          </a:p>
          <a:p>
            <a:pPr indent="-165100" lvl="0" marL="177800" rtl="0" algn="l">
              <a:lnSpc>
                <a:spcPct val="115000"/>
              </a:lnSpc>
              <a:spcBef>
                <a:spcPts val="0"/>
              </a:spcBef>
              <a:spcAft>
                <a:spcPts val="0"/>
              </a:spcAft>
              <a:buNone/>
            </a:pPr>
            <a:r>
              <a:rPr b="1" lang="en" sz="900"/>
              <a:t>Marketing/Branding</a:t>
            </a:r>
            <a:endParaRPr b="1" sz="900"/>
          </a:p>
          <a:p>
            <a:pPr indent="0" lvl="0" marL="0" rtl="0" algn="l">
              <a:lnSpc>
                <a:spcPct val="115000"/>
              </a:lnSpc>
              <a:spcBef>
                <a:spcPts val="400"/>
              </a:spcBef>
              <a:spcAft>
                <a:spcPts val="0"/>
              </a:spcAft>
              <a:buNone/>
            </a:pPr>
            <a:r>
              <a:rPr lang="en" sz="900"/>
              <a:t>	</a:t>
            </a:r>
            <a:r>
              <a:rPr lang="en" sz="850"/>
              <a:t>Make it very clear to everyone that Shepley Bulfinch is a firm that cares about people and the environment and is striving to lead the way to sustainable, regenerative design.</a:t>
            </a:r>
            <a:endParaRPr sz="850"/>
          </a:p>
          <a:p>
            <a:pPr indent="-282575" lvl="1" marL="914400" rtl="0" algn="l">
              <a:lnSpc>
                <a:spcPct val="115000"/>
              </a:lnSpc>
              <a:spcBef>
                <a:spcPts val="1200"/>
              </a:spcBef>
              <a:spcAft>
                <a:spcPts val="0"/>
              </a:spcAft>
              <a:buSzPts val="850"/>
              <a:buChar char="●"/>
            </a:pPr>
            <a:r>
              <a:rPr lang="en" sz="850"/>
              <a:t>Shepley Bulfinch Website</a:t>
            </a:r>
            <a:endParaRPr sz="850"/>
          </a:p>
          <a:p>
            <a:pPr indent="-282575" lvl="2" marL="1371600" rtl="0" algn="l">
              <a:lnSpc>
                <a:spcPct val="115000"/>
              </a:lnSpc>
              <a:spcBef>
                <a:spcPts val="0"/>
              </a:spcBef>
              <a:spcAft>
                <a:spcPts val="0"/>
              </a:spcAft>
              <a:buSzPts val="850"/>
              <a:buChar char="●"/>
            </a:pPr>
            <a:r>
              <a:rPr lang="en" sz="850"/>
              <a:t>Add sustainability commitment and principles to firm description page</a:t>
            </a:r>
            <a:endParaRPr sz="850"/>
          </a:p>
          <a:p>
            <a:pPr indent="-282575" lvl="2" marL="1371600" rtl="0" algn="l">
              <a:lnSpc>
                <a:spcPct val="115000"/>
              </a:lnSpc>
              <a:spcBef>
                <a:spcPts val="0"/>
              </a:spcBef>
              <a:spcAft>
                <a:spcPts val="0"/>
              </a:spcAft>
              <a:buSzPts val="850"/>
              <a:buChar char="●"/>
            </a:pPr>
            <a:r>
              <a:rPr lang="en" sz="850"/>
              <a:t>Include accreditations (such as LEED AP) on employee pages</a:t>
            </a:r>
            <a:endParaRPr sz="850"/>
          </a:p>
          <a:p>
            <a:pPr indent="-282575" lvl="2" marL="1371600" rtl="0" algn="l">
              <a:lnSpc>
                <a:spcPct val="115000"/>
              </a:lnSpc>
              <a:spcBef>
                <a:spcPts val="0"/>
              </a:spcBef>
              <a:spcAft>
                <a:spcPts val="0"/>
              </a:spcAft>
              <a:buSzPts val="850"/>
              <a:buChar char="●"/>
            </a:pPr>
            <a:r>
              <a:rPr lang="en" sz="850"/>
              <a:t>Highlight how many projects have received certifications</a:t>
            </a:r>
            <a:endParaRPr sz="850"/>
          </a:p>
          <a:p>
            <a:pPr indent="-282575" lvl="1" marL="914400" rtl="0" algn="l">
              <a:lnSpc>
                <a:spcPct val="115000"/>
              </a:lnSpc>
              <a:spcBef>
                <a:spcPts val="0"/>
              </a:spcBef>
              <a:spcAft>
                <a:spcPts val="0"/>
              </a:spcAft>
              <a:buSzPts val="850"/>
              <a:buChar char="●"/>
            </a:pPr>
            <a:r>
              <a:rPr lang="en" sz="850"/>
              <a:t>Elevate project proposals and Interviews by including sustainable design solutions in all proposals and having the conversation in interviews in a way that is natural and inspiring</a:t>
            </a:r>
            <a:endParaRPr sz="850"/>
          </a:p>
          <a:p>
            <a:pPr indent="-165100" lvl="0" marL="177800" rtl="0" algn="l">
              <a:lnSpc>
                <a:spcPct val="115000"/>
              </a:lnSpc>
              <a:spcBef>
                <a:spcPts val="1200"/>
              </a:spcBef>
              <a:spcAft>
                <a:spcPts val="0"/>
              </a:spcAft>
              <a:buNone/>
            </a:pPr>
            <a:r>
              <a:t/>
            </a:r>
            <a:endParaRPr sz="900"/>
          </a:p>
          <a:p>
            <a:pPr indent="-165100" lvl="0" marL="177800" rtl="0" algn="l">
              <a:lnSpc>
                <a:spcPct val="115000"/>
              </a:lnSpc>
              <a:spcBef>
                <a:spcPts val="0"/>
              </a:spcBef>
              <a:spcAft>
                <a:spcPts val="0"/>
              </a:spcAft>
              <a:buNone/>
            </a:pPr>
            <a:r>
              <a:rPr b="1" lang="en" sz="900"/>
              <a:t>Business Operations</a:t>
            </a:r>
            <a:endParaRPr b="1" sz="900"/>
          </a:p>
          <a:p>
            <a:pPr indent="0" lvl="0" marL="0" rtl="0" algn="l">
              <a:lnSpc>
                <a:spcPct val="115000"/>
              </a:lnSpc>
              <a:spcBef>
                <a:spcPts val="400"/>
              </a:spcBef>
              <a:spcAft>
                <a:spcPts val="0"/>
              </a:spcAft>
              <a:buNone/>
            </a:pPr>
            <a:r>
              <a:rPr lang="en" sz="900"/>
              <a:t>	</a:t>
            </a:r>
            <a:r>
              <a:rPr lang="en" sz="850"/>
              <a:t>Lead by example by integrating sustainability into company culture, business operations, and design development</a:t>
            </a:r>
            <a:endParaRPr sz="850"/>
          </a:p>
          <a:p>
            <a:pPr indent="-282575" lvl="1" marL="914400" rtl="0" algn="l">
              <a:lnSpc>
                <a:spcPct val="115000"/>
              </a:lnSpc>
              <a:spcBef>
                <a:spcPts val="1200"/>
              </a:spcBef>
              <a:spcAft>
                <a:spcPts val="0"/>
              </a:spcAft>
              <a:buSzPts val="850"/>
              <a:buChar char="●"/>
            </a:pPr>
            <a:r>
              <a:rPr lang="en" sz="850"/>
              <a:t>Green Business Opportunities </a:t>
            </a:r>
            <a:endParaRPr sz="850"/>
          </a:p>
          <a:p>
            <a:pPr indent="-282575" lvl="2" marL="1371600" rtl="0" algn="l">
              <a:lnSpc>
                <a:spcPct val="115000"/>
              </a:lnSpc>
              <a:spcBef>
                <a:spcPts val="0"/>
              </a:spcBef>
              <a:spcAft>
                <a:spcPts val="0"/>
              </a:spcAft>
              <a:buSzPts val="850"/>
              <a:buChar char="●"/>
            </a:pPr>
            <a:r>
              <a:rPr lang="en" sz="850"/>
              <a:t>Align business operations with sustainability principles by working with an organization such as the Green Business Bureau (Vertuous, 2016).</a:t>
            </a:r>
            <a:endParaRPr sz="850"/>
          </a:p>
          <a:p>
            <a:pPr indent="-282575" lvl="2" marL="1371600" rtl="0" algn="l">
              <a:lnSpc>
                <a:spcPct val="115000"/>
              </a:lnSpc>
              <a:spcBef>
                <a:spcPts val="0"/>
              </a:spcBef>
              <a:spcAft>
                <a:spcPts val="0"/>
              </a:spcAft>
              <a:buSzPts val="850"/>
              <a:buChar char="●"/>
            </a:pPr>
            <a:r>
              <a:rPr lang="en" sz="850"/>
              <a:t>Or have each office certify separately. The City of Phoenix Green Business Leader program (City of Phoenix, 2018) for example, would be a good starting point.</a:t>
            </a:r>
            <a:endParaRPr sz="850"/>
          </a:p>
          <a:p>
            <a:pPr indent="177800" lvl="0" marL="177800" rtl="0" algn="l">
              <a:lnSpc>
                <a:spcPct val="115000"/>
              </a:lnSpc>
              <a:spcBef>
                <a:spcPts val="1200"/>
              </a:spcBef>
              <a:spcAft>
                <a:spcPts val="0"/>
              </a:spcAft>
              <a:buNone/>
            </a:pPr>
            <a:r>
              <a:t/>
            </a:r>
            <a:endParaRPr sz="850"/>
          </a:p>
          <a:p>
            <a:pPr indent="0" lvl="0" marL="0" rtl="0" algn="l">
              <a:lnSpc>
                <a:spcPct val="115000"/>
              </a:lnSpc>
              <a:spcBef>
                <a:spcPts val="0"/>
              </a:spcBef>
              <a:spcAft>
                <a:spcPts val="0"/>
              </a:spcAft>
              <a:buNone/>
            </a:pPr>
            <a:r>
              <a:rPr lang="en" sz="850"/>
              <a:t>	In addition to these focus areas, I would suggest that Shepley Bulfinch continue to seek input from all employees to help guide the mission and future of Shepley Bulfinch. Clearly define what the priorities are (for business operations, and the design processes) and articulate them plainly. Dive deeper into strategic partnerships and use the influence as a successful firm to help create positive change in the building design and construction industry.</a:t>
            </a:r>
            <a:endParaRPr sz="850"/>
          </a:p>
          <a:p>
            <a:pPr indent="0" lvl="0" marL="0" rtl="0" algn="l">
              <a:lnSpc>
                <a:spcPct val="115000"/>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5"/>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5200">
                <a:latin typeface="Oswald"/>
                <a:ea typeface="Oswald"/>
                <a:cs typeface="Oswald"/>
                <a:sym typeface="Oswald"/>
              </a:rPr>
              <a:t>Sustainability Consultation Report: Shepley Bulfinch</a:t>
            </a:r>
            <a:endParaRPr b="0" sz="5200">
              <a:latin typeface="Oswald"/>
              <a:ea typeface="Oswald"/>
              <a:cs typeface="Oswald"/>
              <a:sym typeface="Oswald"/>
            </a:endParaRPr>
          </a:p>
        </p:txBody>
      </p:sp>
      <p:sp>
        <p:nvSpPr>
          <p:cNvPr id="59" name="Google Shape;59;p13"/>
          <p:cNvSpPr txBox="1"/>
          <p:nvPr>
            <p:ph idx="1" type="subTitle"/>
          </p:nvPr>
        </p:nvSpPr>
        <p:spPr>
          <a:xfrm>
            <a:off x="344250" y="3550650"/>
            <a:ext cx="4910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a:latin typeface="Oswald"/>
                <a:ea typeface="Oswald"/>
                <a:cs typeface="Oswald"/>
                <a:sym typeface="Oswald"/>
              </a:rPr>
              <a:t>Tari Wager</a:t>
            </a:r>
            <a:endParaRPr b="0">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endParaRPr/>
          </a:p>
        </p:txBody>
      </p:sp>
      <p:sp>
        <p:nvSpPr>
          <p:cNvPr id="137" name="Google Shape;137;p22"/>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Deeper Dive into Business Operations/Design Process</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Sustainability Action Plan</a:t>
            </a:r>
            <a:endParaRPr sz="2000">
              <a:latin typeface="Arial"/>
              <a:ea typeface="Arial"/>
              <a:cs typeface="Arial"/>
              <a:sym typeface="Arial"/>
            </a:endParaRPr>
          </a:p>
          <a:p>
            <a:pPr indent="0" lvl="0" marL="0" rtl="0" algn="l">
              <a:spcBef>
                <a:spcPts val="1600"/>
              </a:spcBef>
              <a:spcAft>
                <a:spcPts val="0"/>
              </a:spcAft>
              <a:buNone/>
            </a:pPr>
            <a:r>
              <a:t/>
            </a:r>
            <a:endParaRPr sz="2000">
              <a:latin typeface="Arial"/>
              <a:ea typeface="Arial"/>
              <a:cs typeface="Arial"/>
              <a:sym typeface="Arial"/>
            </a:endParaRPr>
          </a:p>
          <a:p>
            <a:pPr indent="0" lvl="0" marL="0" rtl="0" algn="l">
              <a:spcBef>
                <a:spcPts val="1600"/>
              </a:spcBef>
              <a:spcAft>
                <a:spcPts val="1600"/>
              </a:spcAft>
              <a:buNone/>
            </a:pPr>
            <a:r>
              <a:t/>
            </a:r>
            <a:endParaRPr sz="2000">
              <a:latin typeface="Arial"/>
              <a:ea typeface="Arial"/>
              <a:cs typeface="Arial"/>
              <a:sym typeface="Arial"/>
            </a:endParaRPr>
          </a:p>
        </p:txBody>
      </p:sp>
      <p:pic>
        <p:nvPicPr>
          <p:cNvPr id="138" name="Google Shape;138;p22"/>
          <p:cNvPicPr preferRelativeResize="0"/>
          <p:nvPr/>
        </p:nvPicPr>
        <p:blipFill rotWithShape="1">
          <a:blip r:embed="rId3">
            <a:alphaModFix/>
          </a:blip>
          <a:srcRect b="31589" l="0" r="0" t="18410"/>
          <a:stretch/>
        </p:blipFill>
        <p:spPr>
          <a:xfrm>
            <a:off x="0" y="2571750"/>
            <a:ext cx="9144000" cy="2571750"/>
          </a:xfrm>
          <a:prstGeom prst="rect">
            <a:avLst/>
          </a:prstGeom>
          <a:noFill/>
          <a:ln>
            <a:noFill/>
          </a:ln>
        </p:spPr>
      </p:pic>
      <p:sp>
        <p:nvSpPr>
          <p:cNvPr id="139" name="Google Shape;139;p22"/>
          <p:cNvSpPr txBox="1"/>
          <p:nvPr/>
        </p:nvSpPr>
        <p:spPr>
          <a:xfrm>
            <a:off x="8806100" y="4797300"/>
            <a:ext cx="5316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Playfair Display"/>
                <a:ea typeface="Playfair Display"/>
                <a:cs typeface="Playfair Display"/>
                <a:sym typeface="Playfair Display"/>
              </a:rPr>
              <a:t>12</a:t>
            </a:r>
            <a:endParaRPr>
              <a:solidFill>
                <a:srgbClr val="FFFFFF"/>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Oswald"/>
                <a:ea typeface="Oswald"/>
                <a:cs typeface="Oswald"/>
                <a:sym typeface="Oswald"/>
              </a:rPr>
              <a:t>Thank you!</a:t>
            </a:r>
            <a:endParaRPr>
              <a:solidFill>
                <a:srgbClr val="FFFFFF"/>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Citations</a:t>
            </a:r>
            <a:endParaRPr/>
          </a:p>
        </p:txBody>
      </p:sp>
      <p:sp>
        <p:nvSpPr>
          <p:cNvPr id="150" name="Google Shape;150;p2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33333"/>
                </a:solidFill>
                <a:highlight>
                  <a:srgbClr val="FFFFFF"/>
                </a:highlight>
                <a:latin typeface="Arial"/>
                <a:ea typeface="Arial"/>
                <a:cs typeface="Arial"/>
                <a:sym typeface="Arial"/>
              </a:rPr>
              <a:t>1. </a:t>
            </a:r>
            <a:r>
              <a:rPr lang="en" sz="1200">
                <a:solidFill>
                  <a:srgbClr val="333333"/>
                </a:solidFill>
                <a:highlight>
                  <a:srgbClr val="FFFFFF"/>
                </a:highlight>
                <a:latin typeface="Arial"/>
                <a:ea typeface="Arial"/>
                <a:cs typeface="Arial"/>
                <a:sym typeface="Arial"/>
              </a:rPr>
              <a:t>Shepley Bulfinch. (2019) Shepley Bulfinch Logo [Digital image]. Retrieved April 19, 2019 from http://www.shepleybulfinch.com</a:t>
            </a:r>
            <a:endParaRPr sz="1200">
              <a:latin typeface="Arial"/>
              <a:ea typeface="Arial"/>
              <a:cs typeface="Arial"/>
              <a:sym typeface="Arial"/>
            </a:endParaRPr>
          </a:p>
          <a:p>
            <a:pPr indent="0" lvl="0" marL="0" rtl="0" algn="l">
              <a:spcBef>
                <a:spcPts val="1600"/>
              </a:spcBef>
              <a:spcAft>
                <a:spcPts val="0"/>
              </a:spcAft>
              <a:buNone/>
            </a:pPr>
            <a:r>
              <a:rPr lang="en" sz="1200">
                <a:latin typeface="Arial"/>
                <a:ea typeface="Arial"/>
                <a:cs typeface="Arial"/>
                <a:sym typeface="Arial"/>
              </a:rPr>
              <a:t>2. </a:t>
            </a:r>
            <a:r>
              <a:rPr lang="en" sz="1200">
                <a:solidFill>
                  <a:srgbClr val="333333"/>
                </a:solidFill>
                <a:highlight>
                  <a:srgbClr val="FFFFFF"/>
                </a:highlight>
                <a:latin typeface="Arial"/>
                <a:ea typeface="Arial"/>
                <a:cs typeface="Arial"/>
                <a:sym typeface="Arial"/>
              </a:rPr>
              <a:t>Baruch, R. (2017, June 2). Shepley Bulfinch Phoenix Office/Studio [Digital image]. Retrieved from http://javamagaz.com/?p=3480</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lang="en" sz="1200">
                <a:solidFill>
                  <a:srgbClr val="333333"/>
                </a:solidFill>
                <a:highlight>
                  <a:srgbClr val="FFFFFF"/>
                </a:highlight>
                <a:latin typeface="Arial"/>
                <a:ea typeface="Arial"/>
                <a:cs typeface="Arial"/>
                <a:sym typeface="Arial"/>
              </a:rPr>
              <a:t>3. University of Virginia Office for Sustainability. (2018, July 6). Collaboration [Digital image]. Retrieved from https://sustainability.virginia.edu/about/overview/collaboration.html</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lang="en" sz="1200">
                <a:solidFill>
                  <a:srgbClr val="333333"/>
                </a:solidFill>
                <a:highlight>
                  <a:srgbClr val="FFFFFF"/>
                </a:highlight>
                <a:latin typeface="Arial"/>
                <a:ea typeface="Arial"/>
                <a:cs typeface="Arial"/>
                <a:sym typeface="Arial"/>
              </a:rPr>
              <a:t>4. Brigham, Stephen. (2017, April 16) A user group session [Digital Image]. Retrieved from http://stephenbrigham.net/sketching-stories--blog/category/construction</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lang="en" sz="1200">
                <a:solidFill>
                  <a:srgbClr val="333333"/>
                </a:solidFill>
                <a:highlight>
                  <a:srgbClr val="FFFFFF"/>
                </a:highlight>
                <a:latin typeface="Arial"/>
                <a:ea typeface="Arial"/>
                <a:cs typeface="Arial"/>
                <a:sym typeface="Arial"/>
              </a:rPr>
              <a:t>5. Lake | Flato</a:t>
            </a:r>
            <a:r>
              <a:rPr lang="en" sz="1200">
                <a:solidFill>
                  <a:srgbClr val="333333"/>
                </a:solidFill>
                <a:highlight>
                  <a:srgbClr val="FFFFFF"/>
                </a:highlight>
                <a:latin typeface="Arial"/>
                <a:ea typeface="Arial"/>
                <a:cs typeface="Arial"/>
                <a:sym typeface="Arial"/>
              </a:rPr>
              <a:t>. (2019) Lake | Flato Logo [Digital image]. Retrieved April 19, 2019 from http://www.lakeflato.com</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lang="en" sz="1200">
                <a:solidFill>
                  <a:srgbClr val="333333"/>
                </a:solidFill>
                <a:highlight>
                  <a:srgbClr val="FFFFFF"/>
                </a:highlight>
                <a:latin typeface="Arial"/>
                <a:ea typeface="Arial"/>
                <a:cs typeface="Arial"/>
                <a:sym typeface="Arial"/>
              </a:rPr>
              <a:t>6. Gensler. (2019) Gensler Logo [Digital image]. Retrieved April 19, 2019 from http://www.gensler.com</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1600"/>
              </a:spcAft>
              <a:buNone/>
            </a:pPr>
            <a:r>
              <a:rPr lang="en" sz="1200">
                <a:solidFill>
                  <a:srgbClr val="333333"/>
                </a:solidFill>
                <a:highlight>
                  <a:srgbClr val="FFFFFF"/>
                </a:highlight>
                <a:latin typeface="Arial"/>
                <a:ea typeface="Arial"/>
                <a:cs typeface="Arial"/>
                <a:sym typeface="Arial"/>
              </a:rPr>
              <a:t>7. WRNS Studio. (2019) WRNS Studio Logo [Digital image]. Retrieved April 19, 2019 from http://www.wrnsstudio.com</a:t>
            </a:r>
            <a:endParaRPr sz="1200">
              <a:solidFill>
                <a:srgbClr val="333333"/>
              </a:solidFill>
              <a:highlight>
                <a:srgbClr val="FFFFFF"/>
              </a:highlight>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Citations</a:t>
            </a:r>
            <a:endParaRPr/>
          </a:p>
        </p:txBody>
      </p:sp>
      <p:sp>
        <p:nvSpPr>
          <p:cNvPr id="156" name="Google Shape;156;p25"/>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33333"/>
                </a:solidFill>
                <a:highlight>
                  <a:srgbClr val="FFFFFF"/>
                </a:highlight>
                <a:latin typeface="Arial"/>
                <a:ea typeface="Arial"/>
                <a:cs typeface="Arial"/>
                <a:sym typeface="Arial"/>
              </a:rPr>
              <a:t>8. </a:t>
            </a:r>
            <a:r>
              <a:rPr lang="en" sz="1200">
                <a:solidFill>
                  <a:srgbClr val="333333"/>
                </a:solidFill>
                <a:highlight>
                  <a:srgbClr val="FFFFFF"/>
                </a:highlight>
                <a:latin typeface="Arial"/>
                <a:ea typeface="Arial"/>
                <a:cs typeface="Arial"/>
                <a:sym typeface="Arial"/>
              </a:rPr>
              <a:t>Shepley Bulfinch. (2019) Shepley Bulfinch Logo [Digital image]. Retrieved April 19, 2019 from http://www.shepleybulfinch.com</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lang="en" sz="1200">
                <a:solidFill>
                  <a:srgbClr val="333333"/>
                </a:solidFill>
                <a:highlight>
                  <a:srgbClr val="FFFFFF"/>
                </a:highlight>
                <a:latin typeface="Arial"/>
                <a:ea typeface="Arial"/>
                <a:cs typeface="Arial"/>
                <a:sym typeface="Arial"/>
              </a:rPr>
              <a:t>9. Hayes, Rosie. (2019, January 9) Brainstorming [Digital image]. Retrieved from https://www.theukdomain.uk/effective-brainstorming-session/</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lang="en" sz="1200">
                <a:solidFill>
                  <a:srgbClr val="333333"/>
                </a:solidFill>
                <a:highlight>
                  <a:srgbClr val="FFFFFF"/>
                </a:highlight>
                <a:latin typeface="Arial"/>
                <a:ea typeface="Arial"/>
                <a:cs typeface="Arial"/>
                <a:sym typeface="Arial"/>
              </a:rPr>
              <a:t>10. Gray, Alena (2018, December 20) Project Manager [Digital Image]. Retrieved from https://www.theukdomain.uk/effective-brainstorming-session/ </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lang="en" sz="1200">
                <a:solidFill>
                  <a:srgbClr val="333333"/>
                </a:solidFill>
                <a:highlight>
                  <a:srgbClr val="FFFFFF"/>
                </a:highlight>
                <a:latin typeface="Arial"/>
                <a:ea typeface="Arial"/>
                <a:cs typeface="Arial"/>
                <a:sym typeface="Arial"/>
              </a:rPr>
              <a:t>11. Celestial Media. (n.d.) Project Manager [Digital image]. Retrieved April 20, 2019 from </a:t>
            </a:r>
            <a:r>
              <a:rPr lang="en" sz="1200">
                <a:solidFill>
                  <a:srgbClr val="333333"/>
                </a:solidFill>
                <a:latin typeface="Arial"/>
                <a:ea typeface="Arial"/>
                <a:cs typeface="Arial"/>
                <a:sym typeface="Arial"/>
              </a:rPr>
              <a:t>best-qualities-of-a-project-manager-characteristics-of-a-good-project-manager</a:t>
            </a:r>
            <a:r>
              <a:rPr lang="en" sz="1200">
                <a:solidFill>
                  <a:srgbClr val="333333"/>
                </a:solidFill>
                <a:highlight>
                  <a:srgbClr val="FFFFFF"/>
                </a:highlight>
                <a:latin typeface="Arial"/>
                <a:ea typeface="Arial"/>
                <a:cs typeface="Arial"/>
                <a:sym typeface="Arial"/>
              </a:rPr>
              <a:t> </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lang="en" sz="1200">
                <a:solidFill>
                  <a:srgbClr val="333333"/>
                </a:solidFill>
                <a:highlight>
                  <a:srgbClr val="FFFFFF"/>
                </a:highlight>
                <a:latin typeface="Arial"/>
                <a:ea typeface="Arial"/>
                <a:cs typeface="Arial"/>
                <a:sym typeface="Arial"/>
              </a:rPr>
              <a:t>12. </a:t>
            </a:r>
            <a:r>
              <a:rPr lang="en" sz="1200">
                <a:latin typeface="Arial"/>
                <a:ea typeface="Arial"/>
                <a:cs typeface="Arial"/>
                <a:sym typeface="Arial"/>
              </a:rPr>
              <a:t>Mountain Xpress. (2015, July 14). Seedling in hands [Digital Image] Retrieved from https://mountainx.com/seedling-in-hands/</a:t>
            </a:r>
            <a:r>
              <a:rPr lang="en" sz="1200">
                <a:solidFill>
                  <a:schemeClr val="dk1"/>
                </a:solidFill>
                <a:latin typeface="Arial"/>
                <a:ea typeface="Arial"/>
                <a:cs typeface="Arial"/>
                <a:sym typeface="Arial"/>
              </a:rPr>
              <a:t> </a:t>
            </a:r>
            <a:endParaRPr sz="1200">
              <a:solidFill>
                <a:srgbClr val="333333"/>
              </a:solidFill>
              <a:highlight>
                <a:srgbClr val="FFFFFF"/>
              </a:highlight>
              <a:latin typeface="Arial"/>
              <a:ea typeface="Arial"/>
              <a:cs typeface="Arial"/>
              <a:sym typeface="Arial"/>
            </a:endParaRPr>
          </a:p>
          <a:p>
            <a:pPr indent="0" lvl="0" marL="0" rtl="0" algn="l">
              <a:spcBef>
                <a:spcPts val="1600"/>
              </a:spcBef>
              <a:spcAft>
                <a:spcPts val="1600"/>
              </a:spcAft>
              <a:buNone/>
            </a:pPr>
            <a:r>
              <a:t/>
            </a:r>
            <a:endParaRPr sz="1200">
              <a:solidFill>
                <a:srgbClr val="333333"/>
              </a:solidFill>
              <a:highlight>
                <a:srgbClr val="FFFFFF"/>
              </a:highlight>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b="21516" l="14624" r="17638" t="19308"/>
          <a:stretch/>
        </p:blipFill>
        <p:spPr>
          <a:xfrm>
            <a:off x="0" y="1617174"/>
            <a:ext cx="4572000" cy="2356496"/>
          </a:xfrm>
          <a:prstGeom prst="rect">
            <a:avLst/>
          </a:prstGeom>
          <a:noFill/>
          <a:ln>
            <a:noFill/>
          </a:ln>
        </p:spPr>
      </p:pic>
      <p:pic>
        <p:nvPicPr>
          <p:cNvPr id="65" name="Google Shape;65;p14"/>
          <p:cNvPicPr preferRelativeResize="0"/>
          <p:nvPr/>
        </p:nvPicPr>
        <p:blipFill rotWithShape="1">
          <a:blip r:embed="rId4">
            <a:alphaModFix/>
          </a:blip>
          <a:srcRect b="0" l="14965" r="4790" t="0"/>
          <a:stretch/>
        </p:blipFill>
        <p:spPr>
          <a:xfrm>
            <a:off x="4572000" y="0"/>
            <a:ext cx="4572000" cy="5143499"/>
          </a:xfrm>
          <a:prstGeom prst="rect">
            <a:avLst/>
          </a:prstGeom>
          <a:noFill/>
          <a:ln>
            <a:noFill/>
          </a:ln>
        </p:spPr>
      </p:pic>
      <p:sp>
        <p:nvSpPr>
          <p:cNvPr id="66" name="Google Shape;66;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67" name="Google Shape;67;p14"/>
          <p:cNvSpPr txBox="1"/>
          <p:nvPr/>
        </p:nvSpPr>
        <p:spPr>
          <a:xfrm>
            <a:off x="4343400" y="3627725"/>
            <a:ext cx="2700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1</a:t>
            </a:r>
            <a:endParaRPr>
              <a:latin typeface="Playfair Display"/>
              <a:ea typeface="Playfair Display"/>
              <a:cs typeface="Playfair Display"/>
              <a:sym typeface="Playfair Display"/>
            </a:endParaRPr>
          </a:p>
        </p:txBody>
      </p:sp>
      <p:sp>
        <p:nvSpPr>
          <p:cNvPr id="68" name="Google Shape;68;p14"/>
          <p:cNvSpPr txBox="1"/>
          <p:nvPr/>
        </p:nvSpPr>
        <p:spPr>
          <a:xfrm>
            <a:off x="8839200" y="4797300"/>
            <a:ext cx="2700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Playfair Display"/>
                <a:ea typeface="Playfair Display"/>
                <a:cs typeface="Playfair Display"/>
                <a:sym typeface="Playfair Display"/>
              </a:rPr>
              <a:t>2</a:t>
            </a:r>
            <a:endParaRPr>
              <a:solidFill>
                <a:srgbClr val="FFFFFF"/>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Proposed Solution</a:t>
            </a:r>
            <a:endParaRPr/>
          </a:p>
        </p:txBody>
      </p:sp>
      <p:sp>
        <p:nvSpPr>
          <p:cNvPr id="74" name="Google Shape;74;p15"/>
          <p:cNvSpPr txBox="1"/>
          <p:nvPr>
            <p:ph idx="1" type="body"/>
          </p:nvPr>
        </p:nvSpPr>
        <p:spPr>
          <a:xfrm>
            <a:off x="311700" y="1234075"/>
            <a:ext cx="8520600" cy="3334800"/>
          </a:xfrm>
          <a:prstGeom prst="rect">
            <a:avLst/>
          </a:prstGeom>
        </p:spPr>
        <p:txBody>
          <a:bodyPr anchorCtr="0" anchor="ctr" bIns="91425" lIns="91425" spcFirstLastPara="1" rIns="91425" wrap="square" tIns="91425">
            <a:noAutofit/>
          </a:bodyPr>
          <a:lstStyle/>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Business Sustainability Assessment</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Sustainability Engagement Session</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Sustainability Consultation Report</a:t>
            </a:r>
            <a:endParaRPr sz="2000">
              <a:latin typeface="Arial"/>
              <a:ea typeface="Arial"/>
              <a:cs typeface="Arial"/>
              <a:sym typeface="Arial"/>
            </a:endParaRPr>
          </a:p>
        </p:txBody>
      </p:sp>
      <p:pic>
        <p:nvPicPr>
          <p:cNvPr id="75" name="Google Shape;75;p15"/>
          <p:cNvPicPr preferRelativeResize="0"/>
          <p:nvPr/>
        </p:nvPicPr>
        <p:blipFill>
          <a:blip r:embed="rId3">
            <a:alphaModFix/>
          </a:blip>
          <a:stretch>
            <a:fillRect/>
          </a:stretch>
        </p:blipFill>
        <p:spPr>
          <a:xfrm>
            <a:off x="5320725" y="701050"/>
            <a:ext cx="3616675" cy="3741400"/>
          </a:xfrm>
          <a:prstGeom prst="rect">
            <a:avLst/>
          </a:prstGeom>
          <a:noFill/>
          <a:ln>
            <a:noFill/>
          </a:ln>
        </p:spPr>
      </p:pic>
      <p:sp>
        <p:nvSpPr>
          <p:cNvPr id="76" name="Google Shape;76;p15"/>
          <p:cNvSpPr txBox="1"/>
          <p:nvPr/>
        </p:nvSpPr>
        <p:spPr>
          <a:xfrm>
            <a:off x="8686800" y="4008725"/>
            <a:ext cx="2700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Methods: Business Sustainability Assessment</a:t>
            </a:r>
            <a:endParaRPr/>
          </a:p>
        </p:txBody>
      </p:sp>
      <p:pic>
        <p:nvPicPr>
          <p:cNvPr id="82" name="Google Shape;82;p16"/>
          <p:cNvPicPr preferRelativeResize="0"/>
          <p:nvPr/>
        </p:nvPicPr>
        <p:blipFill>
          <a:blip r:embed="rId3">
            <a:alphaModFix/>
          </a:blip>
          <a:stretch>
            <a:fillRect/>
          </a:stretch>
        </p:blipFill>
        <p:spPr>
          <a:xfrm>
            <a:off x="166375" y="1673274"/>
            <a:ext cx="4158692" cy="1421775"/>
          </a:xfrm>
          <a:prstGeom prst="rect">
            <a:avLst/>
          </a:prstGeom>
          <a:noFill/>
          <a:ln>
            <a:noFill/>
          </a:ln>
        </p:spPr>
      </p:pic>
      <p:pic>
        <p:nvPicPr>
          <p:cNvPr id="83" name="Google Shape;83;p16"/>
          <p:cNvPicPr preferRelativeResize="0"/>
          <p:nvPr/>
        </p:nvPicPr>
        <p:blipFill>
          <a:blip r:embed="rId4">
            <a:alphaModFix/>
          </a:blip>
          <a:stretch>
            <a:fillRect/>
          </a:stretch>
        </p:blipFill>
        <p:spPr>
          <a:xfrm>
            <a:off x="4437350" y="1673263"/>
            <a:ext cx="4526425" cy="1421775"/>
          </a:xfrm>
          <a:prstGeom prst="rect">
            <a:avLst/>
          </a:prstGeom>
          <a:noFill/>
          <a:ln>
            <a:noFill/>
          </a:ln>
        </p:spPr>
      </p:pic>
      <p:pic>
        <p:nvPicPr>
          <p:cNvPr id="84" name="Google Shape;84;p16"/>
          <p:cNvPicPr preferRelativeResize="0"/>
          <p:nvPr/>
        </p:nvPicPr>
        <p:blipFill>
          <a:blip r:embed="rId5">
            <a:alphaModFix/>
          </a:blip>
          <a:stretch>
            <a:fillRect/>
          </a:stretch>
        </p:blipFill>
        <p:spPr>
          <a:xfrm>
            <a:off x="1069938" y="3628400"/>
            <a:ext cx="7004121" cy="1421775"/>
          </a:xfrm>
          <a:prstGeom prst="rect">
            <a:avLst/>
          </a:prstGeom>
          <a:noFill/>
          <a:ln>
            <a:noFill/>
          </a:ln>
        </p:spPr>
      </p:pic>
      <p:sp>
        <p:nvSpPr>
          <p:cNvPr id="85" name="Google Shape;85;p16"/>
          <p:cNvSpPr txBox="1"/>
          <p:nvPr/>
        </p:nvSpPr>
        <p:spPr>
          <a:xfrm>
            <a:off x="166375" y="1322525"/>
            <a:ext cx="4158600" cy="401400"/>
          </a:xfrm>
          <a:prstGeom prst="rect">
            <a:avLst/>
          </a:prstGeom>
          <a:noFill/>
          <a:ln>
            <a:noFill/>
          </a:ln>
        </p:spPr>
        <p:txBody>
          <a:bodyPr anchorCtr="0" anchor="b" bIns="91425" lIns="91425" spcFirstLastPara="1" rIns="91425" wrap="square" tIns="91425">
            <a:noAutofit/>
          </a:bodyPr>
          <a:lstStyle/>
          <a:p>
            <a:pPr indent="-342900" lvl="0" marL="457200" rtl="0" algn="ctr">
              <a:spcBef>
                <a:spcPts val="0"/>
              </a:spcBef>
              <a:spcAft>
                <a:spcPts val="0"/>
              </a:spcAft>
              <a:buSzPts val="1800"/>
              <a:buAutoNum type="arabicPeriod"/>
            </a:pPr>
            <a:r>
              <a:rPr b="1" lang="en" sz="1800" u="sng"/>
              <a:t>Five - level Organizational Map</a:t>
            </a:r>
            <a:endParaRPr b="1" sz="1800" u="sng"/>
          </a:p>
        </p:txBody>
      </p:sp>
      <p:sp>
        <p:nvSpPr>
          <p:cNvPr id="86" name="Google Shape;86;p16"/>
          <p:cNvSpPr txBox="1"/>
          <p:nvPr/>
        </p:nvSpPr>
        <p:spPr>
          <a:xfrm>
            <a:off x="4437350" y="1348075"/>
            <a:ext cx="4526400" cy="401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t>2.  </a:t>
            </a:r>
            <a:r>
              <a:rPr b="1" lang="en" sz="1800" u="sng"/>
              <a:t>Current Implementation Assessment</a:t>
            </a:r>
            <a:endParaRPr b="1" sz="1800" u="sng"/>
          </a:p>
        </p:txBody>
      </p:sp>
      <p:sp>
        <p:nvSpPr>
          <p:cNvPr id="87" name="Google Shape;87;p16"/>
          <p:cNvSpPr txBox="1"/>
          <p:nvPr/>
        </p:nvSpPr>
        <p:spPr>
          <a:xfrm>
            <a:off x="1069950" y="3303200"/>
            <a:ext cx="7004100" cy="40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3.  </a:t>
            </a:r>
            <a:r>
              <a:rPr b="1" lang="en" sz="1800" u="sng"/>
              <a:t>Application of FSSD</a:t>
            </a:r>
            <a:endParaRPr b="1" sz="1800" u="sng"/>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Methods: Sustainability Engagement Session</a:t>
            </a:r>
            <a:endParaRPr/>
          </a:p>
        </p:txBody>
      </p:sp>
      <p:pic>
        <p:nvPicPr>
          <p:cNvPr id="93" name="Google Shape;93;p17"/>
          <p:cNvPicPr preferRelativeResize="0"/>
          <p:nvPr/>
        </p:nvPicPr>
        <p:blipFill>
          <a:blip r:embed="rId3">
            <a:alphaModFix/>
          </a:blip>
          <a:stretch>
            <a:fillRect/>
          </a:stretch>
        </p:blipFill>
        <p:spPr>
          <a:xfrm>
            <a:off x="1327850" y="1237000"/>
            <a:ext cx="6488301" cy="3497775"/>
          </a:xfrm>
          <a:prstGeom prst="rect">
            <a:avLst/>
          </a:prstGeom>
          <a:noFill/>
          <a:ln>
            <a:noFill/>
          </a:ln>
        </p:spPr>
      </p:pic>
      <p:sp>
        <p:nvSpPr>
          <p:cNvPr id="94" name="Google Shape;94;p17"/>
          <p:cNvSpPr txBox="1"/>
          <p:nvPr/>
        </p:nvSpPr>
        <p:spPr>
          <a:xfrm>
            <a:off x="7696200" y="4465925"/>
            <a:ext cx="2700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4</a:t>
            </a:r>
            <a:endParaRPr>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Outcomes: Business Sustainability Assessment</a:t>
            </a:r>
            <a:endParaRPr/>
          </a:p>
        </p:txBody>
      </p:sp>
      <p:pic>
        <p:nvPicPr>
          <p:cNvPr id="100" name="Google Shape;100;p18"/>
          <p:cNvPicPr preferRelativeResize="0"/>
          <p:nvPr/>
        </p:nvPicPr>
        <p:blipFill>
          <a:blip r:embed="rId3">
            <a:alphaModFix/>
          </a:blip>
          <a:stretch>
            <a:fillRect/>
          </a:stretch>
        </p:blipFill>
        <p:spPr>
          <a:xfrm>
            <a:off x="788101" y="1221675"/>
            <a:ext cx="7567800" cy="606438"/>
          </a:xfrm>
          <a:prstGeom prst="rect">
            <a:avLst/>
          </a:prstGeom>
          <a:noFill/>
          <a:ln>
            <a:noFill/>
          </a:ln>
        </p:spPr>
      </p:pic>
      <p:pic>
        <p:nvPicPr>
          <p:cNvPr id="101" name="Google Shape;101;p18"/>
          <p:cNvPicPr preferRelativeResize="0"/>
          <p:nvPr/>
        </p:nvPicPr>
        <p:blipFill>
          <a:blip r:embed="rId4">
            <a:alphaModFix/>
          </a:blip>
          <a:stretch>
            <a:fillRect/>
          </a:stretch>
        </p:blipFill>
        <p:spPr>
          <a:xfrm>
            <a:off x="1765737" y="2044925"/>
            <a:ext cx="5612527" cy="933600"/>
          </a:xfrm>
          <a:prstGeom prst="rect">
            <a:avLst/>
          </a:prstGeom>
          <a:noFill/>
          <a:ln>
            <a:noFill/>
          </a:ln>
        </p:spPr>
      </p:pic>
      <p:pic>
        <p:nvPicPr>
          <p:cNvPr id="102" name="Google Shape;102;p18"/>
          <p:cNvPicPr preferRelativeResize="0"/>
          <p:nvPr/>
        </p:nvPicPr>
        <p:blipFill>
          <a:blip r:embed="rId5">
            <a:alphaModFix/>
          </a:blip>
          <a:stretch>
            <a:fillRect/>
          </a:stretch>
        </p:blipFill>
        <p:spPr>
          <a:xfrm>
            <a:off x="739325" y="3311907"/>
            <a:ext cx="7665350" cy="774655"/>
          </a:xfrm>
          <a:prstGeom prst="rect">
            <a:avLst/>
          </a:prstGeom>
          <a:noFill/>
          <a:ln>
            <a:noFill/>
          </a:ln>
        </p:spPr>
      </p:pic>
      <p:pic>
        <p:nvPicPr>
          <p:cNvPr id="103" name="Google Shape;103;p18"/>
          <p:cNvPicPr preferRelativeResize="0"/>
          <p:nvPr/>
        </p:nvPicPr>
        <p:blipFill rotWithShape="1">
          <a:blip r:embed="rId6">
            <a:alphaModFix/>
          </a:blip>
          <a:srcRect b="77156" l="0" r="0" t="4006"/>
          <a:stretch/>
        </p:blipFill>
        <p:spPr>
          <a:xfrm>
            <a:off x="0" y="4131450"/>
            <a:ext cx="9144000" cy="1012050"/>
          </a:xfrm>
          <a:prstGeom prst="rect">
            <a:avLst/>
          </a:prstGeom>
          <a:noFill/>
          <a:ln>
            <a:noFill/>
          </a:ln>
        </p:spPr>
      </p:pic>
      <p:sp>
        <p:nvSpPr>
          <p:cNvPr id="104" name="Google Shape;104;p18"/>
          <p:cNvSpPr txBox="1"/>
          <p:nvPr/>
        </p:nvSpPr>
        <p:spPr>
          <a:xfrm>
            <a:off x="8404675" y="1481925"/>
            <a:ext cx="2700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5</a:t>
            </a:r>
            <a:endParaRPr>
              <a:latin typeface="Playfair Display"/>
              <a:ea typeface="Playfair Display"/>
              <a:cs typeface="Playfair Display"/>
              <a:sym typeface="Playfair Display"/>
            </a:endParaRPr>
          </a:p>
        </p:txBody>
      </p:sp>
      <p:sp>
        <p:nvSpPr>
          <p:cNvPr id="105" name="Google Shape;105;p18"/>
          <p:cNvSpPr txBox="1"/>
          <p:nvPr/>
        </p:nvSpPr>
        <p:spPr>
          <a:xfrm>
            <a:off x="7391400" y="2789525"/>
            <a:ext cx="2700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6</a:t>
            </a:r>
            <a:endParaRPr>
              <a:latin typeface="Playfair Display"/>
              <a:ea typeface="Playfair Display"/>
              <a:cs typeface="Playfair Display"/>
              <a:sym typeface="Playfair Display"/>
            </a:endParaRPr>
          </a:p>
        </p:txBody>
      </p:sp>
      <p:sp>
        <p:nvSpPr>
          <p:cNvPr id="106" name="Google Shape;106;p18"/>
          <p:cNvSpPr txBox="1"/>
          <p:nvPr/>
        </p:nvSpPr>
        <p:spPr>
          <a:xfrm>
            <a:off x="8382000" y="3780125"/>
            <a:ext cx="2700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7</a:t>
            </a:r>
            <a:endParaRPr>
              <a:latin typeface="Playfair Display"/>
              <a:ea typeface="Playfair Display"/>
              <a:cs typeface="Playfair Display"/>
              <a:sym typeface="Playfair Display"/>
            </a:endParaRPr>
          </a:p>
        </p:txBody>
      </p:sp>
      <p:sp>
        <p:nvSpPr>
          <p:cNvPr id="107" name="Google Shape;107;p18"/>
          <p:cNvSpPr txBox="1"/>
          <p:nvPr/>
        </p:nvSpPr>
        <p:spPr>
          <a:xfrm>
            <a:off x="7772400" y="4770725"/>
            <a:ext cx="2700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8</a:t>
            </a:r>
            <a:endParaRPr>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Outcomes: Sustainability Engagement Session</a:t>
            </a:r>
            <a:endParaRPr/>
          </a:p>
        </p:txBody>
      </p:sp>
      <p:sp>
        <p:nvSpPr>
          <p:cNvPr id="113" name="Google Shape;113;p19"/>
          <p:cNvSpPr txBox="1"/>
          <p:nvPr>
            <p:ph idx="1" type="body"/>
          </p:nvPr>
        </p:nvSpPr>
        <p:spPr>
          <a:xfrm>
            <a:off x="311700" y="1234075"/>
            <a:ext cx="8520600" cy="3334800"/>
          </a:xfrm>
          <a:prstGeom prst="rect">
            <a:avLst/>
          </a:prstGeom>
        </p:spPr>
        <p:txBody>
          <a:bodyPr anchorCtr="0" anchor="ctr" bIns="91425" lIns="91425" spcFirstLastPara="1" rIns="91425" wrap="square" tIns="91425">
            <a:noAutofit/>
          </a:bodyPr>
          <a:lstStyle/>
          <a:p>
            <a:pPr indent="-355600" lvl="0" marL="457200" rtl="0" algn="l">
              <a:lnSpc>
                <a:spcPct val="150000"/>
              </a:lnSpc>
              <a:spcBef>
                <a:spcPts val="0"/>
              </a:spcBef>
              <a:spcAft>
                <a:spcPts val="0"/>
              </a:spcAft>
              <a:buSzPts val="2000"/>
              <a:buFont typeface="Arial"/>
              <a:buChar char="●"/>
            </a:pPr>
            <a:r>
              <a:rPr lang="en" sz="2000">
                <a:latin typeface="Arial"/>
                <a:ea typeface="Arial"/>
                <a:cs typeface="Arial"/>
                <a:sym typeface="Arial"/>
              </a:rPr>
              <a:t>Vision</a:t>
            </a:r>
            <a:endParaRPr sz="2000">
              <a:latin typeface="Arial"/>
              <a:ea typeface="Arial"/>
              <a:cs typeface="Arial"/>
              <a:sym typeface="Arial"/>
            </a:endParaRPr>
          </a:p>
          <a:p>
            <a:pPr indent="-355600" lvl="0" marL="457200" rtl="0" algn="l">
              <a:lnSpc>
                <a:spcPct val="150000"/>
              </a:lnSpc>
              <a:spcBef>
                <a:spcPts val="0"/>
              </a:spcBef>
              <a:spcAft>
                <a:spcPts val="0"/>
              </a:spcAft>
              <a:buSzPts val="2000"/>
              <a:buFont typeface="Arial"/>
              <a:buChar char="●"/>
            </a:pPr>
            <a:r>
              <a:rPr lang="en" sz="1900">
                <a:latin typeface="Arial"/>
                <a:ea typeface="Arial"/>
                <a:cs typeface="Arial"/>
                <a:sym typeface="Arial"/>
              </a:rPr>
              <a:t>Assess Current Situation</a:t>
            </a:r>
            <a:endParaRPr sz="1900">
              <a:latin typeface="Arial"/>
              <a:ea typeface="Arial"/>
              <a:cs typeface="Arial"/>
              <a:sym typeface="Arial"/>
            </a:endParaRPr>
          </a:p>
          <a:p>
            <a:pPr indent="-342900" lvl="1" marL="914400" rtl="0" algn="l">
              <a:lnSpc>
                <a:spcPct val="150000"/>
              </a:lnSpc>
              <a:spcBef>
                <a:spcPts val="0"/>
              </a:spcBef>
              <a:spcAft>
                <a:spcPts val="0"/>
              </a:spcAft>
              <a:buSzPts val="1800"/>
              <a:buFont typeface="Arial"/>
              <a:buChar char="○"/>
            </a:pPr>
            <a:r>
              <a:rPr lang="en" sz="1800">
                <a:latin typeface="Arial"/>
                <a:ea typeface="Arial"/>
                <a:cs typeface="Arial"/>
                <a:sym typeface="Arial"/>
              </a:rPr>
              <a:t>Challenges</a:t>
            </a:r>
            <a:endParaRPr sz="1800">
              <a:latin typeface="Arial"/>
              <a:ea typeface="Arial"/>
              <a:cs typeface="Arial"/>
              <a:sym typeface="Arial"/>
            </a:endParaRPr>
          </a:p>
          <a:p>
            <a:pPr indent="-342900" lvl="1" marL="914400" rtl="0" algn="l">
              <a:lnSpc>
                <a:spcPct val="150000"/>
              </a:lnSpc>
              <a:spcBef>
                <a:spcPts val="0"/>
              </a:spcBef>
              <a:spcAft>
                <a:spcPts val="0"/>
              </a:spcAft>
              <a:buSzPts val="1800"/>
              <a:buFont typeface="Arial"/>
              <a:buChar char="○"/>
            </a:pPr>
            <a:r>
              <a:rPr lang="en" sz="1800">
                <a:latin typeface="Arial"/>
                <a:ea typeface="Arial"/>
                <a:cs typeface="Arial"/>
                <a:sym typeface="Arial"/>
              </a:rPr>
              <a:t>Assets</a:t>
            </a:r>
            <a:endParaRPr sz="1800">
              <a:latin typeface="Arial"/>
              <a:ea typeface="Arial"/>
              <a:cs typeface="Arial"/>
              <a:sym typeface="Arial"/>
            </a:endParaRPr>
          </a:p>
          <a:p>
            <a:pPr indent="-355600" lvl="0" marL="457200" rtl="0" algn="l">
              <a:lnSpc>
                <a:spcPct val="150000"/>
              </a:lnSpc>
              <a:spcBef>
                <a:spcPts val="0"/>
              </a:spcBef>
              <a:spcAft>
                <a:spcPts val="0"/>
              </a:spcAft>
              <a:buSzPts val="2000"/>
              <a:buFont typeface="Arial"/>
              <a:buChar char="●"/>
            </a:pPr>
            <a:r>
              <a:rPr lang="en" sz="2000">
                <a:latin typeface="Arial"/>
                <a:ea typeface="Arial"/>
                <a:cs typeface="Arial"/>
                <a:sym typeface="Arial"/>
              </a:rPr>
              <a:t>Possible Solutions</a:t>
            </a:r>
            <a:endParaRPr sz="2000">
              <a:latin typeface="Arial"/>
              <a:ea typeface="Arial"/>
              <a:cs typeface="Arial"/>
              <a:sym typeface="Arial"/>
            </a:endParaRPr>
          </a:p>
          <a:p>
            <a:pPr indent="-355600" lvl="0" marL="457200" rtl="0" algn="l">
              <a:lnSpc>
                <a:spcPct val="150000"/>
              </a:lnSpc>
              <a:spcBef>
                <a:spcPts val="0"/>
              </a:spcBef>
              <a:spcAft>
                <a:spcPts val="0"/>
              </a:spcAft>
              <a:buSzPts val="2000"/>
              <a:buFont typeface="Arial"/>
              <a:buChar char="●"/>
            </a:pPr>
            <a:r>
              <a:rPr lang="en" sz="2000">
                <a:latin typeface="Arial"/>
                <a:ea typeface="Arial"/>
                <a:cs typeface="Arial"/>
                <a:sym typeface="Arial"/>
              </a:rPr>
              <a:t>Strategic Plan</a:t>
            </a:r>
            <a:endParaRPr sz="2000">
              <a:latin typeface="Arial"/>
              <a:ea typeface="Arial"/>
              <a:cs typeface="Arial"/>
              <a:sym typeface="Arial"/>
            </a:endParaRPr>
          </a:p>
        </p:txBody>
      </p:sp>
      <p:pic>
        <p:nvPicPr>
          <p:cNvPr id="114" name="Google Shape;114;p19"/>
          <p:cNvPicPr preferRelativeResize="0"/>
          <p:nvPr/>
        </p:nvPicPr>
        <p:blipFill rotWithShape="1">
          <a:blip r:embed="rId3">
            <a:alphaModFix/>
          </a:blip>
          <a:srcRect b="1903" l="20779" r="2627" t="0"/>
          <a:stretch/>
        </p:blipFill>
        <p:spPr>
          <a:xfrm>
            <a:off x="4572001" y="1349600"/>
            <a:ext cx="4585875" cy="3793901"/>
          </a:xfrm>
          <a:prstGeom prst="rect">
            <a:avLst/>
          </a:prstGeom>
          <a:noFill/>
          <a:ln>
            <a:noFill/>
          </a:ln>
        </p:spPr>
      </p:pic>
      <p:sp>
        <p:nvSpPr>
          <p:cNvPr id="115" name="Google Shape;115;p19"/>
          <p:cNvSpPr txBox="1"/>
          <p:nvPr/>
        </p:nvSpPr>
        <p:spPr>
          <a:xfrm>
            <a:off x="8839200" y="4797300"/>
            <a:ext cx="2700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Playfair Display"/>
                <a:ea typeface="Playfair Display"/>
                <a:cs typeface="Playfair Display"/>
                <a:sym typeface="Playfair Display"/>
              </a:rPr>
              <a:t>9</a:t>
            </a:r>
            <a:endParaRPr>
              <a:solidFill>
                <a:srgbClr val="FFFFFF"/>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Lessons Learned</a:t>
            </a:r>
            <a:endParaRPr/>
          </a:p>
        </p:txBody>
      </p:sp>
      <p:sp>
        <p:nvSpPr>
          <p:cNvPr id="121" name="Google Shape;121;p20"/>
          <p:cNvSpPr txBox="1"/>
          <p:nvPr>
            <p:ph idx="1" type="body"/>
          </p:nvPr>
        </p:nvSpPr>
        <p:spPr>
          <a:xfrm>
            <a:off x="311700" y="1234075"/>
            <a:ext cx="8520600" cy="3334800"/>
          </a:xfrm>
          <a:prstGeom prst="rect">
            <a:avLst/>
          </a:prstGeom>
        </p:spPr>
        <p:txBody>
          <a:bodyPr anchorCtr="0" anchor="ctr" bIns="91425" lIns="91425" spcFirstLastPara="1" rIns="91425" wrap="square" tIns="91425">
            <a:noAutofit/>
          </a:bodyPr>
          <a:lstStyle/>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Perseverance</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Flexibility</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Communication</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Business Operations</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Sustainability &amp; Design</a:t>
            </a:r>
            <a:endParaRPr sz="2000">
              <a:latin typeface="Arial"/>
              <a:ea typeface="Arial"/>
              <a:cs typeface="Arial"/>
              <a:sym typeface="Arial"/>
            </a:endParaRPr>
          </a:p>
        </p:txBody>
      </p:sp>
      <p:pic>
        <p:nvPicPr>
          <p:cNvPr id="122" name="Google Shape;122;p20"/>
          <p:cNvPicPr preferRelativeResize="0"/>
          <p:nvPr/>
        </p:nvPicPr>
        <p:blipFill rotWithShape="1">
          <a:blip r:embed="rId3">
            <a:alphaModFix/>
          </a:blip>
          <a:srcRect b="0" l="25132" r="25286" t="0"/>
          <a:stretch/>
        </p:blipFill>
        <p:spPr>
          <a:xfrm>
            <a:off x="4260300" y="1234075"/>
            <a:ext cx="4883699" cy="3909425"/>
          </a:xfrm>
          <a:prstGeom prst="rect">
            <a:avLst/>
          </a:prstGeom>
          <a:noFill/>
          <a:ln>
            <a:noFill/>
          </a:ln>
        </p:spPr>
      </p:pic>
      <p:sp>
        <p:nvSpPr>
          <p:cNvPr id="123" name="Google Shape;123;p20"/>
          <p:cNvSpPr txBox="1"/>
          <p:nvPr/>
        </p:nvSpPr>
        <p:spPr>
          <a:xfrm>
            <a:off x="8806100" y="4797300"/>
            <a:ext cx="5316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Playfair Display"/>
                <a:ea typeface="Playfair Display"/>
                <a:cs typeface="Playfair Display"/>
                <a:sym typeface="Playfair Display"/>
              </a:rPr>
              <a:t>10</a:t>
            </a:r>
            <a:endParaRPr>
              <a:solidFill>
                <a:srgbClr val="FFFFFF"/>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Recommendations</a:t>
            </a:r>
            <a:endParaRPr/>
          </a:p>
        </p:txBody>
      </p:sp>
      <p:sp>
        <p:nvSpPr>
          <p:cNvPr id="129" name="Google Shape;129;p21"/>
          <p:cNvSpPr txBox="1"/>
          <p:nvPr>
            <p:ph idx="1" type="body"/>
          </p:nvPr>
        </p:nvSpPr>
        <p:spPr>
          <a:xfrm>
            <a:off x="311700" y="1234075"/>
            <a:ext cx="8520600" cy="3334800"/>
          </a:xfrm>
          <a:prstGeom prst="rect">
            <a:avLst/>
          </a:prstGeom>
        </p:spPr>
        <p:txBody>
          <a:bodyPr anchorCtr="0" anchor="ctr" bIns="91425" lIns="91425" spcFirstLastPara="1" rIns="91425" wrap="square" tIns="91425">
            <a:noAutofit/>
          </a:bodyPr>
          <a:lstStyle/>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Company Culture</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Education</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Marketing/Branding</a:t>
            </a:r>
            <a:endParaRPr sz="2000">
              <a:latin typeface="Arial"/>
              <a:ea typeface="Arial"/>
              <a:cs typeface="Arial"/>
              <a:sym typeface="Arial"/>
            </a:endParaRPr>
          </a:p>
          <a:p>
            <a:pPr indent="-355600" lvl="0" marL="457200" rtl="0" algn="l">
              <a:lnSpc>
                <a:spcPct val="200000"/>
              </a:lnSpc>
              <a:spcBef>
                <a:spcPts val="0"/>
              </a:spcBef>
              <a:spcAft>
                <a:spcPts val="0"/>
              </a:spcAft>
              <a:buSzPts val="2000"/>
              <a:buFont typeface="Arial"/>
              <a:buChar char="●"/>
            </a:pPr>
            <a:r>
              <a:rPr lang="en" sz="2000">
                <a:latin typeface="Arial"/>
                <a:ea typeface="Arial"/>
                <a:cs typeface="Arial"/>
                <a:sym typeface="Arial"/>
              </a:rPr>
              <a:t>Business Operations</a:t>
            </a:r>
            <a:endParaRPr sz="2000">
              <a:latin typeface="Arial"/>
              <a:ea typeface="Arial"/>
              <a:cs typeface="Arial"/>
              <a:sym typeface="Arial"/>
            </a:endParaRPr>
          </a:p>
        </p:txBody>
      </p:sp>
      <p:pic>
        <p:nvPicPr>
          <p:cNvPr id="130" name="Google Shape;130;p21"/>
          <p:cNvPicPr preferRelativeResize="0"/>
          <p:nvPr/>
        </p:nvPicPr>
        <p:blipFill rotWithShape="1">
          <a:blip r:embed="rId3">
            <a:alphaModFix/>
          </a:blip>
          <a:srcRect b="0" l="0" r="6050" t="0"/>
          <a:stretch/>
        </p:blipFill>
        <p:spPr>
          <a:xfrm>
            <a:off x="4300525" y="1234075"/>
            <a:ext cx="4843476" cy="3909425"/>
          </a:xfrm>
          <a:prstGeom prst="rect">
            <a:avLst/>
          </a:prstGeom>
          <a:noFill/>
          <a:ln>
            <a:noFill/>
          </a:ln>
        </p:spPr>
      </p:pic>
      <p:sp>
        <p:nvSpPr>
          <p:cNvPr id="131" name="Google Shape;131;p21"/>
          <p:cNvSpPr txBox="1"/>
          <p:nvPr/>
        </p:nvSpPr>
        <p:spPr>
          <a:xfrm>
            <a:off x="8806100" y="4797300"/>
            <a:ext cx="531600" cy="27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11</a:t>
            </a:r>
            <a:endParaRPr>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