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Arial Black" panose="020B0A04020102020204" pitchFamily="34" charset="0"/>
      <p:regular r:id="rId16"/>
      <p:bold r:id="rId17"/>
    </p:embeddedFon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unow.asu.edu/201908221-sun-devil-life-asu-first-day-largest-diverse-first-year-cla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0daea6df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0daea6df0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The dean of students and student advocacy department has specific processes for aiding students for the long term. Because of this, all students should be given the option to go to the dean of students. However, students should also be aware of other resources on campus if they need immediate help or do not want to go the dean's office. </a:t>
            </a:r>
            <a:endParaRPr/>
          </a:p>
          <a:p>
            <a:pPr marL="0" lvl="0" indent="0" algn="l" rtl="0">
              <a:spcBef>
                <a:spcPts val="360"/>
              </a:spcBef>
              <a:spcAft>
                <a:spcPts val="0"/>
              </a:spcAft>
              <a:buNone/>
            </a:pPr>
            <a:endParaRPr/>
          </a:p>
          <a:p>
            <a:pPr marL="0" lvl="0" indent="0" algn="l" rtl="0">
              <a:spcBef>
                <a:spcPts val="360"/>
              </a:spcBef>
              <a:spcAft>
                <a:spcPts val="0"/>
              </a:spcAft>
              <a:buNone/>
            </a:pPr>
            <a:r>
              <a:rPr lang="en-US"/>
              <a:t>You only have a short window to help a student before they leave. In this time, you need to help the student immediately and inform your supervisor. You or your supervisor may need to walk the student over to the respective resource and inform the dean of students office. </a:t>
            </a:r>
            <a:endParaRPr/>
          </a:p>
        </p:txBody>
      </p:sp>
      <p:sp>
        <p:nvSpPr>
          <p:cNvPr id="181" name="Google Shape;181;g70daea6df0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ebe055f9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7" name="Google Shape;197;g7ebe055f97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Part 1:</a:t>
            </a:r>
            <a:endParaRPr>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For this activity, you will learn how to empathize with students experiencing insecurities on ASU’s campus. Part 1 of this activity requires you to put yourself in the shoes of a student and reflect on your experience navigating around campus resources under the given circumstance. Be careful not to use your knowledge and experiences as a professional staff while navigating. The activity is based on our team’s personal experience attempting to find resources and processes that would help a student in need.</a:t>
            </a:r>
            <a:endParaRPr>
              <a:latin typeface="Arial"/>
              <a:ea typeface="Arial"/>
              <a:cs typeface="Arial"/>
              <a:sym typeface="Aria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Part 2:</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In the second part of the activity,  you are a professional staff at the Academic Success Center. In this activity, you will be able to use the insight you’ve gained from Part 1, the steps outlined in the presentation, and the resource pamphlet that has been provided for you to help direct a student to the most effective resources on campus. </a:t>
            </a:r>
            <a:endParaRPr/>
          </a:p>
        </p:txBody>
      </p:sp>
      <p:sp>
        <p:nvSpPr>
          <p:cNvPr id="198" name="Google Shape;198;g7ebe055f97_1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0daea6df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0daea6df0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What where your main takeaways? Did anything stand out to you? What did you learn/feel through this process? </a:t>
            </a:r>
            <a:endParaRPr/>
          </a:p>
        </p:txBody>
      </p:sp>
      <p:sp>
        <p:nvSpPr>
          <p:cNvPr id="206" name="Google Shape;206;g70daea6df0_0_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5" name="Google Shape;2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0fac49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0fac4903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We are a team of Masters from the School of Sustainability and we worked on a project in collaboration with the Dean of Students that aimed to address student homelessness on campus. Therefore, based on our research, we have developed a training to better equip staff and faculty to help students in need. </a:t>
            </a:r>
            <a:endParaRPr b="1">
              <a:latin typeface="Arial"/>
              <a:ea typeface="Arial"/>
              <a:cs typeface="Arial"/>
              <a:sym typeface="Arial"/>
            </a:endParaRPr>
          </a:p>
          <a:p>
            <a:pPr marL="457200" lvl="0" indent="0" algn="l" rtl="0">
              <a:spcBef>
                <a:spcPts val="0"/>
              </a:spcBef>
              <a:spcAft>
                <a:spcPts val="0"/>
              </a:spcAft>
              <a:buNone/>
            </a:pPr>
            <a:endParaRPr b="1">
              <a:latin typeface="Arial"/>
              <a:ea typeface="Arial"/>
              <a:cs typeface="Arial"/>
              <a:sym typeface="Arial"/>
            </a:endParaRPr>
          </a:p>
          <a:p>
            <a:pPr marL="0" lvl="0" indent="0" algn="l" rtl="0">
              <a:spcBef>
                <a:spcPts val="360"/>
              </a:spcBef>
              <a:spcAft>
                <a:spcPts val="0"/>
              </a:spcAft>
              <a:buNone/>
            </a:pPr>
            <a:endParaRPr/>
          </a:p>
        </p:txBody>
      </p:sp>
      <p:sp>
        <p:nvSpPr>
          <p:cNvPr id="96" name="Google Shape;96;g80fac4903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ecb6d86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g7ecb6d864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the end of this training, we hope that you  take away with three learning outcomes which consist of identifying a student in need, know what the next steps to take as a staff/faculty member and finally know the proper procedure and resources to direct students to. We also hope that our staff &amp; faculty members would be able to communicate effectively to each other about at-risk and homeless students and direct them to the Dean of Students Office. </a:t>
            </a:r>
            <a:endParaRPr/>
          </a:p>
          <a:p>
            <a:pPr marL="0" lvl="0" indent="0" algn="l" rtl="0">
              <a:spcBef>
                <a:spcPts val="0"/>
              </a:spcBef>
              <a:spcAft>
                <a:spcPts val="0"/>
              </a:spcAft>
              <a:buNone/>
            </a:pPr>
            <a:endParaRPr/>
          </a:p>
          <a:p>
            <a:pPr marL="0" lvl="0" indent="0" algn="l" rtl="0">
              <a:spcBef>
                <a:spcPts val="0"/>
              </a:spcBef>
              <a:spcAft>
                <a:spcPts val="0"/>
              </a:spcAft>
              <a:buNone/>
            </a:pPr>
            <a:r>
              <a:rPr lang="en-US"/>
              <a:t>Learning outcomes:</a:t>
            </a:r>
            <a:endParaRPr/>
          </a:p>
          <a:p>
            <a:pPr marL="0" lvl="0" indent="0" algn="l" rtl="0">
              <a:spcBef>
                <a:spcPts val="0"/>
              </a:spcBef>
              <a:spcAft>
                <a:spcPts val="0"/>
              </a:spcAft>
              <a:buNone/>
            </a:pPr>
            <a:r>
              <a:rPr lang="en-US"/>
              <a:t>-how to identify students</a:t>
            </a:r>
            <a:endParaRPr/>
          </a:p>
          <a:p>
            <a:pPr marL="0" lvl="0" indent="0" algn="l" rtl="0">
              <a:spcBef>
                <a:spcPts val="0"/>
              </a:spcBef>
              <a:spcAft>
                <a:spcPts val="0"/>
              </a:spcAft>
              <a:buNone/>
            </a:pPr>
            <a:r>
              <a:rPr lang="en-US"/>
              <a:t>-what to do once you you find these students</a:t>
            </a:r>
            <a:endParaRPr/>
          </a:p>
          <a:p>
            <a:pPr marL="0" lvl="0" indent="0" algn="l" rtl="0">
              <a:spcBef>
                <a:spcPts val="0"/>
              </a:spcBef>
              <a:spcAft>
                <a:spcPts val="0"/>
              </a:spcAft>
              <a:buNone/>
            </a:pPr>
            <a:r>
              <a:rPr lang="en-US"/>
              <a:t>-know resources</a:t>
            </a:r>
            <a:endParaRPr/>
          </a:p>
        </p:txBody>
      </p:sp>
      <p:sp>
        <p:nvSpPr>
          <p:cNvPr id="109" name="Google Shape;109;g7ecb6d864d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r>
              <a:rPr lang="en-US" b="1">
                <a:solidFill>
                  <a:srgbClr val="222222"/>
                </a:solidFill>
                <a:highlight>
                  <a:srgbClr val="FFFFFF"/>
                </a:highlight>
                <a:latin typeface="Roboto"/>
                <a:ea typeface="Roboto"/>
                <a:cs typeface="Roboto"/>
                <a:sym typeface="Roboto"/>
              </a:rPr>
              <a:t>Why you should care</a:t>
            </a:r>
            <a:endParaRPr b="1">
              <a:solidFill>
                <a:srgbClr val="222222"/>
              </a:solidFill>
              <a:highlight>
                <a:srgbClr val="FFFFFF"/>
              </a:highlight>
              <a:latin typeface="Roboto"/>
              <a:ea typeface="Roboto"/>
              <a:cs typeface="Roboto"/>
              <a:sym typeface="Roboto"/>
            </a:endParaRPr>
          </a:p>
          <a:p>
            <a:pPr marL="228600" lvl="0" indent="-228600" algn="l" rtl="0">
              <a:spcBef>
                <a:spcPts val="0"/>
              </a:spcBef>
              <a:spcAft>
                <a:spcPts val="0"/>
              </a:spcAft>
              <a:buNone/>
            </a:pPr>
            <a:r>
              <a:rPr lang="en-US">
                <a:solidFill>
                  <a:srgbClr val="222222"/>
                </a:solidFill>
                <a:highlight>
                  <a:srgbClr val="FFFFFF"/>
                </a:highlight>
                <a:latin typeface="Roboto"/>
                <a:ea typeface="Roboto"/>
                <a:cs typeface="Roboto"/>
                <a:sym typeface="Roboto"/>
              </a:rPr>
              <a:t>One section of the ASU charter states that we should assume fundamental responsibility for the economic, social, cultural and overall health of the</a:t>
            </a:r>
            <a:endParaRPr>
              <a:solidFill>
                <a:srgbClr val="222222"/>
              </a:solidFill>
              <a:highlight>
                <a:srgbClr val="FFFFFF"/>
              </a:highlight>
              <a:latin typeface="Roboto"/>
              <a:ea typeface="Roboto"/>
              <a:cs typeface="Roboto"/>
              <a:sym typeface="Roboto"/>
            </a:endParaRPr>
          </a:p>
          <a:p>
            <a:pPr marL="228600" lvl="0" indent="-228600" algn="l" rtl="0">
              <a:spcBef>
                <a:spcPts val="0"/>
              </a:spcBef>
              <a:spcAft>
                <a:spcPts val="0"/>
              </a:spcAft>
              <a:buNone/>
            </a:pPr>
            <a:r>
              <a:rPr lang="en-US">
                <a:solidFill>
                  <a:srgbClr val="222222"/>
                </a:solidFill>
                <a:highlight>
                  <a:srgbClr val="FFFFFF"/>
                </a:highlight>
                <a:latin typeface="Roboto"/>
                <a:ea typeface="Roboto"/>
                <a:cs typeface="Roboto"/>
                <a:sym typeface="Roboto"/>
              </a:rPr>
              <a:t>communities it serves. One part of this community are our ASU students. However, based on our research and personal experience, most departments at ASU</a:t>
            </a:r>
            <a:endParaRPr>
              <a:solidFill>
                <a:srgbClr val="222222"/>
              </a:solidFill>
              <a:highlight>
                <a:srgbClr val="FFFFFF"/>
              </a:highlight>
              <a:latin typeface="Roboto"/>
              <a:ea typeface="Roboto"/>
              <a:cs typeface="Roboto"/>
              <a:sym typeface="Roboto"/>
            </a:endParaRPr>
          </a:p>
          <a:p>
            <a:pPr marL="228600" lvl="0" indent="-228600" algn="l" rtl="0">
              <a:spcBef>
                <a:spcPts val="0"/>
              </a:spcBef>
              <a:spcAft>
                <a:spcPts val="0"/>
              </a:spcAft>
              <a:buNone/>
            </a:pPr>
            <a:r>
              <a:rPr lang="en-US">
                <a:solidFill>
                  <a:srgbClr val="222222"/>
                </a:solidFill>
                <a:highlight>
                  <a:srgbClr val="FFFFFF"/>
                </a:highlight>
                <a:latin typeface="Roboto"/>
                <a:ea typeface="Roboto"/>
                <a:cs typeface="Roboto"/>
                <a:sym typeface="Roboto"/>
              </a:rPr>
              <a:t>are not able to help direct students to the different resources available on and around ASU campus. Thus, not meeting the needs of the students. This happens</a:t>
            </a:r>
            <a:endParaRPr>
              <a:solidFill>
                <a:srgbClr val="222222"/>
              </a:solidFill>
              <a:highlight>
                <a:srgbClr val="FFFFFF"/>
              </a:highlight>
              <a:latin typeface="Roboto"/>
              <a:ea typeface="Roboto"/>
              <a:cs typeface="Roboto"/>
              <a:sym typeface="Roboto"/>
            </a:endParaRPr>
          </a:p>
          <a:p>
            <a:pPr marL="228600" lvl="0" indent="-228600" algn="l" rtl="0">
              <a:spcBef>
                <a:spcPts val="0"/>
              </a:spcBef>
              <a:spcAft>
                <a:spcPts val="0"/>
              </a:spcAft>
              <a:buNone/>
            </a:pPr>
            <a:r>
              <a:rPr lang="en-US">
                <a:solidFill>
                  <a:srgbClr val="222222"/>
                </a:solidFill>
                <a:highlight>
                  <a:srgbClr val="FFFFFF"/>
                </a:highlight>
                <a:latin typeface="Roboto"/>
                <a:ea typeface="Roboto"/>
                <a:cs typeface="Roboto"/>
                <a:sym typeface="Roboto"/>
              </a:rPr>
              <a:t>due to the lack of communication between departments on what each respective department is doing and the overall lack of awareness that this problem is</a:t>
            </a:r>
            <a:endParaRPr>
              <a:solidFill>
                <a:srgbClr val="222222"/>
              </a:solidFill>
              <a:highlight>
                <a:srgbClr val="FFFFFF"/>
              </a:highlight>
              <a:latin typeface="Roboto"/>
              <a:ea typeface="Roboto"/>
              <a:cs typeface="Roboto"/>
              <a:sym typeface="Roboto"/>
            </a:endParaRPr>
          </a:p>
          <a:p>
            <a:pPr marL="228600" lvl="0" indent="-228600" algn="l" rtl="0">
              <a:spcBef>
                <a:spcPts val="0"/>
              </a:spcBef>
              <a:spcAft>
                <a:spcPts val="0"/>
              </a:spcAft>
              <a:buNone/>
            </a:pPr>
            <a:r>
              <a:rPr lang="en-US">
                <a:solidFill>
                  <a:srgbClr val="222222"/>
                </a:solidFill>
                <a:highlight>
                  <a:srgbClr val="FFFFFF"/>
                </a:highlight>
                <a:latin typeface="Roboto"/>
                <a:ea typeface="Roboto"/>
                <a:cs typeface="Roboto"/>
                <a:sym typeface="Roboto"/>
              </a:rPr>
              <a:t>even happening in the first place and we hope that this training becomes the starting point for change to happen. That’s where you come in as ASU</a:t>
            </a:r>
            <a:endParaRPr>
              <a:solidFill>
                <a:srgbClr val="222222"/>
              </a:solidFill>
              <a:highlight>
                <a:srgbClr val="FFFFFF"/>
              </a:highlight>
              <a:latin typeface="Roboto"/>
              <a:ea typeface="Roboto"/>
              <a:cs typeface="Roboto"/>
              <a:sym typeface="Roboto"/>
            </a:endParaRPr>
          </a:p>
          <a:p>
            <a:pPr marL="228600" lvl="0" indent="-228600" algn="l" rtl="0">
              <a:spcBef>
                <a:spcPts val="0"/>
              </a:spcBef>
              <a:spcAft>
                <a:spcPts val="0"/>
              </a:spcAft>
              <a:buNone/>
            </a:pPr>
            <a:r>
              <a:rPr lang="en-US">
                <a:solidFill>
                  <a:srgbClr val="222222"/>
                </a:solidFill>
                <a:highlight>
                  <a:srgbClr val="FFFFFF"/>
                </a:highlight>
                <a:latin typeface="Roboto"/>
                <a:ea typeface="Roboto"/>
                <a:cs typeface="Roboto"/>
                <a:sym typeface="Roboto"/>
              </a:rPr>
              <a:t>professionals. After this training, we hope that you would be able to create </a:t>
            </a:r>
            <a:r>
              <a:rPr lang="en-US">
                <a:latin typeface="Roboto"/>
                <a:ea typeface="Roboto"/>
                <a:cs typeface="Roboto"/>
                <a:sym typeface="Roboto"/>
              </a:rPr>
              <a:t>a culture of empathy and understanding between the staffs and students in order to</a:t>
            </a:r>
            <a:endParaRPr>
              <a:latin typeface="Roboto"/>
              <a:ea typeface="Roboto"/>
              <a:cs typeface="Roboto"/>
              <a:sym typeface="Roboto"/>
            </a:endParaRPr>
          </a:p>
          <a:p>
            <a:pPr marL="228600" lvl="0" indent="-228600" algn="l" rtl="0">
              <a:spcBef>
                <a:spcPts val="0"/>
              </a:spcBef>
              <a:spcAft>
                <a:spcPts val="0"/>
              </a:spcAft>
              <a:buNone/>
            </a:pPr>
            <a:r>
              <a:rPr lang="en-US">
                <a:latin typeface="Roboto"/>
                <a:ea typeface="Roboto"/>
                <a:cs typeface="Roboto"/>
                <a:sym typeface="Roboto"/>
              </a:rPr>
              <a:t>build a community of trust where students are comfortable in opening up and reaching out for help when they need it. </a:t>
            </a:r>
            <a:endParaRPr>
              <a:latin typeface="Roboto"/>
              <a:ea typeface="Roboto"/>
              <a:cs typeface="Roboto"/>
              <a:sym typeface="Roboto"/>
            </a:endParaRPr>
          </a:p>
          <a:p>
            <a:pPr marL="228600" lvl="0" indent="-228600" algn="l" rtl="0">
              <a:spcBef>
                <a:spcPts val="0"/>
              </a:spcBef>
              <a:spcAft>
                <a:spcPts val="0"/>
              </a:spcAft>
              <a:buNone/>
            </a:pPr>
            <a:endParaRPr>
              <a:solidFill>
                <a:srgbClr val="222222"/>
              </a:solidFill>
              <a:highlight>
                <a:srgbClr val="FFFFFF"/>
              </a:highlight>
              <a:latin typeface="Roboto"/>
              <a:ea typeface="Roboto"/>
              <a:cs typeface="Roboto"/>
              <a:sym typeface="Roboto"/>
            </a:endParaRPr>
          </a:p>
        </p:txBody>
      </p:sp>
      <p:sp>
        <p:nvSpPr>
          <p:cNvPr id="117" name="Google Shape;11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be055f9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be055f97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highlight>
                  <a:srgbClr val="FFFFFF"/>
                </a:highlight>
                <a:latin typeface="Times New Roman"/>
                <a:ea typeface="Times New Roman"/>
                <a:cs typeface="Times New Roman"/>
                <a:sym typeface="Times New Roman"/>
              </a:rPr>
              <a:t>University students are becoming homeless at an alarming rate. According to the Wisconsin HOPE Lab, 52% of students attending 4-year universities experience a basic needs insecurity like access to food, housing, and healthca</a:t>
            </a:r>
            <a:r>
              <a:rPr lang="en-US">
                <a:latin typeface="Times New Roman"/>
                <a:ea typeface="Times New Roman"/>
                <a:cs typeface="Times New Roman"/>
                <a:sym typeface="Times New Roman"/>
              </a:rPr>
              <a:t>re. To bring it back to the ASU context, according to ASU Now, we currently have a total of one hundred and nineteen thousand students. 52% of these students shows us that sixty one thousand eight hundred and eighty of ASU students are at-risk or already experiencing some sort of needs insecurity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100" u="sng">
                <a:solidFill>
                  <a:srgbClr val="0097A7"/>
                </a:solidFill>
                <a:latin typeface="Arial"/>
                <a:ea typeface="Arial"/>
                <a:cs typeface="Arial"/>
                <a:sym typeface="Arial"/>
                <a:hlinkClick r:id="rId3"/>
              </a:rPr>
              <a:t>https://asunow.asu.edu/201908221-sun-devil-life-asu-first-day-largest-diverse-first-year-class</a:t>
            </a:r>
            <a:r>
              <a:rPr lang="en-US" sz="1100">
                <a:latin typeface="Arial"/>
                <a:ea typeface="Arial"/>
                <a:cs typeface="Arial"/>
                <a:sym typeface="Arial"/>
              </a:rPr>
              <a:t> (119, 000 students)</a:t>
            </a:r>
            <a:endParaRPr sz="1100">
              <a:latin typeface="Arial"/>
              <a:ea typeface="Arial"/>
              <a:cs typeface="Arial"/>
              <a:sym typeface="Arial"/>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n-US"/>
              <a:t>explain the term, and all the scope that go under term (needs versus homeless)</a:t>
            </a:r>
            <a:endParaRPr/>
          </a:p>
          <a:p>
            <a:pPr marL="0" lvl="0" indent="0" algn="l" rtl="0">
              <a:spcBef>
                <a:spcPts val="360"/>
              </a:spcBef>
              <a:spcAft>
                <a:spcPts val="0"/>
              </a:spcAft>
              <a:buNone/>
            </a:pPr>
            <a:endParaRPr/>
          </a:p>
          <a:p>
            <a:pPr marL="0" lvl="0" indent="0" algn="l" rtl="0">
              <a:spcBef>
                <a:spcPts val="360"/>
              </a:spcBef>
              <a:spcAft>
                <a:spcPts val="0"/>
              </a:spcAft>
              <a:buNone/>
            </a:pPr>
            <a:r>
              <a:rPr lang="en-US"/>
              <a:t>*title impact, what does this mean </a:t>
            </a:r>
            <a:endParaRPr/>
          </a:p>
          <a:p>
            <a:pPr marL="0" lvl="0" indent="0" algn="l" rtl="0">
              <a:spcBef>
                <a:spcPts val="360"/>
              </a:spcBef>
              <a:spcAft>
                <a:spcPts val="0"/>
              </a:spcAft>
              <a:buNone/>
            </a:pPr>
            <a:r>
              <a:rPr lang="en-US"/>
              <a:t>-ties back to def slide, these are what students are facing </a:t>
            </a:r>
            <a:endParaRPr/>
          </a:p>
        </p:txBody>
      </p:sp>
      <p:sp>
        <p:nvSpPr>
          <p:cNvPr id="124" name="Google Shape;124;g7ebe055f97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eca2d9f8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eca2d9f8a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def of students are student homeless</a:t>
            </a:r>
            <a:endParaRPr/>
          </a:p>
          <a:p>
            <a:pPr marL="0" lvl="0" indent="0" algn="l" rtl="0">
              <a:spcBef>
                <a:spcPts val="360"/>
              </a:spcBef>
              <a:spcAft>
                <a:spcPts val="0"/>
              </a:spcAft>
              <a:buNone/>
            </a:pPr>
            <a:r>
              <a:rPr lang="en-US"/>
              <a:t>mention project goes beyond housing insecurity as it includes food and healthcare</a:t>
            </a:r>
            <a:endParaRPr/>
          </a:p>
          <a:p>
            <a:pPr marL="0" lvl="0" indent="0" algn="l" rtl="0">
              <a:spcBef>
                <a:spcPts val="360"/>
              </a:spcBef>
              <a:spcAft>
                <a:spcPts val="0"/>
              </a:spcAft>
              <a:buNone/>
            </a:pPr>
            <a:endParaRPr/>
          </a:p>
          <a:p>
            <a:pPr marL="0" lvl="0" indent="0" algn="l" rtl="0">
              <a:spcBef>
                <a:spcPts val="360"/>
              </a:spcBef>
              <a:spcAft>
                <a:spcPts val="0"/>
              </a:spcAft>
              <a:buNone/>
            </a:pPr>
            <a:r>
              <a:rPr lang="en-US"/>
              <a:t>what are the different needs insecurities :</a:t>
            </a:r>
            <a:endParaRPr/>
          </a:p>
          <a:p>
            <a:pPr marL="0" lvl="0" indent="0" algn="l" rtl="0">
              <a:spcBef>
                <a:spcPts val="360"/>
              </a:spcBef>
              <a:spcAft>
                <a:spcPts val="0"/>
              </a:spcAft>
              <a:buNone/>
            </a:pPr>
            <a:r>
              <a:rPr lang="en-US"/>
              <a:t>-homeless: sleeping in cars, university libraries, Couch surfing</a:t>
            </a:r>
            <a:endParaRPr/>
          </a:p>
          <a:p>
            <a:pPr marL="0" lvl="0" indent="0" algn="l" rtl="0">
              <a:spcBef>
                <a:spcPts val="360"/>
              </a:spcBef>
              <a:spcAft>
                <a:spcPts val="0"/>
              </a:spcAft>
              <a:buNone/>
            </a:pPr>
            <a:r>
              <a:rPr lang="en-US"/>
              <a:t>-food</a:t>
            </a:r>
            <a:endParaRPr/>
          </a:p>
          <a:p>
            <a:pPr marL="0" lvl="0" indent="0" algn="l" rtl="0">
              <a:spcBef>
                <a:spcPts val="360"/>
              </a:spcBef>
              <a:spcAft>
                <a:spcPts val="0"/>
              </a:spcAft>
              <a:buNone/>
            </a:pPr>
            <a:r>
              <a:rPr lang="en-US"/>
              <a:t>-healthcare</a:t>
            </a:r>
            <a:endParaRPr/>
          </a:p>
          <a:p>
            <a:pPr marL="0" lvl="0" indent="0" algn="l" rtl="0">
              <a:spcBef>
                <a:spcPts val="360"/>
              </a:spcBef>
              <a:spcAft>
                <a:spcPts val="0"/>
              </a:spcAft>
              <a:buNone/>
            </a:pPr>
            <a:endParaRPr/>
          </a:p>
          <a:p>
            <a:pPr marL="0" lvl="0" indent="0" algn="l" rtl="0">
              <a:spcBef>
                <a:spcPts val="360"/>
              </a:spcBef>
              <a:spcAft>
                <a:spcPts val="0"/>
              </a:spcAft>
              <a:buNone/>
            </a:pPr>
            <a:r>
              <a:rPr lang="en-US">
                <a:highlight>
                  <a:srgbClr val="FFE599"/>
                </a:highlight>
              </a:rPr>
              <a:t>→ ask in activity, What needs are you facing? </a:t>
            </a:r>
            <a:endParaRPr>
              <a:highlight>
                <a:srgbClr val="FFE599"/>
              </a:highlight>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34" name="Google Shape;134;g7eca2d9f8a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0daea6d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0daea6df0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Do you notice any changes from their normal self or how they normally interact within the tutoring space </a:t>
            </a:r>
            <a:endParaRPr/>
          </a:p>
          <a:p>
            <a:pPr marL="0" lvl="0" indent="0" algn="l" rtl="0">
              <a:spcBef>
                <a:spcPts val="360"/>
              </a:spcBef>
              <a:spcAft>
                <a:spcPts val="0"/>
              </a:spcAft>
              <a:buNone/>
            </a:pPr>
            <a:r>
              <a:rPr lang="en-US"/>
              <a:t>for example … </a:t>
            </a:r>
            <a:endParaRPr/>
          </a:p>
        </p:txBody>
      </p:sp>
      <p:sp>
        <p:nvSpPr>
          <p:cNvPr id="151" name="Google Shape;151;g70daea6df0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0daea6df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0daea6df0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When your approaching a student and asking questions, make sure you are approaching them with respect. Try to rephase circumstances and avoid words like homeless. </a:t>
            </a:r>
            <a:endParaRPr/>
          </a:p>
        </p:txBody>
      </p:sp>
      <p:sp>
        <p:nvSpPr>
          <p:cNvPr id="166" name="Google Shape;166;g70daea6df0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Arial Black"/>
                <a:ea typeface="Arial Black"/>
                <a:cs typeface="Arial Black"/>
                <a:sym typeface="Arial Black"/>
              </a:defRPr>
            </a:lvl1pPr>
            <a:lvl2pPr marR="0" lvl="1" algn="ctr" rtl="0">
              <a:spcBef>
                <a:spcPts val="0"/>
              </a:spcBef>
              <a:spcAft>
                <a:spcPts val="0"/>
              </a:spcAft>
              <a:buSzPts val="1400"/>
              <a:buNone/>
              <a:defRPr sz="4400" b="0" i="0" u="none" strike="noStrike" cap="none">
                <a:solidFill>
                  <a:schemeClr val="dk1"/>
                </a:solidFill>
                <a:latin typeface="Arial Black"/>
                <a:ea typeface="Arial Black"/>
                <a:cs typeface="Arial Black"/>
                <a:sym typeface="Arial Black"/>
              </a:defRPr>
            </a:lvl2pPr>
            <a:lvl3pPr marR="0" lvl="2" algn="ctr" rtl="0">
              <a:spcBef>
                <a:spcPts val="0"/>
              </a:spcBef>
              <a:spcAft>
                <a:spcPts val="0"/>
              </a:spcAft>
              <a:buSzPts val="1400"/>
              <a:buNone/>
              <a:defRPr sz="4400" b="0" i="0" u="none" strike="noStrike" cap="none">
                <a:solidFill>
                  <a:schemeClr val="dk1"/>
                </a:solidFill>
                <a:latin typeface="Arial Black"/>
                <a:ea typeface="Arial Black"/>
                <a:cs typeface="Arial Black"/>
                <a:sym typeface="Arial Black"/>
              </a:defRPr>
            </a:lvl3pPr>
            <a:lvl4pPr marR="0" lvl="3" algn="ctr" rtl="0">
              <a:spcBef>
                <a:spcPts val="0"/>
              </a:spcBef>
              <a:spcAft>
                <a:spcPts val="0"/>
              </a:spcAft>
              <a:buSzPts val="1400"/>
              <a:buNone/>
              <a:defRPr sz="4400" b="0" i="0" u="none" strike="noStrike" cap="none">
                <a:solidFill>
                  <a:schemeClr val="dk1"/>
                </a:solidFill>
                <a:latin typeface="Arial Black"/>
                <a:ea typeface="Arial Black"/>
                <a:cs typeface="Arial Black"/>
                <a:sym typeface="Arial Black"/>
              </a:defRPr>
            </a:lvl4pPr>
            <a:lvl5pPr marR="0" lvl="4" algn="ctr" rtl="0">
              <a:spcBef>
                <a:spcPts val="0"/>
              </a:spcBef>
              <a:spcAft>
                <a:spcPts val="0"/>
              </a:spcAft>
              <a:buSzPts val="1400"/>
              <a:buNone/>
              <a:defRPr sz="4400" b="0" i="0" u="none" strike="noStrike" cap="none">
                <a:solidFill>
                  <a:schemeClr val="dk1"/>
                </a:solidFill>
                <a:latin typeface="Arial Black"/>
                <a:ea typeface="Arial Black"/>
                <a:cs typeface="Arial Black"/>
                <a:sym typeface="Arial Black"/>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436575" y="2888225"/>
            <a:ext cx="11892900" cy="175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500"/>
              <a:buFont typeface="Arial"/>
              <a:buNone/>
            </a:pPr>
            <a:r>
              <a:rPr lang="en-US" sz="6500" b="1" i="0" u="none" strike="noStrike" cap="none">
                <a:solidFill>
                  <a:schemeClr val="dk1"/>
                </a:solidFill>
                <a:latin typeface="Arial"/>
                <a:ea typeface="Arial"/>
                <a:cs typeface="Arial"/>
                <a:sym typeface="Arial"/>
              </a:rPr>
              <a:t>Student </a:t>
            </a:r>
            <a:r>
              <a:rPr lang="en-US" sz="6500" b="1">
                <a:solidFill>
                  <a:schemeClr val="dk1"/>
                </a:solidFill>
              </a:rPr>
              <a:t>in Need Training </a:t>
            </a:r>
            <a:r>
              <a:rPr lang="en-US" sz="6500" b="1" i="0" u="none" strike="noStrike" cap="none">
                <a:solidFill>
                  <a:schemeClr val="dk1"/>
                </a:solidFill>
                <a:latin typeface="Arial"/>
                <a:ea typeface="Arial"/>
                <a:cs typeface="Arial"/>
                <a:sym typeface="Arial"/>
              </a:rPr>
              <a:t> </a:t>
            </a:r>
            <a:endParaRPr/>
          </a:p>
        </p:txBody>
      </p:sp>
      <p:sp>
        <p:nvSpPr>
          <p:cNvPr id="90" name="Google Shape;90;p13"/>
          <p:cNvSpPr txBox="1"/>
          <p:nvPr/>
        </p:nvSpPr>
        <p:spPr>
          <a:xfrm>
            <a:off x="493713" y="2518313"/>
            <a:ext cx="4027500" cy="369900"/>
          </a:xfrm>
          <a:prstGeom prst="rect">
            <a:avLst/>
          </a:prstGeom>
          <a:solidFill>
            <a:srgbClr val="FFC62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Sun Devils Together </a:t>
            </a:r>
            <a:endParaRPr/>
          </a:p>
        </p:txBody>
      </p:sp>
      <p:sp>
        <p:nvSpPr>
          <p:cNvPr id="91" name="Google Shape;91;p13"/>
          <p:cNvSpPr txBox="1">
            <a:spLocks noGrp="1"/>
          </p:cNvSpPr>
          <p:nvPr>
            <p:ph type="subTitle" idx="1"/>
          </p:nvPr>
        </p:nvSpPr>
        <p:spPr>
          <a:xfrm>
            <a:off x="493713" y="3923013"/>
            <a:ext cx="81231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500"/>
              <a:buNone/>
            </a:pPr>
            <a:r>
              <a:rPr lang="en-US" sz="2500">
                <a:solidFill>
                  <a:schemeClr val="dk1"/>
                </a:solidFill>
              </a:rPr>
              <a:t>Identify, Address, Act Together </a:t>
            </a:r>
            <a:endParaRPr/>
          </a:p>
        </p:txBody>
      </p:sp>
      <p:pic>
        <p:nvPicPr>
          <p:cNvPr id="92" name="Google Shape;92;p13"/>
          <p:cNvPicPr preferRelativeResize="0"/>
          <p:nvPr/>
        </p:nvPicPr>
        <p:blipFill rotWithShape="1">
          <a:blip r:embed="rId3">
            <a:alphaModFix/>
          </a:blip>
          <a:srcRect/>
          <a:stretch/>
        </p:blipFill>
        <p:spPr>
          <a:xfrm>
            <a:off x="436563" y="5557838"/>
            <a:ext cx="2909887" cy="808037"/>
          </a:xfrm>
          <a:prstGeom prst="rect">
            <a:avLst/>
          </a:prstGeom>
          <a:noFill/>
          <a:ln>
            <a:noFill/>
          </a:ln>
        </p:spPr>
      </p:pic>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4" name="Google Shape;184;p22"/>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22"/>
          <p:cNvSpPr/>
          <p:nvPr/>
        </p:nvSpPr>
        <p:spPr>
          <a:xfrm>
            <a:off x="-8200" y="-16350"/>
            <a:ext cx="12192000" cy="68907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2"/>
          <p:cNvPicPr preferRelativeResize="0"/>
          <p:nvPr/>
        </p:nvPicPr>
        <p:blipFill rotWithShape="1">
          <a:blip r:embed="rId3">
            <a:alphaModFix/>
          </a:blip>
          <a:srcRect l="24744" t="30809" r="5178" b="45947"/>
          <a:stretch/>
        </p:blipFill>
        <p:spPr>
          <a:xfrm>
            <a:off x="0" y="5324425"/>
            <a:ext cx="12175600" cy="1549925"/>
          </a:xfrm>
          <a:prstGeom prst="rect">
            <a:avLst/>
          </a:prstGeom>
          <a:noFill/>
          <a:ln>
            <a:noFill/>
          </a:ln>
        </p:spPr>
      </p:pic>
      <p:sp>
        <p:nvSpPr>
          <p:cNvPr id="187" name="Google Shape;187;p22"/>
          <p:cNvSpPr/>
          <p:nvPr/>
        </p:nvSpPr>
        <p:spPr>
          <a:xfrm>
            <a:off x="2096650" y="453145"/>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3. Identify and support student in accessing resources  </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88" name="Google Shape;188;p22"/>
          <p:cNvPicPr preferRelativeResize="0"/>
          <p:nvPr/>
        </p:nvPicPr>
        <p:blipFill>
          <a:blip r:embed="rId4">
            <a:alphaModFix/>
          </a:blip>
          <a:stretch>
            <a:fillRect/>
          </a:stretch>
        </p:blipFill>
        <p:spPr>
          <a:xfrm>
            <a:off x="609600" y="453150"/>
            <a:ext cx="1143000" cy="1143000"/>
          </a:xfrm>
          <a:prstGeom prst="rect">
            <a:avLst/>
          </a:prstGeom>
          <a:noFill/>
          <a:ln>
            <a:noFill/>
          </a:ln>
        </p:spPr>
      </p:pic>
      <p:sp>
        <p:nvSpPr>
          <p:cNvPr id="189" name="Google Shape;189;p22"/>
          <p:cNvSpPr/>
          <p:nvPr/>
        </p:nvSpPr>
        <p:spPr>
          <a:xfrm>
            <a:off x="3344200" y="2772670"/>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You may need to walk a student to the correct department</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90" name="Google Shape;190;p22"/>
          <p:cNvPicPr preferRelativeResize="0"/>
          <p:nvPr/>
        </p:nvPicPr>
        <p:blipFill>
          <a:blip r:embed="rId5">
            <a:alphaModFix/>
          </a:blip>
          <a:stretch>
            <a:fillRect/>
          </a:stretch>
        </p:blipFill>
        <p:spPr>
          <a:xfrm>
            <a:off x="2672300" y="2835188"/>
            <a:ext cx="578350" cy="660974"/>
          </a:xfrm>
          <a:prstGeom prst="rect">
            <a:avLst/>
          </a:prstGeom>
          <a:noFill/>
          <a:ln>
            <a:noFill/>
          </a:ln>
        </p:spPr>
      </p:pic>
      <p:sp>
        <p:nvSpPr>
          <p:cNvPr id="191" name="Google Shape;191;p22"/>
          <p:cNvSpPr/>
          <p:nvPr/>
        </p:nvSpPr>
        <p:spPr>
          <a:xfrm>
            <a:off x="3344200" y="4194145"/>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Immediately inform supervisor </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92" name="Google Shape;192;p22"/>
          <p:cNvPicPr preferRelativeResize="0"/>
          <p:nvPr/>
        </p:nvPicPr>
        <p:blipFill>
          <a:blip r:embed="rId5">
            <a:alphaModFix/>
          </a:blip>
          <a:stretch>
            <a:fillRect/>
          </a:stretch>
        </p:blipFill>
        <p:spPr>
          <a:xfrm>
            <a:off x="2672300" y="4194138"/>
            <a:ext cx="578350" cy="660974"/>
          </a:xfrm>
          <a:prstGeom prst="rect">
            <a:avLst/>
          </a:prstGeom>
          <a:noFill/>
          <a:ln>
            <a:noFill/>
          </a:ln>
        </p:spPr>
      </p:pic>
      <p:pic>
        <p:nvPicPr>
          <p:cNvPr id="193" name="Google Shape;193;p22"/>
          <p:cNvPicPr preferRelativeResize="0"/>
          <p:nvPr/>
        </p:nvPicPr>
        <p:blipFill>
          <a:blip r:embed="rId5">
            <a:alphaModFix/>
          </a:blip>
          <a:stretch>
            <a:fillRect/>
          </a:stretch>
        </p:blipFill>
        <p:spPr>
          <a:xfrm>
            <a:off x="2672300" y="1982613"/>
            <a:ext cx="578350" cy="660974"/>
          </a:xfrm>
          <a:prstGeom prst="rect">
            <a:avLst/>
          </a:prstGeom>
          <a:noFill/>
          <a:ln>
            <a:noFill/>
          </a:ln>
        </p:spPr>
      </p:pic>
      <p:sp>
        <p:nvSpPr>
          <p:cNvPr id="194" name="Google Shape;194;p22"/>
          <p:cNvSpPr/>
          <p:nvPr/>
        </p:nvSpPr>
        <p:spPr>
          <a:xfrm>
            <a:off x="3344200" y="1920095"/>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Refer Resource Pamphlet</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p:nvPr/>
        </p:nvSpPr>
        <p:spPr>
          <a:xfrm>
            <a:off x="0" y="0"/>
            <a:ext cx="12192000" cy="6858000"/>
          </a:xfrm>
          <a:prstGeom prst="rect">
            <a:avLst/>
          </a:prstGeom>
          <a:solidFill>
            <a:srgbClr val="FFC627"/>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B310"/>
              </a:solidFill>
              <a:latin typeface="Arial"/>
              <a:ea typeface="Arial"/>
              <a:cs typeface="Arial"/>
              <a:sym typeface="Arial"/>
            </a:endParaRPr>
          </a:p>
        </p:txBody>
      </p:sp>
      <p:sp>
        <p:nvSpPr>
          <p:cNvPr id="201" name="Google Shape;201;p23"/>
          <p:cNvSpPr/>
          <p:nvPr/>
        </p:nvSpPr>
        <p:spPr>
          <a:xfrm>
            <a:off x="1447800" y="122238"/>
            <a:ext cx="8575800" cy="178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500"/>
              <a:buFont typeface="Arial"/>
              <a:buNone/>
            </a:pPr>
            <a:endParaRPr/>
          </a:p>
        </p:txBody>
      </p:sp>
      <p:sp>
        <p:nvSpPr>
          <p:cNvPr id="202" name="Google Shape;202;p23"/>
          <p:cNvSpPr/>
          <p:nvPr/>
        </p:nvSpPr>
        <p:spPr>
          <a:xfrm>
            <a:off x="1242000" y="1826300"/>
            <a:ext cx="8566200" cy="262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500"/>
              <a:buFont typeface="Arial"/>
              <a:buNone/>
            </a:pPr>
            <a:r>
              <a:rPr lang="en-US" sz="6500" b="1">
                <a:solidFill>
                  <a:srgbClr val="FFFFFF"/>
                </a:solidFill>
              </a:rPr>
              <a:t>Part II: </a:t>
            </a:r>
            <a:r>
              <a:rPr lang="en-US" sz="6500" b="1"/>
              <a:t>Activity</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9" name="Google Shape;209;p24"/>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p24"/>
          <p:cNvSpPr/>
          <p:nvPr/>
        </p:nvSpPr>
        <p:spPr>
          <a:xfrm>
            <a:off x="0" y="0"/>
            <a:ext cx="12192000" cy="6858000"/>
          </a:xfrm>
          <a:prstGeom prst="rect">
            <a:avLst/>
          </a:prstGeom>
          <a:solidFill>
            <a:srgbClr val="FFC627"/>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B310"/>
              </a:solidFill>
              <a:latin typeface="Arial"/>
              <a:ea typeface="Arial"/>
              <a:cs typeface="Arial"/>
              <a:sym typeface="Arial"/>
            </a:endParaRPr>
          </a:p>
        </p:txBody>
      </p:sp>
      <p:sp>
        <p:nvSpPr>
          <p:cNvPr id="211" name="Google Shape;211;p24"/>
          <p:cNvSpPr/>
          <p:nvPr/>
        </p:nvSpPr>
        <p:spPr>
          <a:xfrm>
            <a:off x="1259125" y="1641588"/>
            <a:ext cx="8585100" cy="178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500"/>
              <a:buFont typeface="Arial"/>
              <a:buNone/>
            </a:pPr>
            <a:r>
              <a:rPr lang="en-US" sz="6500" b="1"/>
              <a:t>Reflection &amp; Summary  </a:t>
            </a:r>
            <a:endParaRPr/>
          </a:p>
        </p:txBody>
      </p:sp>
      <p:pic>
        <p:nvPicPr>
          <p:cNvPr id="212" name="Google Shape;212;p24"/>
          <p:cNvPicPr preferRelativeResize="0"/>
          <p:nvPr/>
        </p:nvPicPr>
        <p:blipFill rotWithShape="1">
          <a:blip r:embed="rId3">
            <a:alphaModFix/>
          </a:blip>
          <a:srcRect l="1615" t="15691" r="1625" b="60493"/>
          <a:stretch/>
        </p:blipFill>
        <p:spPr>
          <a:xfrm>
            <a:off x="0" y="5279650"/>
            <a:ext cx="12192000" cy="189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p:nvPr/>
        </p:nvSpPr>
        <p:spPr>
          <a:xfrm>
            <a:off x="493713" y="1951038"/>
            <a:ext cx="8305800" cy="925512"/>
          </a:xfrm>
          <a:prstGeom prst="rect">
            <a:avLst/>
          </a:prstGeom>
          <a:noFill/>
          <a:ln>
            <a:noFill/>
          </a:ln>
        </p:spPr>
        <p:txBody>
          <a:bodyPr spcFirstLastPara="1" wrap="square" lIns="91425" tIns="45700" rIns="91425" bIns="45700" anchor="t" anchorCtr="0">
            <a:noAutofit/>
          </a:bodyPr>
          <a:lstStyle/>
          <a:p>
            <a:pPr marL="0" marR="0" lvl="0" indent="0" algn="l" rtl="0">
              <a:lnSpc>
                <a:spcPct val="92857"/>
              </a:lnSpc>
              <a:spcBef>
                <a:spcPts val="0"/>
              </a:spcBef>
              <a:spcAft>
                <a:spcPts val="0"/>
              </a:spcAft>
              <a:buClr>
                <a:schemeClr val="dk1"/>
              </a:buClr>
              <a:buSzPts val="7000"/>
              <a:buFont typeface="Arial"/>
              <a:buNone/>
            </a:pPr>
            <a:r>
              <a:rPr lang="en-US" sz="7000" b="1" i="0" u="none" strike="noStrike" cap="none">
                <a:solidFill>
                  <a:schemeClr val="dk1"/>
                </a:solidFill>
                <a:latin typeface="Arial"/>
                <a:ea typeface="Arial"/>
                <a:cs typeface="Arial"/>
                <a:sym typeface="Arial"/>
              </a:rPr>
              <a:t>Thank you!</a:t>
            </a:r>
            <a:endParaRPr/>
          </a:p>
        </p:txBody>
      </p:sp>
      <p:pic>
        <p:nvPicPr>
          <p:cNvPr id="219" name="Google Shape;219;p25"/>
          <p:cNvPicPr preferRelativeResize="0"/>
          <p:nvPr/>
        </p:nvPicPr>
        <p:blipFill rotWithShape="1">
          <a:blip r:embed="rId3">
            <a:alphaModFix/>
          </a:blip>
          <a:srcRect/>
          <a:stretch/>
        </p:blipFill>
        <p:spPr>
          <a:xfrm>
            <a:off x="436563" y="5557838"/>
            <a:ext cx="2909887" cy="808037"/>
          </a:xfrm>
          <a:prstGeom prst="rect">
            <a:avLst/>
          </a:prstGeom>
          <a:noFill/>
          <a:ln>
            <a:noFill/>
          </a:ln>
        </p:spPr>
      </p:pic>
      <p:sp>
        <p:nvSpPr>
          <p:cNvPr id="220" name="Google Shape;220;p25"/>
          <p:cNvSpPr/>
          <p:nvPr/>
        </p:nvSpPr>
        <p:spPr>
          <a:xfrm>
            <a:off x="666050" y="2946600"/>
            <a:ext cx="4514700" cy="48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p:nvPr/>
        </p:nvSpPr>
        <p:spPr>
          <a:xfrm>
            <a:off x="0" y="75"/>
            <a:ext cx="12192000" cy="6858000"/>
          </a:xfrm>
          <a:prstGeom prst="rect">
            <a:avLst/>
          </a:prstGeom>
          <a:solidFill>
            <a:srgbClr val="FFC42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99" name="Google Shape;99;p14"/>
          <p:cNvSpPr txBox="1"/>
          <p:nvPr/>
        </p:nvSpPr>
        <p:spPr>
          <a:xfrm>
            <a:off x="1116900" y="106150"/>
            <a:ext cx="9958200" cy="123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300" b="1">
                <a:solidFill>
                  <a:srgbClr val="FFFFFF"/>
                </a:solidFill>
                <a:highlight>
                  <a:srgbClr val="FFC425"/>
                </a:highlight>
              </a:rPr>
              <a:t>About Us</a:t>
            </a:r>
            <a:endParaRPr sz="6300" b="1">
              <a:solidFill>
                <a:srgbClr val="FFFFFF"/>
              </a:solidFill>
              <a:highlight>
                <a:srgbClr val="FFC425"/>
              </a:highlight>
            </a:endParaRPr>
          </a:p>
        </p:txBody>
      </p:sp>
      <p:pic>
        <p:nvPicPr>
          <p:cNvPr id="100" name="Google Shape;100;p14"/>
          <p:cNvPicPr preferRelativeResize="0"/>
          <p:nvPr/>
        </p:nvPicPr>
        <p:blipFill>
          <a:blip r:embed="rId3">
            <a:alphaModFix/>
          </a:blip>
          <a:stretch>
            <a:fillRect/>
          </a:stretch>
        </p:blipFill>
        <p:spPr>
          <a:xfrm>
            <a:off x="767291" y="1557364"/>
            <a:ext cx="2675878" cy="4014776"/>
          </a:xfrm>
          <a:prstGeom prst="rect">
            <a:avLst/>
          </a:prstGeom>
          <a:noFill/>
          <a:ln>
            <a:noFill/>
          </a:ln>
        </p:spPr>
      </p:pic>
      <p:sp>
        <p:nvSpPr>
          <p:cNvPr id="101" name="Google Shape;101;p14"/>
          <p:cNvSpPr txBox="1"/>
          <p:nvPr/>
        </p:nvSpPr>
        <p:spPr>
          <a:xfrm>
            <a:off x="767163" y="5786450"/>
            <a:ext cx="2676000" cy="52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FFFFFF"/>
                </a:solidFill>
              </a:rPr>
              <a:t>Maryam Abdul Rashid</a:t>
            </a:r>
            <a:endParaRPr sz="1800" b="1">
              <a:solidFill>
                <a:srgbClr val="FFFFFF"/>
              </a:solidFill>
            </a:endParaRPr>
          </a:p>
        </p:txBody>
      </p:sp>
      <p:pic>
        <p:nvPicPr>
          <p:cNvPr id="102" name="Google Shape;102;p14"/>
          <p:cNvPicPr preferRelativeResize="0"/>
          <p:nvPr/>
        </p:nvPicPr>
        <p:blipFill rotWithShape="1">
          <a:blip r:embed="rId4">
            <a:alphaModFix/>
          </a:blip>
          <a:srcRect l="17711" r="14168"/>
          <a:stretch/>
        </p:blipFill>
        <p:spPr>
          <a:xfrm>
            <a:off x="4882888" y="1557363"/>
            <a:ext cx="2559425" cy="4014775"/>
          </a:xfrm>
          <a:prstGeom prst="rect">
            <a:avLst/>
          </a:prstGeom>
          <a:noFill/>
          <a:ln>
            <a:noFill/>
          </a:ln>
        </p:spPr>
      </p:pic>
      <p:sp>
        <p:nvSpPr>
          <p:cNvPr id="103" name="Google Shape;103;p14"/>
          <p:cNvSpPr txBox="1"/>
          <p:nvPr/>
        </p:nvSpPr>
        <p:spPr>
          <a:xfrm>
            <a:off x="4824600" y="5786475"/>
            <a:ext cx="2676000" cy="52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FFFFFF"/>
                </a:solidFill>
              </a:rPr>
              <a:t>Skyliana Dosier </a:t>
            </a:r>
            <a:endParaRPr sz="1800" b="1">
              <a:solidFill>
                <a:srgbClr val="FFFFFF"/>
              </a:solidFill>
            </a:endParaRPr>
          </a:p>
        </p:txBody>
      </p:sp>
      <p:pic>
        <p:nvPicPr>
          <p:cNvPr id="104" name="Google Shape;104;p14"/>
          <p:cNvPicPr preferRelativeResize="0"/>
          <p:nvPr/>
        </p:nvPicPr>
        <p:blipFill rotWithShape="1">
          <a:blip r:embed="rId5">
            <a:alphaModFix/>
          </a:blip>
          <a:srcRect l="13571" r="13579"/>
          <a:stretch/>
        </p:blipFill>
        <p:spPr>
          <a:xfrm>
            <a:off x="8882050" y="1628800"/>
            <a:ext cx="2559425" cy="4014775"/>
          </a:xfrm>
          <a:prstGeom prst="rect">
            <a:avLst/>
          </a:prstGeom>
          <a:noFill/>
          <a:ln>
            <a:noFill/>
          </a:ln>
          <a:effectLst>
            <a:outerShdw blurRad="40000" dist="23000" dir="5400000" rotWithShape="0">
              <a:srgbClr val="808080">
                <a:alpha val="34900"/>
              </a:srgbClr>
            </a:outerShdw>
          </a:effectLst>
        </p:spPr>
      </p:pic>
      <p:sp>
        <p:nvSpPr>
          <p:cNvPr id="105" name="Google Shape;105;p14"/>
          <p:cNvSpPr txBox="1"/>
          <p:nvPr/>
        </p:nvSpPr>
        <p:spPr>
          <a:xfrm>
            <a:off x="8405100" y="5834450"/>
            <a:ext cx="3513300" cy="43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lt1"/>
                </a:solidFill>
              </a:rPr>
              <a:t>Omar Sanchez Marquez</a:t>
            </a:r>
            <a:endParaRPr sz="18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p:nvPr/>
        </p:nvSpPr>
        <p:spPr>
          <a:xfrm>
            <a:off x="0" y="0"/>
            <a:ext cx="12192000" cy="6858000"/>
          </a:xfrm>
          <a:prstGeom prst="rect">
            <a:avLst/>
          </a:prstGeom>
          <a:solidFill>
            <a:srgbClr val="FFC42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12" name="Google Shape;112;p15"/>
          <p:cNvSpPr txBox="1"/>
          <p:nvPr/>
        </p:nvSpPr>
        <p:spPr>
          <a:xfrm>
            <a:off x="5136725" y="1787100"/>
            <a:ext cx="6331500" cy="6360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8C1D40"/>
              </a:buClr>
              <a:buSzPts val="3600"/>
              <a:buAutoNum type="arabicPeriod"/>
            </a:pPr>
            <a:r>
              <a:rPr lang="en-US" sz="3600" b="1">
                <a:solidFill>
                  <a:srgbClr val="FFFFFF"/>
                </a:solidFill>
              </a:rPr>
              <a:t>Identify students &amp; their needs </a:t>
            </a:r>
            <a:endParaRPr sz="3600" b="1">
              <a:solidFill>
                <a:srgbClr val="FFFFFF"/>
              </a:solidFill>
            </a:endParaRPr>
          </a:p>
          <a:p>
            <a:pPr marL="457200" marR="0" lvl="0" indent="-457200" algn="l" rtl="0">
              <a:spcBef>
                <a:spcPts val="0"/>
              </a:spcBef>
              <a:spcAft>
                <a:spcPts val="0"/>
              </a:spcAft>
              <a:buClr>
                <a:srgbClr val="8C1D40"/>
              </a:buClr>
              <a:buSzPts val="3600"/>
              <a:buAutoNum type="arabicPeriod"/>
            </a:pPr>
            <a:r>
              <a:rPr lang="en-US" sz="3600" b="1">
                <a:solidFill>
                  <a:schemeClr val="lt1"/>
                </a:solidFill>
              </a:rPr>
              <a:t>Next steps to take as staff </a:t>
            </a:r>
            <a:endParaRPr sz="3600" b="1">
              <a:solidFill>
                <a:schemeClr val="lt1"/>
              </a:solidFill>
            </a:endParaRPr>
          </a:p>
          <a:p>
            <a:pPr marL="457200" marR="0" lvl="0" indent="-457200" algn="l" rtl="0">
              <a:spcBef>
                <a:spcPts val="0"/>
              </a:spcBef>
              <a:spcAft>
                <a:spcPts val="0"/>
              </a:spcAft>
              <a:buClr>
                <a:srgbClr val="8C1D40"/>
              </a:buClr>
              <a:buSzPts val="3600"/>
              <a:buAutoNum type="arabicPeriod"/>
            </a:pPr>
            <a:r>
              <a:rPr lang="en-US" sz="3600" b="1">
                <a:solidFill>
                  <a:schemeClr val="lt1"/>
                </a:solidFill>
              </a:rPr>
              <a:t>Know the resources: Communicate with each other &amp; Dean of Students Office</a:t>
            </a:r>
            <a:r>
              <a:rPr lang="en-US" sz="3600" b="1">
                <a:solidFill>
                  <a:srgbClr val="FFFFFF"/>
                </a:solidFill>
              </a:rPr>
              <a:t>  </a:t>
            </a:r>
            <a:endParaRPr sz="3600" b="1">
              <a:solidFill>
                <a:srgbClr val="FFFFFF"/>
              </a:solidFill>
            </a:endParaRPr>
          </a:p>
          <a:p>
            <a:pPr marL="0" marR="0" lvl="0" indent="0" algn="l" rtl="0">
              <a:spcBef>
                <a:spcPts val="0"/>
              </a:spcBef>
              <a:spcAft>
                <a:spcPts val="0"/>
              </a:spcAft>
              <a:buNone/>
            </a:pPr>
            <a:endParaRPr>
              <a:solidFill>
                <a:srgbClr val="FFFFFF"/>
              </a:solidFill>
            </a:endParaRPr>
          </a:p>
          <a:p>
            <a:pPr marL="0" marR="0" lvl="0" indent="0" algn="l" rtl="0">
              <a:spcBef>
                <a:spcPts val="0"/>
              </a:spcBef>
              <a:spcAft>
                <a:spcPts val="0"/>
              </a:spcAft>
              <a:buClr>
                <a:schemeClr val="dk1"/>
              </a:buClr>
              <a:buSzPts val="2500"/>
              <a:buFont typeface="Arial"/>
              <a:buNone/>
            </a:pPr>
            <a:endParaRPr sz="25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a:p>
        </p:txBody>
      </p:sp>
      <p:sp>
        <p:nvSpPr>
          <p:cNvPr id="113" name="Google Shape;113;p15"/>
          <p:cNvSpPr/>
          <p:nvPr/>
        </p:nvSpPr>
        <p:spPr>
          <a:xfrm>
            <a:off x="277325" y="0"/>
            <a:ext cx="4859400" cy="1158900"/>
          </a:xfrm>
          <a:prstGeom prst="rect">
            <a:avLst/>
          </a:prstGeom>
          <a:noFill/>
          <a:ln>
            <a:noFill/>
          </a:ln>
        </p:spPr>
        <p:txBody>
          <a:bodyPr spcFirstLastPara="1" wrap="square" lIns="91425" tIns="45700" rIns="91425" bIns="45700" anchor="t" anchorCtr="0">
            <a:noAutofit/>
          </a:bodyPr>
          <a:lstStyle/>
          <a:p>
            <a:pPr marL="0" marR="0" lvl="0" indent="0" algn="l" rtl="0">
              <a:lnSpc>
                <a:spcPct val="103174"/>
              </a:lnSpc>
              <a:spcBef>
                <a:spcPts val="0"/>
              </a:spcBef>
              <a:spcAft>
                <a:spcPts val="0"/>
              </a:spcAft>
              <a:buClr>
                <a:schemeClr val="lt1"/>
              </a:buClr>
              <a:buSzPts val="6300"/>
              <a:buFont typeface="Arial"/>
              <a:buNone/>
            </a:pPr>
            <a:r>
              <a:rPr lang="en-US" sz="6300" b="1">
                <a:solidFill>
                  <a:schemeClr val="lt1"/>
                </a:solidFill>
              </a:rPr>
              <a:t>Learning Outcomes:</a:t>
            </a:r>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0" y="0"/>
            <a:ext cx="12192000" cy="6858000"/>
          </a:xfrm>
          <a:prstGeom prst="rect">
            <a:avLst/>
          </a:prstGeom>
          <a:solidFill>
            <a:srgbClr val="000000"/>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0" name="Google Shape;120;p16"/>
          <p:cNvSpPr/>
          <p:nvPr/>
        </p:nvSpPr>
        <p:spPr>
          <a:xfrm>
            <a:off x="1485900" y="1077610"/>
            <a:ext cx="8831400" cy="470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ASU is a</a:t>
            </a:r>
            <a:r>
              <a:rPr lang="en-US" sz="3200" b="1">
                <a:solidFill>
                  <a:srgbClr val="3C3C3B"/>
                </a:solidFill>
              </a:rPr>
              <a:t> </a:t>
            </a:r>
            <a:r>
              <a:rPr lang="en-US" sz="3200" b="1">
                <a:solidFill>
                  <a:srgbClr val="FFFFFF"/>
                </a:solidFill>
              </a:rPr>
              <a:t>comprehensive public research university, measured not by whom it excludes, but by whom it includes and how they succeed; advancing research and discovery of public value; and </a:t>
            </a:r>
            <a:r>
              <a:rPr lang="en-US" sz="3200" b="1">
                <a:solidFill>
                  <a:srgbClr val="FFB310"/>
                </a:solidFill>
              </a:rPr>
              <a:t>assuming fundamental responsibility for the economic, social, cultural, and overall health of the communities it serves.</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5"/>
        <p:cNvGrpSpPr/>
        <p:nvPr/>
      </p:nvGrpSpPr>
      <p:grpSpPr>
        <a:xfrm>
          <a:off x="0" y="0"/>
          <a:ext cx="0" cy="0"/>
          <a:chOff x="0" y="0"/>
          <a:chExt cx="0" cy="0"/>
        </a:xfrm>
      </p:grpSpPr>
      <p:sp>
        <p:nvSpPr>
          <p:cNvPr id="126" name="Google Shape;126;p17"/>
          <p:cNvSpPr txBox="1"/>
          <p:nvPr/>
        </p:nvSpPr>
        <p:spPr>
          <a:xfrm>
            <a:off x="738575" y="2392050"/>
            <a:ext cx="3771000" cy="20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a:solidFill>
                  <a:srgbClr val="FFFFFF"/>
                </a:solidFill>
              </a:rPr>
              <a:t>52%</a:t>
            </a:r>
            <a:r>
              <a:rPr lang="en-US" sz="4800">
                <a:solidFill>
                  <a:srgbClr val="FFFFFF"/>
                </a:solidFill>
              </a:rPr>
              <a:t> </a:t>
            </a:r>
            <a:endParaRPr sz="4800">
              <a:solidFill>
                <a:srgbClr val="FFFFFF"/>
              </a:solidFill>
            </a:endParaRPr>
          </a:p>
          <a:p>
            <a:pPr marL="0" lvl="0" indent="0" algn="l" rtl="0">
              <a:lnSpc>
                <a:spcPct val="100000"/>
              </a:lnSpc>
              <a:spcBef>
                <a:spcPts val="0"/>
              </a:spcBef>
              <a:spcAft>
                <a:spcPts val="0"/>
              </a:spcAft>
              <a:buNone/>
            </a:pPr>
            <a:r>
              <a:rPr lang="en-US" sz="1800">
                <a:solidFill>
                  <a:srgbClr val="FFFFFF"/>
                </a:solidFill>
              </a:rPr>
              <a:t>University Students experience </a:t>
            </a:r>
            <a:endParaRPr sz="1800">
              <a:solidFill>
                <a:srgbClr val="FFFFFF"/>
              </a:solidFill>
            </a:endParaRPr>
          </a:p>
          <a:p>
            <a:pPr marL="0" lvl="0" indent="0" algn="l" rtl="0">
              <a:lnSpc>
                <a:spcPct val="100000"/>
              </a:lnSpc>
              <a:spcBef>
                <a:spcPts val="0"/>
              </a:spcBef>
              <a:spcAft>
                <a:spcPts val="0"/>
              </a:spcAft>
              <a:buNone/>
            </a:pPr>
            <a:r>
              <a:rPr lang="en-US" sz="1800">
                <a:solidFill>
                  <a:srgbClr val="FFFFFF"/>
                </a:solidFill>
              </a:rPr>
              <a:t>needs insecurity </a:t>
            </a:r>
            <a:endParaRPr sz="1800">
              <a:solidFill>
                <a:srgbClr val="FFFFFF"/>
              </a:solidFill>
            </a:endParaRPr>
          </a:p>
        </p:txBody>
      </p:sp>
      <p:sp>
        <p:nvSpPr>
          <p:cNvPr id="127" name="Google Shape;127;p17"/>
          <p:cNvSpPr txBox="1"/>
          <p:nvPr/>
        </p:nvSpPr>
        <p:spPr>
          <a:xfrm>
            <a:off x="9378600" y="6361450"/>
            <a:ext cx="2684700" cy="357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800" b="1">
                <a:solidFill>
                  <a:srgbClr val="FFFFFF"/>
                </a:solidFill>
              </a:rPr>
              <a:t>HOPE Lab (2019). </a:t>
            </a:r>
            <a:endParaRPr sz="800" b="1">
              <a:solidFill>
                <a:srgbClr val="FFFFFF"/>
              </a:solidFill>
            </a:endParaRPr>
          </a:p>
        </p:txBody>
      </p:sp>
      <p:sp>
        <p:nvSpPr>
          <p:cNvPr id="128" name="Google Shape;128;p17"/>
          <p:cNvSpPr txBox="1"/>
          <p:nvPr/>
        </p:nvSpPr>
        <p:spPr>
          <a:xfrm>
            <a:off x="5906375" y="2392050"/>
            <a:ext cx="5803200" cy="20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a:solidFill>
                  <a:srgbClr val="FFC425"/>
                </a:solidFill>
              </a:rPr>
              <a:t>61,880</a:t>
            </a:r>
            <a:endParaRPr sz="6000">
              <a:solidFill>
                <a:srgbClr val="FFC425"/>
              </a:solidFill>
            </a:endParaRPr>
          </a:p>
          <a:p>
            <a:pPr marL="0" lvl="0" indent="0" algn="l" rtl="0">
              <a:spcBef>
                <a:spcPts val="0"/>
              </a:spcBef>
              <a:spcAft>
                <a:spcPts val="0"/>
              </a:spcAft>
              <a:buNone/>
            </a:pPr>
            <a:r>
              <a:rPr lang="en-US" sz="1800">
                <a:solidFill>
                  <a:srgbClr val="FFFFFF"/>
                </a:solidFill>
              </a:rPr>
              <a:t>ASU students are at-risk or experiencing needs insecurities</a:t>
            </a:r>
            <a:endParaRPr sz="3000">
              <a:solidFill>
                <a:srgbClr val="FFFFFF"/>
              </a:solidFill>
            </a:endParaRPr>
          </a:p>
        </p:txBody>
      </p:sp>
      <p:sp>
        <p:nvSpPr>
          <p:cNvPr id="129" name="Google Shape;129;p17"/>
          <p:cNvSpPr txBox="1"/>
          <p:nvPr/>
        </p:nvSpPr>
        <p:spPr>
          <a:xfrm>
            <a:off x="4695575" y="2931600"/>
            <a:ext cx="1024800" cy="99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6000">
                <a:solidFill>
                  <a:srgbClr val="FFFFFF"/>
                </a:solidFill>
              </a:rPr>
              <a:t>=</a:t>
            </a:r>
            <a:endParaRPr sz="1800">
              <a:solidFill>
                <a:srgbClr val="FFFFFF"/>
              </a:solidFill>
            </a:endParaRPr>
          </a:p>
        </p:txBody>
      </p:sp>
      <p:sp>
        <p:nvSpPr>
          <p:cNvPr id="130" name="Google Shape;130;p17"/>
          <p:cNvSpPr txBox="1"/>
          <p:nvPr/>
        </p:nvSpPr>
        <p:spPr>
          <a:xfrm>
            <a:off x="4126475" y="550025"/>
            <a:ext cx="3771000" cy="12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solidFill>
                  <a:srgbClr val="FFC425"/>
                </a:solidFill>
              </a:rPr>
              <a:t>Impact: </a:t>
            </a:r>
            <a:endParaRPr sz="7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6001700" y="1690125"/>
            <a:ext cx="5864400" cy="260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txBox="1">
            <a:spLocks noGrp="1"/>
          </p:cNvSpPr>
          <p:nvPr>
            <p:ph type="body" idx="1"/>
          </p:nvPr>
        </p:nvSpPr>
        <p:spPr>
          <a:xfrm>
            <a:off x="5864500" y="1109400"/>
            <a:ext cx="6121800" cy="463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b="1"/>
              <a:t>“These students are sleeping in cars, university libraries or other buildings with public access, camping in nearby wooded areas, and ‘couch surfing’ with friends and fellow students” </a:t>
            </a:r>
            <a:endParaRPr sz="3600" b="1"/>
          </a:p>
          <a:p>
            <a:pPr marL="4114800" lvl="0" indent="0" algn="l" rtl="0">
              <a:spcBef>
                <a:spcPts val="1200"/>
              </a:spcBef>
              <a:spcAft>
                <a:spcPts val="1200"/>
              </a:spcAft>
              <a:buClr>
                <a:schemeClr val="dk1"/>
              </a:buClr>
              <a:buSzPts val="1100"/>
              <a:buFont typeface="Arial"/>
              <a:buNone/>
            </a:pPr>
            <a:r>
              <a:rPr lang="en-US" sz="2400" b="1"/>
              <a:t>Paden, 2012.</a:t>
            </a:r>
            <a:endParaRPr sz="2400" b="1"/>
          </a:p>
        </p:txBody>
      </p:sp>
      <p:pic>
        <p:nvPicPr>
          <p:cNvPr id="138" name="Google Shape;138;p18"/>
          <p:cNvPicPr preferRelativeResize="0"/>
          <p:nvPr/>
        </p:nvPicPr>
        <p:blipFill rotWithShape="1">
          <a:blip r:embed="rId3">
            <a:alphaModFix/>
          </a:blip>
          <a:srcRect l="44359" r="3819"/>
          <a:stretch/>
        </p:blipFill>
        <p:spPr>
          <a:xfrm>
            <a:off x="0" y="0"/>
            <a:ext cx="5334000" cy="6858000"/>
          </a:xfrm>
          <a:prstGeom prst="rect">
            <a:avLst/>
          </a:prstGeom>
          <a:noFill/>
          <a:ln>
            <a:noFill/>
          </a:ln>
        </p:spPr>
      </p:pic>
      <p:sp>
        <p:nvSpPr>
          <p:cNvPr id="139" name="Google Shape;139;p18"/>
          <p:cNvSpPr txBox="1"/>
          <p:nvPr/>
        </p:nvSpPr>
        <p:spPr>
          <a:xfrm>
            <a:off x="2533325" y="6399625"/>
            <a:ext cx="2684700" cy="357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800" b="1">
                <a:solidFill>
                  <a:srgbClr val="FFFFFF"/>
                </a:solidFill>
              </a:rPr>
              <a:t>Kindred (2016). </a:t>
            </a:r>
            <a:endParaRPr sz="800"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p:nvPr/>
        </p:nvSpPr>
        <p:spPr>
          <a:xfrm>
            <a:off x="0" y="0"/>
            <a:ext cx="12192000" cy="6858000"/>
          </a:xfrm>
          <a:prstGeom prst="rect">
            <a:avLst/>
          </a:prstGeom>
          <a:solidFill>
            <a:srgbClr val="FFC627"/>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B310"/>
              </a:solidFill>
              <a:latin typeface="Arial"/>
              <a:ea typeface="Arial"/>
              <a:cs typeface="Arial"/>
              <a:sym typeface="Arial"/>
            </a:endParaRPr>
          </a:p>
        </p:txBody>
      </p:sp>
      <p:sp>
        <p:nvSpPr>
          <p:cNvPr id="146" name="Google Shape;146;p19"/>
          <p:cNvSpPr/>
          <p:nvPr/>
        </p:nvSpPr>
        <p:spPr>
          <a:xfrm>
            <a:off x="1447800" y="122238"/>
            <a:ext cx="8575800" cy="178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500"/>
              <a:buFont typeface="Arial"/>
              <a:buNone/>
            </a:pPr>
            <a:endParaRPr/>
          </a:p>
        </p:txBody>
      </p:sp>
      <p:sp>
        <p:nvSpPr>
          <p:cNvPr id="147" name="Google Shape;147;p19"/>
          <p:cNvSpPr/>
          <p:nvPr/>
        </p:nvSpPr>
        <p:spPr>
          <a:xfrm>
            <a:off x="1533525" y="1603375"/>
            <a:ext cx="8566200" cy="262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6500"/>
              <a:buFont typeface="Arial"/>
              <a:buNone/>
            </a:pPr>
            <a:r>
              <a:rPr lang="en-US" sz="6500" b="1">
                <a:solidFill>
                  <a:srgbClr val="FFFFFF"/>
                </a:solidFill>
              </a:rPr>
              <a:t>Part I: </a:t>
            </a:r>
            <a:r>
              <a:rPr lang="en-US" sz="6500" b="1"/>
              <a:t>How to identify &amp; next steps  </a:t>
            </a:r>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4" name="Google Shape;154;p20"/>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p20"/>
          <p:cNvSpPr/>
          <p:nvPr/>
        </p:nvSpPr>
        <p:spPr>
          <a:xfrm>
            <a:off x="-8200" y="-16350"/>
            <a:ext cx="12192000" cy="68907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0"/>
          <p:cNvPicPr preferRelativeResize="0"/>
          <p:nvPr/>
        </p:nvPicPr>
        <p:blipFill rotWithShape="1">
          <a:blip r:embed="rId3">
            <a:alphaModFix/>
          </a:blip>
          <a:srcRect l="24744" t="30809" r="5178" b="45947"/>
          <a:stretch/>
        </p:blipFill>
        <p:spPr>
          <a:xfrm>
            <a:off x="0" y="5356350"/>
            <a:ext cx="12175600" cy="1518000"/>
          </a:xfrm>
          <a:prstGeom prst="rect">
            <a:avLst/>
          </a:prstGeom>
          <a:noFill/>
          <a:ln>
            <a:noFill/>
          </a:ln>
        </p:spPr>
      </p:pic>
      <p:sp>
        <p:nvSpPr>
          <p:cNvPr id="157" name="Google Shape;157;p20"/>
          <p:cNvSpPr/>
          <p:nvPr/>
        </p:nvSpPr>
        <p:spPr>
          <a:xfrm>
            <a:off x="2188875" y="499208"/>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1.  Be aware of behavioral, emotional, academic, or hygienic changes </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58" name="Google Shape;158;p20"/>
          <p:cNvPicPr preferRelativeResize="0"/>
          <p:nvPr/>
        </p:nvPicPr>
        <p:blipFill>
          <a:blip r:embed="rId4">
            <a:alphaModFix/>
          </a:blip>
          <a:stretch>
            <a:fillRect/>
          </a:stretch>
        </p:blipFill>
        <p:spPr>
          <a:xfrm>
            <a:off x="609600" y="366781"/>
            <a:ext cx="1313594" cy="1050875"/>
          </a:xfrm>
          <a:prstGeom prst="rect">
            <a:avLst/>
          </a:prstGeom>
          <a:noFill/>
          <a:ln>
            <a:noFill/>
          </a:ln>
        </p:spPr>
      </p:pic>
      <p:sp>
        <p:nvSpPr>
          <p:cNvPr id="159" name="Google Shape;159;p20"/>
          <p:cNvSpPr/>
          <p:nvPr/>
        </p:nvSpPr>
        <p:spPr>
          <a:xfrm>
            <a:off x="3506300" y="1881370"/>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000" b="1">
                <a:solidFill>
                  <a:schemeClr val="lt1"/>
                </a:solidFill>
              </a:rPr>
              <a:t>Your student or tutor is quieter,  more tired than usual, or is wearing the same clothes </a:t>
            </a:r>
            <a:endParaRPr sz="30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60" name="Google Shape;160;p20"/>
          <p:cNvPicPr preferRelativeResize="0"/>
          <p:nvPr/>
        </p:nvPicPr>
        <p:blipFill>
          <a:blip r:embed="rId5">
            <a:alphaModFix/>
          </a:blip>
          <a:stretch>
            <a:fillRect/>
          </a:stretch>
        </p:blipFill>
        <p:spPr>
          <a:xfrm>
            <a:off x="2834400" y="1943888"/>
            <a:ext cx="578350" cy="660974"/>
          </a:xfrm>
          <a:prstGeom prst="rect">
            <a:avLst/>
          </a:prstGeom>
          <a:noFill/>
          <a:ln>
            <a:noFill/>
          </a:ln>
        </p:spPr>
      </p:pic>
      <p:sp>
        <p:nvSpPr>
          <p:cNvPr id="161" name="Google Shape;161;p20"/>
          <p:cNvSpPr/>
          <p:nvPr/>
        </p:nvSpPr>
        <p:spPr>
          <a:xfrm>
            <a:off x="3506300" y="3263545"/>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000" b="1">
                <a:solidFill>
                  <a:schemeClr val="lt1"/>
                </a:solidFill>
              </a:rPr>
              <a:t>You notice that they are struggling with their classes, or they might have pending suspensions </a:t>
            </a:r>
            <a:endParaRPr sz="30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62" name="Google Shape;162;p20"/>
          <p:cNvPicPr preferRelativeResize="0"/>
          <p:nvPr/>
        </p:nvPicPr>
        <p:blipFill>
          <a:blip r:embed="rId5">
            <a:alphaModFix/>
          </a:blip>
          <a:stretch>
            <a:fillRect/>
          </a:stretch>
        </p:blipFill>
        <p:spPr>
          <a:xfrm>
            <a:off x="2834400" y="3326063"/>
            <a:ext cx="578350" cy="660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9" name="Google Shape;169;p21"/>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21"/>
          <p:cNvSpPr/>
          <p:nvPr/>
        </p:nvSpPr>
        <p:spPr>
          <a:xfrm>
            <a:off x="-8200" y="-16350"/>
            <a:ext cx="12192000" cy="68907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1"/>
          <p:cNvPicPr preferRelativeResize="0"/>
          <p:nvPr/>
        </p:nvPicPr>
        <p:blipFill rotWithShape="1">
          <a:blip r:embed="rId3">
            <a:alphaModFix/>
          </a:blip>
          <a:srcRect l="24744" t="30809" r="5178" b="45947"/>
          <a:stretch/>
        </p:blipFill>
        <p:spPr>
          <a:xfrm>
            <a:off x="0" y="5340875"/>
            <a:ext cx="12175600" cy="1533476"/>
          </a:xfrm>
          <a:prstGeom prst="rect">
            <a:avLst/>
          </a:prstGeom>
          <a:noFill/>
          <a:ln>
            <a:noFill/>
          </a:ln>
        </p:spPr>
      </p:pic>
      <p:pic>
        <p:nvPicPr>
          <p:cNvPr id="172" name="Google Shape;172;p21"/>
          <p:cNvPicPr preferRelativeResize="0"/>
          <p:nvPr/>
        </p:nvPicPr>
        <p:blipFill>
          <a:blip r:embed="rId4">
            <a:alphaModFix/>
          </a:blip>
          <a:stretch>
            <a:fillRect/>
          </a:stretch>
        </p:blipFill>
        <p:spPr>
          <a:xfrm>
            <a:off x="609600" y="274650"/>
            <a:ext cx="1000124" cy="1142999"/>
          </a:xfrm>
          <a:prstGeom prst="rect">
            <a:avLst/>
          </a:prstGeom>
          <a:noFill/>
          <a:ln>
            <a:noFill/>
          </a:ln>
        </p:spPr>
      </p:pic>
      <p:sp>
        <p:nvSpPr>
          <p:cNvPr id="173" name="Google Shape;173;p21"/>
          <p:cNvSpPr/>
          <p:nvPr/>
        </p:nvSpPr>
        <p:spPr>
          <a:xfrm>
            <a:off x="2096650" y="453145"/>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2. Ask caring and open ended questions  </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sp>
        <p:nvSpPr>
          <p:cNvPr id="174" name="Google Shape;174;p21"/>
          <p:cNvSpPr/>
          <p:nvPr/>
        </p:nvSpPr>
        <p:spPr>
          <a:xfrm>
            <a:off x="3506325" y="1438695"/>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“I notice that you are more tired today, are you getting enough sleep?” </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75" name="Google Shape;175;p21"/>
          <p:cNvPicPr preferRelativeResize="0"/>
          <p:nvPr/>
        </p:nvPicPr>
        <p:blipFill>
          <a:blip r:embed="rId5">
            <a:alphaModFix/>
          </a:blip>
          <a:stretch>
            <a:fillRect/>
          </a:stretch>
        </p:blipFill>
        <p:spPr>
          <a:xfrm>
            <a:off x="2834425" y="1501213"/>
            <a:ext cx="578350" cy="660974"/>
          </a:xfrm>
          <a:prstGeom prst="rect">
            <a:avLst/>
          </a:prstGeom>
          <a:noFill/>
          <a:ln>
            <a:noFill/>
          </a:ln>
        </p:spPr>
      </p:pic>
      <p:sp>
        <p:nvSpPr>
          <p:cNvPr id="176" name="Google Shape;176;p21"/>
          <p:cNvSpPr/>
          <p:nvPr/>
        </p:nvSpPr>
        <p:spPr>
          <a:xfrm>
            <a:off x="3506325" y="3035995"/>
            <a:ext cx="8831400" cy="78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“How are you feeling today? You seem a little off? Did something happen? </a:t>
            </a:r>
            <a:endParaRPr sz="3200" b="1">
              <a:solidFill>
                <a:schemeClr val="lt1"/>
              </a:solidFill>
            </a:endParaRPr>
          </a:p>
          <a:p>
            <a:pPr marL="0" lvl="0" indent="0" algn="l" rtl="0">
              <a:lnSpc>
                <a:spcPct val="115000"/>
              </a:lnSpc>
              <a:spcBef>
                <a:spcPts val="500"/>
              </a:spcBef>
              <a:spcAft>
                <a:spcPts val="0"/>
              </a:spcAft>
              <a:buClr>
                <a:schemeClr val="dk1"/>
              </a:buClr>
              <a:buSzPts val="1100"/>
              <a:buFont typeface="Arial"/>
              <a:buNone/>
            </a:pPr>
            <a:r>
              <a:rPr lang="en-US" sz="3200" b="1">
                <a:solidFill>
                  <a:schemeClr val="lt1"/>
                </a:solidFill>
              </a:rPr>
              <a:t>Would you like to talk about it?” </a:t>
            </a:r>
            <a:endParaRPr sz="3200" b="1">
              <a:solidFill>
                <a:srgbClr val="FFB310"/>
              </a:solidFill>
            </a:endParaRPr>
          </a:p>
          <a:p>
            <a:pPr marL="0" marR="0" lvl="0" indent="0" algn="l" rtl="0">
              <a:lnSpc>
                <a:spcPct val="103174"/>
              </a:lnSpc>
              <a:spcBef>
                <a:spcPts val="0"/>
              </a:spcBef>
              <a:spcAft>
                <a:spcPts val="0"/>
              </a:spcAft>
              <a:buClr>
                <a:schemeClr val="lt1"/>
              </a:buClr>
              <a:buSzPts val="6300"/>
              <a:buFont typeface="Arial"/>
              <a:buNone/>
            </a:pPr>
            <a:endParaRPr sz="6300" b="1">
              <a:solidFill>
                <a:srgbClr val="FFC627"/>
              </a:solidFill>
            </a:endParaRPr>
          </a:p>
        </p:txBody>
      </p:sp>
      <p:pic>
        <p:nvPicPr>
          <p:cNvPr id="177" name="Google Shape;177;p21"/>
          <p:cNvPicPr preferRelativeResize="0"/>
          <p:nvPr/>
        </p:nvPicPr>
        <p:blipFill>
          <a:blip r:embed="rId5">
            <a:alphaModFix/>
          </a:blip>
          <a:stretch>
            <a:fillRect/>
          </a:stretch>
        </p:blipFill>
        <p:spPr>
          <a:xfrm>
            <a:off x="2834425" y="3098513"/>
            <a:ext cx="578350" cy="660974"/>
          </a:xfrm>
          <a:prstGeom prst="rect">
            <a:avLst/>
          </a:prstGeom>
          <a:noFill/>
          <a:ln>
            <a:noFill/>
          </a:ln>
        </p:spPr>
      </p:pic>
    </p:spTree>
  </p:cSld>
  <p:clrMapOvr>
    <a:masterClrMapping/>
  </p:clrMapOvr>
</p:sld>
</file>

<file path=ppt/theme/theme1.xml><?xml version="1.0" encoding="utf-8"?>
<a:theme xmlns:a="http://schemas.openxmlformats.org/drawingml/2006/main" name="ASU-BrandColors">
  <a:themeElements>
    <a:clrScheme name="ASU Brand colors">
      <a:dk1>
        <a:srgbClr val="000000"/>
      </a:dk1>
      <a:lt1>
        <a:srgbClr val="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1228</Words>
  <Application>Microsoft Office PowerPoint</Application>
  <PresentationFormat>Widescreen</PresentationFormat>
  <Paragraphs>98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 Black</vt:lpstr>
      <vt:lpstr>Roboto</vt:lpstr>
      <vt:lpstr>Calibri</vt:lpstr>
      <vt:lpstr>Arial</vt:lpstr>
      <vt:lpstr>Times New Roman</vt:lpstr>
      <vt:lpstr>ASU-BrandColors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Balqis</dc:creator>
  <cp:lastModifiedBy>Maryam Balqis</cp:lastModifiedBy>
  <cp:revision>1</cp:revision>
  <dcterms:modified xsi:type="dcterms:W3CDTF">2020-04-20T21:57:13Z</dcterms:modified>
</cp:coreProperties>
</file>