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E5231-EA14-4F89-940F-A8A1AFB99CDC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1B5BA-186A-45C2-8460-A72826D447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E5231-EA14-4F89-940F-A8A1AFB99CDC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1B5BA-186A-45C2-8460-A72826D447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E5231-EA14-4F89-940F-A8A1AFB99CDC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1B5BA-186A-45C2-8460-A72826D447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E5231-EA14-4F89-940F-A8A1AFB99CDC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1B5BA-186A-45C2-8460-A72826D447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E5231-EA14-4F89-940F-A8A1AFB99CDC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1B5BA-186A-45C2-8460-A72826D447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E5231-EA14-4F89-940F-A8A1AFB99CDC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1B5BA-186A-45C2-8460-A72826D447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E5231-EA14-4F89-940F-A8A1AFB99CDC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1B5BA-186A-45C2-8460-A72826D447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E5231-EA14-4F89-940F-A8A1AFB99CDC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1B5BA-186A-45C2-8460-A72826D447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E5231-EA14-4F89-940F-A8A1AFB99CDC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1B5BA-186A-45C2-8460-A72826D447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E5231-EA14-4F89-940F-A8A1AFB99CDC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1B5BA-186A-45C2-8460-A72826D447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E5231-EA14-4F89-940F-A8A1AFB99CDC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1B5BA-186A-45C2-8460-A72826D447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E5231-EA14-4F89-940F-A8A1AFB99CDC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1B5BA-186A-45C2-8460-A72826D447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6000">
              <a:schemeClr val="accent2">
                <a:lumMod val="5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DE5231-EA14-4F89-940F-A8A1AFB99CDC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D1B5BA-186A-45C2-8460-A72826D447E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youtu.be/7pZW9uXJxGE" TargetMode="External"/><Relationship Id="rId2" Type="http://schemas.openxmlformats.org/officeDocument/2006/relationships/hyperlink" Target="http://youtu.be/4m1EFMoRFvY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7" Type="http://schemas.openxmlformats.org/officeDocument/2006/relationships/image" Target="../media/image2.emf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Marc.Mason@asu.edu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76200"/>
            <a:ext cx="8991599" cy="6781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0265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What is Plagiarism?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525963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So many kids don’t really know.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Cultural issues are in play.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It’s about the IDEA, not the words!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Begin by demonstrating what that means!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6535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Queen </a:t>
            </a:r>
            <a:r>
              <a:rPr lang="en-US" dirty="0" err="1" smtClean="0">
                <a:solidFill>
                  <a:srgbClr val="FFFF00"/>
                </a:solidFill>
              </a:rPr>
              <a:t>Bey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133600"/>
            <a:ext cx="8229600" cy="4525963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“Single Ladies” video</a:t>
            </a:r>
          </a:p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youtu.be/4m1EFMoRFvY</a:t>
            </a:r>
            <a:endParaRPr lang="en-US" dirty="0" smtClean="0"/>
          </a:p>
          <a:p>
            <a:r>
              <a:rPr lang="en-US" dirty="0" smtClean="0">
                <a:solidFill>
                  <a:srgbClr val="FFFF00"/>
                </a:solidFill>
              </a:rPr>
              <a:t>“Mexican Breakfast”</a:t>
            </a:r>
          </a:p>
          <a:p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youtu.be/7pZW9uXJxGE</a:t>
            </a:r>
            <a:endParaRPr lang="en-US" dirty="0" smtClean="0"/>
          </a:p>
          <a:p>
            <a:endParaRPr lang="en-US" dirty="0"/>
          </a:p>
          <a:p>
            <a:r>
              <a:rPr lang="en-US" sz="2400" dirty="0" smtClean="0">
                <a:solidFill>
                  <a:srgbClr val="FFFF00"/>
                </a:solidFill>
              </a:rPr>
              <a:t>Thanks Jean Cook! (University of West Georgia)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7451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American Democracy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525963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Clicker technology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Talking points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Concrete examples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No judgment zone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8027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What is Plagiarism?</a:t>
            </a:r>
            <a:endParaRPr lang="en-US" dirty="0">
              <a:solidFill>
                <a:srgbClr val="FFFF00"/>
              </a:solidFill>
            </a:endParaRPr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440262377"/>
              </p:ext>
            </p:extLst>
          </p:nvPr>
        </p:nvGraphicFramePr>
        <p:xfrm>
          <a:off x="4508500" y="16510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Chart" r:id="rId6" imgW="4572000" imgH="5143470" progId="MSGraph.Chart.8">
                  <p:embed followColorScheme="full"/>
                </p:oleObj>
              </mc:Choice>
              <mc:Fallback>
                <p:oleObj name="Chart" r:id="rId6" imgW="4572000" imgH="5143470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8500" y="1651000"/>
                        <a:ext cx="4572000" cy="5143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PAnswers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457200" y="1600200"/>
            <a:ext cx="4114800" cy="4525963"/>
          </a:xfrm>
        </p:spPr>
        <p:txBody>
          <a:bodyPr>
            <a:noAutofit/>
          </a:bodyPr>
          <a:lstStyle/>
          <a:p>
            <a:pPr marL="514350" indent="-514350">
              <a:buFont typeface="Arial" pitchFamily="34" charset="0"/>
              <a:buAutoNum type="arabicPeriod"/>
            </a:pPr>
            <a:r>
              <a:rPr lang="en-US" sz="2800" dirty="0" smtClean="0">
                <a:solidFill>
                  <a:srgbClr val="FFFF00"/>
                </a:solidFill>
              </a:rPr>
              <a:t>Using someone else’s work and passing it off as your own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sz="2800" dirty="0" smtClean="0">
                <a:solidFill>
                  <a:srgbClr val="FFFF00"/>
                </a:solidFill>
              </a:rPr>
              <a:t>Not citing your sources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sz="2800" dirty="0" smtClean="0">
                <a:solidFill>
                  <a:srgbClr val="FFFF00"/>
                </a:solidFill>
              </a:rPr>
              <a:t>A disease passed on by rats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sz="2800" dirty="0" smtClean="0">
                <a:solidFill>
                  <a:srgbClr val="FFFF00"/>
                </a:solidFill>
              </a:rPr>
              <a:t>Copying and pasting</a:t>
            </a:r>
            <a:endParaRPr lang="en-US" sz="2800" dirty="0">
              <a:solidFill>
                <a:srgbClr val="FFFF00"/>
              </a:solidFill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A Man Called </a:t>
            </a:r>
            <a:r>
              <a:rPr lang="en-US" dirty="0" err="1" smtClean="0">
                <a:solidFill>
                  <a:srgbClr val="FFFF00"/>
                </a:solidFill>
              </a:rPr>
              <a:t>Tshepo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4525963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Discussion of article on plagiarism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Article from South Africa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This is a WORLD problem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Generally not done on purpose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6259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Works </a:t>
            </a:r>
            <a:r>
              <a:rPr lang="en-US" dirty="0" smtClean="0">
                <a:solidFill>
                  <a:srgbClr val="FFFF00"/>
                </a:solidFill>
              </a:rPr>
              <a:t>Cited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 smtClean="0">
                <a:solidFill>
                  <a:srgbClr val="FFFF00"/>
                </a:solidFill>
              </a:rPr>
              <a:t>Batane</a:t>
            </a:r>
            <a:r>
              <a:rPr lang="en-US" dirty="0" smtClean="0">
                <a:solidFill>
                  <a:srgbClr val="FFFF00"/>
                </a:solidFill>
              </a:rPr>
              <a:t>, </a:t>
            </a:r>
            <a:r>
              <a:rPr lang="en-US" dirty="0" err="1" smtClean="0">
                <a:solidFill>
                  <a:srgbClr val="FFFF00"/>
                </a:solidFill>
              </a:rPr>
              <a:t>Tshepo</a:t>
            </a:r>
            <a:r>
              <a:rPr lang="en-US" dirty="0" smtClean="0">
                <a:solidFill>
                  <a:srgbClr val="FFFF00"/>
                </a:solidFill>
              </a:rPr>
              <a:t>. "Turning to </a:t>
            </a:r>
            <a:r>
              <a:rPr lang="en-US" dirty="0" err="1" smtClean="0">
                <a:solidFill>
                  <a:srgbClr val="FFFF00"/>
                </a:solidFill>
              </a:rPr>
              <a:t>Turnitin</a:t>
            </a:r>
            <a:r>
              <a:rPr lang="en-US" dirty="0" smtClean="0">
                <a:solidFill>
                  <a:srgbClr val="FFFF00"/>
                </a:solidFill>
              </a:rPr>
              <a:t> to Fight Plagiarism among University Students." </a:t>
            </a:r>
            <a:r>
              <a:rPr lang="en-US" i="1" dirty="0" smtClean="0">
                <a:solidFill>
                  <a:srgbClr val="FFFF00"/>
                </a:solidFill>
              </a:rPr>
              <a:t>Journal of Educational Technology &amp; Society</a:t>
            </a:r>
            <a:r>
              <a:rPr lang="en-US" dirty="0" smtClean="0">
                <a:solidFill>
                  <a:srgbClr val="FFFF00"/>
                </a:solidFill>
              </a:rPr>
              <a:t> 13.2 (2010): 1-12. </a:t>
            </a:r>
            <a:r>
              <a:rPr lang="en-US" i="1" dirty="0" smtClean="0">
                <a:solidFill>
                  <a:srgbClr val="FFFF00"/>
                </a:solidFill>
              </a:rPr>
              <a:t>Academic Search Premier</a:t>
            </a:r>
            <a:r>
              <a:rPr lang="en-US" dirty="0" smtClean="0">
                <a:solidFill>
                  <a:srgbClr val="FFFF00"/>
                </a:solidFill>
              </a:rPr>
              <a:t>. EBSCO. Web. </a:t>
            </a:r>
            <a:r>
              <a:rPr lang="en-US" dirty="0" smtClean="0">
                <a:solidFill>
                  <a:srgbClr val="FFFF00"/>
                </a:solidFill>
              </a:rPr>
              <a:t>10</a:t>
            </a:r>
            <a:r>
              <a:rPr lang="en-US" dirty="0" smtClean="0">
                <a:solidFill>
                  <a:srgbClr val="FFFF00"/>
                </a:solidFill>
              </a:rPr>
              <a:t> Nov. 2014.</a:t>
            </a:r>
            <a:endParaRPr lang="en-US" dirty="0" smtClean="0">
              <a:solidFill>
                <a:srgbClr val="FFFF00"/>
              </a:solidFill>
            </a:endParaRPr>
          </a:p>
          <a:p>
            <a:pPr>
              <a:buNone/>
            </a:pPr>
            <a:endParaRPr lang="en-US" dirty="0">
              <a:solidFill>
                <a:srgbClr val="FFC000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I Shot a Man in Reno…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FFFF00"/>
                </a:solidFill>
              </a:rPr>
              <a:t>Marc Mason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FF00"/>
                </a:solidFill>
              </a:rPr>
              <a:t>Undergraduate Services Associate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FF00"/>
                </a:solidFill>
              </a:rPr>
              <a:t>Arizona State University Libraries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FF00"/>
                </a:solidFill>
                <a:hlinkClick r:id="rId2"/>
              </a:rPr>
              <a:t>Marc.Mason@asu.edu</a:t>
            </a:r>
            <a:endParaRPr lang="en-US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FFFF00"/>
                </a:solidFill>
              </a:rPr>
              <a:t>Thank you for listening!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2924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550C131B345D47108E72EEBC76441ABA"/>
  <p:tag name="SLIDEID" val="550C131B345D47108E72EEBC76441ABA"/>
  <p:tag name="SLIDEORDER" val="1"/>
  <p:tag name="SLIDETYPE" val="Q"/>
  <p:tag name="DEMOGRAPHIC" val="False"/>
  <p:tag name="TEAMASSIGN" val="False"/>
  <p:tag name="SPEEDSCORING" val="False"/>
  <p:tag name="CORRECTPOINTVALUE" val="100"/>
  <p:tag name="INCORRECTPOINTVALUE" val="0"/>
  <p:tag name="ZEROBASED" val="False"/>
  <p:tag name="DELIMITERS" val="3.1"/>
  <p:tag name="VALUEFORMAT" val="0%"/>
  <p:tag name="QUESTIONALIAS" val="What is Plagiarism?"/>
  <p:tag name="ANSWERSALIAS" val="Using someone else’s work and passing it off as your own|smicln|Not citing your sources|smicln|A disease passed on by rats|smicln|Copying and pasting"/>
  <p:tag name="RESPONSECOUNT" val="3"/>
  <p:tag name="SLICED" val="False"/>
  <p:tag name="RESPONSES" val="-;-;3;3;3;"/>
  <p:tag name="CHARTSTRINGSTD" val="0 0 3 0"/>
  <p:tag name="CHARTSTRINGREV" val="0 3 0 0"/>
  <p:tag name="CHARTSTRINGSTDPER" val="0 0 1 0"/>
  <p:tag name="CHARTSTRINGREVPER" val="0 1 0 0"/>
  <p:tag name="VALUES" val="Correct|smicln|Correct|smicln|Correct|smicln|Correct"/>
  <p:tag name="RESPONSESGATHERED" val="False"/>
  <p:tag name="TOTALRESPONSES" val="0"/>
  <p:tag name="ANONYMOUSTEMP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4"/>
  <p:tag name="TEXTLENGTH" val="128"/>
  <p:tag name="FONTSIZE" val="28"/>
  <p:tag name="BULLETTYPE" val="ppBulletArabicPeriod"/>
  <p:tag name="ANSWERTEXT" val="Using someone else’s work and passing it off as your own&#10;Not citing your sources&#10;A disease passed on by rats&#10;Copying and pasting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heme/theme1.xml><?xml version="1.0" encoding="utf-8"?>
<a:theme xmlns:a="http://schemas.openxmlformats.org/drawingml/2006/main" name="aecp plagiarism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aecp plagiarism</Template>
  <TotalTime>40</TotalTime>
  <Words>186</Words>
  <Application>Microsoft Office PowerPoint</Application>
  <PresentationFormat>On-screen Show (4:3)</PresentationFormat>
  <Paragraphs>36</Paragraphs>
  <Slides>8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aecp plagiarism</vt:lpstr>
      <vt:lpstr>Microsoft Graph Chart</vt:lpstr>
      <vt:lpstr>PowerPoint Presentation</vt:lpstr>
      <vt:lpstr>What is Plagiarism?</vt:lpstr>
      <vt:lpstr>Queen Bey</vt:lpstr>
      <vt:lpstr>American Democracy</vt:lpstr>
      <vt:lpstr>What is Plagiarism?</vt:lpstr>
      <vt:lpstr>A Man Called Tshepo</vt:lpstr>
      <vt:lpstr>Works Cited</vt:lpstr>
      <vt:lpstr>I Shot a Man in Reno…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Marcus Mason</dc:creator>
  <cp:lastModifiedBy>Marcus Mason</cp:lastModifiedBy>
  <cp:revision>7</cp:revision>
  <dcterms:created xsi:type="dcterms:W3CDTF">2014-11-10T19:58:12Z</dcterms:created>
  <dcterms:modified xsi:type="dcterms:W3CDTF">2014-11-10T20:38:27Z</dcterms:modified>
</cp:coreProperties>
</file>