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65" r:id="rId2"/>
    <p:sldId id="285" r:id="rId3"/>
    <p:sldId id="286" r:id="rId4"/>
    <p:sldId id="284" r:id="rId5"/>
    <p:sldId id="272" r:id="rId6"/>
    <p:sldId id="303" r:id="rId7"/>
    <p:sldId id="297" r:id="rId8"/>
    <p:sldId id="300" r:id="rId9"/>
    <p:sldId id="298" r:id="rId10"/>
    <p:sldId id="301" r:id="rId11"/>
    <p:sldId id="302" r:id="rId12"/>
    <p:sldId id="299" r:id="rId13"/>
    <p:sldId id="294" r:id="rId14"/>
  </p:sldIdLst>
  <p:sldSz cx="9144000" cy="5143500" type="screen16x9"/>
  <p:notesSz cx="7315200" cy="9601200"/>
  <p:custDataLst>
    <p:tags r:id="rId1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EAD7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162" autoAdjust="0"/>
    <p:restoredTop sz="73422" autoAdjust="0"/>
  </p:normalViewPr>
  <p:slideViewPr>
    <p:cSldViewPr>
      <p:cViewPr varScale="1">
        <p:scale>
          <a:sx n="94" d="100"/>
          <a:sy n="94" d="100"/>
        </p:scale>
        <p:origin x="-116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1866"/>
    </p:cViewPr>
  </p:notesTextViewPr>
  <p:notesViewPr>
    <p:cSldViewPr>
      <p:cViewPr>
        <p:scale>
          <a:sx n="100" d="100"/>
          <a:sy n="100" d="100"/>
        </p:scale>
        <p:origin x="-244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C7834C50-39F8-483F-86C5-A5884CC66D91}" type="datetimeFigureOut">
              <a:rPr lang="en-US" smtClean="0"/>
              <a:t>4/28/2014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EF278D1-35AE-4309-AB9D-3CD7FE0EFE8E}" type="slidenum">
              <a:rPr lang="en-US" smtClean="0"/>
              <a:t>‹#›</a:t>
            </a:fld>
            <a:endParaRPr lang="en-US"/>
          </a:p>
        </p:txBody>
      </p:sp>
    </p:spTree>
    <p:extLst>
      <p:ext uri="{BB962C8B-B14F-4D97-AF65-F5344CB8AC3E}">
        <p14:creationId xmlns:p14="http://schemas.microsoft.com/office/powerpoint/2010/main" val="3642134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extLst/>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extLst/>
          </a:lstStyle>
          <a:p>
            <a:fld id="{A8ADFD5B-A66C-449C-B6E8-FB716D07777D}" type="datetimeFigureOut">
              <a:rPr lang="en-US" smtClean="0"/>
              <a:pPr/>
              <a:t>4/28/2014</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extLst/>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extLst/>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253029203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933450"/>
            <a:ext cx="5638800" cy="3171826"/>
          </a:xfrm>
        </p:spPr>
      </p:sp>
      <p:sp>
        <p:nvSpPr>
          <p:cNvPr id="3" name="Notes Placeholder 2"/>
          <p:cNvSpPr>
            <a:spLocks noGrp="1"/>
          </p:cNvSpPr>
          <p:nvPr>
            <p:ph type="body" idx="1"/>
          </p:nvPr>
        </p:nvSpPr>
        <p:spPr>
          <a:xfrm>
            <a:off x="731520" y="4267200"/>
            <a:ext cx="5852160" cy="4549140"/>
          </a:xfrm>
        </p:spPr>
        <p:txBody>
          <a:bodyPr>
            <a:normAutofit fontScale="92500" lnSpcReduction="20000"/>
          </a:bodyPr>
          <a:lstStyle/>
          <a:p>
            <a:r>
              <a:rPr lang="en-US" i="1" dirty="0" smtClean="0"/>
              <a:t>2 minutes</a:t>
            </a:r>
          </a:p>
          <a:p>
            <a:endParaRPr lang="en-US" i="1" dirty="0" smtClean="0"/>
          </a:p>
          <a:p>
            <a:r>
              <a:rPr lang="en-US" dirty="0"/>
              <a:t>Thank </a:t>
            </a:r>
            <a:r>
              <a:rPr lang="en-US" dirty="0" smtClean="0"/>
              <a:t>you…</a:t>
            </a:r>
          </a:p>
          <a:p>
            <a:pPr marL="171450" indent="-171450">
              <a:buFont typeface="Arial" panose="020B0604020202020204" pitchFamily="34" charset="0"/>
              <a:buChar char="•"/>
            </a:pPr>
            <a:r>
              <a:rPr lang="en-US" b="1" dirty="0" smtClean="0"/>
              <a:t>Rear </a:t>
            </a:r>
            <a:r>
              <a:rPr lang="en-US" b="1" dirty="0"/>
              <a:t>Admiral Sylvia Trent- Adams </a:t>
            </a:r>
            <a:r>
              <a:rPr lang="en-US" b="1" dirty="0" smtClean="0"/>
              <a:t> </a:t>
            </a:r>
            <a:r>
              <a:rPr lang="en-US" dirty="0" smtClean="0"/>
              <a:t>and the </a:t>
            </a:r>
            <a:r>
              <a:rPr lang="en-US" b="1" dirty="0"/>
              <a:t>U.S. Public Health Service </a:t>
            </a:r>
            <a:r>
              <a:rPr lang="en-US" dirty="0"/>
              <a:t>for making this opportunity available </a:t>
            </a:r>
            <a:endParaRPr lang="en-US" dirty="0" smtClean="0"/>
          </a:p>
          <a:p>
            <a:pPr marL="171450" indent="-171450">
              <a:buFont typeface="Arial" panose="020B0604020202020204" pitchFamily="34" charset="0"/>
              <a:buChar char="•"/>
            </a:pPr>
            <a:r>
              <a:rPr lang="en-US" b="1" dirty="0" smtClean="0"/>
              <a:t>Senator </a:t>
            </a:r>
            <a:r>
              <a:rPr lang="en-US" b="1" dirty="0"/>
              <a:t>Jeanne </a:t>
            </a:r>
            <a:r>
              <a:rPr lang="en-US" b="1" dirty="0" err="1"/>
              <a:t>Shaheen</a:t>
            </a:r>
            <a:r>
              <a:rPr lang="en-US" dirty="0" smtClean="0"/>
              <a:t>, who worked with </a:t>
            </a:r>
            <a:r>
              <a:rPr lang="en-US" b="1" dirty="0" smtClean="0"/>
              <a:t>Nancy Richards-</a:t>
            </a:r>
            <a:r>
              <a:rPr lang="en-US" b="1" dirty="0" err="1" smtClean="0"/>
              <a:t>Stower</a:t>
            </a:r>
            <a:r>
              <a:rPr lang="en-US" b="1" dirty="0" smtClean="0"/>
              <a:t> </a:t>
            </a:r>
            <a:r>
              <a:rPr lang="en-US" dirty="0" smtClean="0"/>
              <a:t>to</a:t>
            </a:r>
            <a:r>
              <a:rPr lang="en-US" baseline="0" dirty="0" smtClean="0"/>
              <a:t> make this presentation possible</a:t>
            </a:r>
            <a:r>
              <a:rPr lang="en-US" dirty="0" smtClean="0"/>
              <a:t>. </a:t>
            </a:r>
          </a:p>
          <a:p>
            <a:pPr marL="171450" indent="-171450">
              <a:buFont typeface="Arial" panose="020B0604020202020204" pitchFamily="34" charset="0"/>
              <a:buChar char="•"/>
            </a:pPr>
            <a:r>
              <a:rPr lang="en-US" b="1" dirty="0" smtClean="0"/>
              <a:t>Shirley Harrow</a:t>
            </a:r>
            <a:r>
              <a:rPr lang="en-US" dirty="0" smtClean="0"/>
              <a:t>,</a:t>
            </a:r>
            <a:r>
              <a:rPr lang="en-US" baseline="0" dirty="0" smtClean="0"/>
              <a:t> a younger nurse who first introduced me to Cadet Nurses and their history. I know the story as well as I do because of her. </a:t>
            </a:r>
          </a:p>
          <a:p>
            <a:pPr marL="171450" indent="-171450">
              <a:buFont typeface="Arial" panose="020B0604020202020204" pitchFamily="34" charset="0"/>
              <a:buChar char="•"/>
            </a:pPr>
            <a:r>
              <a:rPr lang="en-US" dirty="0" smtClean="0"/>
              <a:t>The </a:t>
            </a:r>
            <a:r>
              <a:rPr lang="en-US" dirty="0"/>
              <a:t>many </a:t>
            </a:r>
            <a:r>
              <a:rPr lang="en-US" b="1" dirty="0"/>
              <a:t>Cadet Nurses and their families and friends </a:t>
            </a:r>
            <a:r>
              <a:rPr lang="en-US" dirty="0"/>
              <a:t>whose interest in our loved ones’ story infected me with the curiosity to find out more. You know who you are, and many of you are here now.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 also honored to be with </a:t>
            </a:r>
            <a:r>
              <a:rPr lang="en-US" b="1" dirty="0" smtClean="0"/>
              <a:t>two Cadet Nurses, Thelma Robinson and Elizabeth </a:t>
            </a:r>
            <a:r>
              <a:rPr lang="en-US" b="1" dirty="0" err="1" smtClean="0"/>
              <a:t>Yeznach</a:t>
            </a:r>
            <a:r>
              <a:rPr lang="en-US" dirty="0" smtClean="0"/>
              <a:t>, whose reflections will amplify the importance of the U.S. Cadet Nurse Corps in a critical period in U.S. and nursing history.   </a:t>
            </a:r>
          </a:p>
          <a:p>
            <a:endParaRPr lang="en-US" dirty="0"/>
          </a:p>
          <a:p>
            <a:r>
              <a:rPr lang="en-US" dirty="0"/>
              <a:t>Both my parents were nurses. My mother was a Cadet Nurse, and I am an educator. I study the US Cadet Nurse Corps as a massive curriculum and program development project. This project  began as early as 1917 with the development of a standard curriculum and in 1923 with the call to move from an apprenticeship </a:t>
            </a:r>
            <a:r>
              <a:rPr lang="en-US" dirty="0" smtClean="0"/>
              <a:t>to academic </a:t>
            </a:r>
            <a:r>
              <a:rPr lang="en-US" dirty="0"/>
              <a:t>model for nurse education. The U.S. Cadet Nurse Corps was the catalyst for the advancement of this process during World War II.</a:t>
            </a:r>
          </a:p>
          <a:p>
            <a:endParaRPr lang="en-US" dirty="0"/>
          </a:p>
          <a:p>
            <a:r>
              <a:rPr lang="en-US" dirty="0" smtClean="0"/>
              <a:t>Hopefully </a:t>
            </a:r>
            <a:r>
              <a:rPr lang="en-US" dirty="0"/>
              <a:t>we are successful in summarizing what the US Cadet Nurse Corps was and why it is important to remember it today. </a:t>
            </a:r>
            <a:endParaRPr lang="en-US" dirty="0" smtClean="0"/>
          </a:p>
          <a:p>
            <a:endParaRPr lang="en-US" dirty="0" smtClean="0"/>
          </a:p>
          <a:p>
            <a:pPr marL="0" indent="0">
              <a:buFont typeface="Arial" panose="020B0604020202020204" pitchFamily="34" charset="0"/>
              <a:buNone/>
            </a:pPr>
            <a:r>
              <a:rPr lang="en-US" dirty="0" smtClean="0"/>
              <a:t>Notes: </a:t>
            </a:r>
          </a:p>
          <a:p>
            <a:pPr marL="171450" indent="-171450">
              <a:buFont typeface="Arial" panose="020B0604020202020204" pitchFamily="34" charset="0"/>
              <a:buChar char="•"/>
            </a:pPr>
            <a:r>
              <a:rPr lang="en-US" dirty="0" smtClean="0"/>
              <a:t>This is a huge story that could take weeks to tell, but we have only a few minutes.</a:t>
            </a:r>
          </a:p>
          <a:p>
            <a:pPr marL="171450" indent="-171450">
              <a:buFont typeface="Arial" panose="020B0604020202020204" pitchFamily="34" charset="0"/>
              <a:buChar char="•"/>
            </a:pPr>
            <a:r>
              <a:rPr lang="en-US" dirty="0" smtClean="0"/>
              <a:t>Images</a:t>
            </a:r>
            <a:r>
              <a:rPr lang="en-US" baseline="0" dirty="0" smtClean="0"/>
              <a:t> throughout the slide presentation include recruitment posters and news photos from World War II. </a:t>
            </a:r>
          </a:p>
          <a:p>
            <a:pPr marL="171450" indent="-171450">
              <a:buFont typeface="Arial" panose="020B0604020202020204" pitchFamily="34" charset="0"/>
              <a:buChar char="•"/>
            </a:pPr>
            <a:r>
              <a:rPr lang="en-US" baseline="0" dirty="0" smtClean="0"/>
              <a:t>This presentation will be available on uscadetnurse.org website.  </a:t>
            </a:r>
          </a:p>
          <a:p>
            <a:pPr marL="171450" indent="-171450">
              <a:buFont typeface="Arial" panose="020B0604020202020204" pitchFamily="34" charset="0"/>
              <a:buChar char="•"/>
            </a:pPr>
            <a:r>
              <a:rPr lang="en-US" baseline="0" dirty="0" smtClean="0"/>
              <a:t>We will try to keep to about 20 minutes for the presentation and about 10 minutes Q&amp;A.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a:t>
            </a:fld>
            <a:endParaRPr lang="en-US"/>
          </a:p>
        </p:txBody>
      </p:sp>
    </p:spTree>
    <p:extLst>
      <p:ext uri="{BB962C8B-B14F-4D97-AF65-F5344CB8AC3E}">
        <p14:creationId xmlns:p14="http://schemas.microsoft.com/office/powerpoint/2010/main" val="688660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There are also a number of online resources. If you are to remember only one of them, please remember uscadetnurse.org, as it links to </a:t>
            </a:r>
            <a:r>
              <a:rPr lang="en-US" dirty="0" smtClean="0"/>
              <a:t>the </a:t>
            </a:r>
            <a:r>
              <a:rPr lang="en-US" dirty="0"/>
              <a:t>rest of the links on this slide. </a:t>
            </a:r>
          </a:p>
          <a:p>
            <a:endParaRPr lang="en-US" dirty="0" smtClean="0"/>
          </a:p>
          <a:p>
            <a:endParaRPr lang="en-US" dirty="0" smtClean="0"/>
          </a:p>
          <a:p>
            <a:r>
              <a:rPr lang="en-US" i="1" dirty="0" smtClean="0"/>
              <a:t>Discussion of this slide can be abbreviated or referred to the afternoon</a:t>
            </a:r>
            <a:r>
              <a:rPr lang="en-US" i="1" baseline="0" dirty="0" smtClean="0"/>
              <a:t> meet-and-greet</a:t>
            </a:r>
            <a:r>
              <a:rPr lang="en-US" i="1" dirty="0" smtClean="0"/>
              <a:t>.</a:t>
            </a:r>
            <a:endParaRPr lang="en-US" i="1"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310780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bring to your attention a number of books.</a:t>
            </a:r>
          </a:p>
          <a:p>
            <a:endParaRPr lang="en-US" dirty="0"/>
          </a:p>
          <a:p>
            <a:r>
              <a:rPr lang="en-US" b="1" dirty="0"/>
              <a:t>The 1950 U.S. Public Health Service Publication 38</a:t>
            </a:r>
            <a:r>
              <a:rPr lang="en-US" dirty="0"/>
              <a:t>, The United States Cadet Nurse Corps, 1943-1948 is freely available electronically or for a price as a hardcopy reprint available from amazon.com. This publication is available for download from uscadetnurse.org. </a:t>
            </a:r>
          </a:p>
          <a:p>
            <a:endParaRPr lang="en-US" dirty="0"/>
          </a:p>
          <a:p>
            <a:r>
              <a:rPr lang="en-US" b="1" dirty="0"/>
              <a:t>Thelma Robinson’s three books </a:t>
            </a:r>
            <a:r>
              <a:rPr lang="en-US" dirty="0"/>
              <a:t>are also recommended and are available through bookstores and amazon.com. </a:t>
            </a:r>
          </a:p>
          <a:p>
            <a:endParaRPr lang="en-US" dirty="0"/>
          </a:p>
          <a:p>
            <a:r>
              <a:rPr lang="en-US" b="1" dirty="0" err="1"/>
              <a:t>Kalisch</a:t>
            </a:r>
            <a:r>
              <a:rPr lang="en-US" b="1" dirty="0"/>
              <a:t> and </a:t>
            </a:r>
            <a:r>
              <a:rPr lang="en-US" b="1" dirty="0" err="1"/>
              <a:t>Kalisch’s</a:t>
            </a:r>
            <a:r>
              <a:rPr lang="en-US" b="1" dirty="0"/>
              <a:t> 1973 article </a:t>
            </a:r>
            <a:r>
              <a:rPr lang="en-US" dirty="0"/>
              <a:t>is available for download through uscadetnurse.org. </a:t>
            </a:r>
          </a:p>
          <a:p>
            <a:endParaRPr lang="en-US" dirty="0" smtClean="0"/>
          </a:p>
          <a:p>
            <a:endParaRPr lang="en-US" dirty="0" smtClean="0"/>
          </a:p>
          <a:p>
            <a:r>
              <a:rPr lang="en-US" i="1" dirty="0" smtClean="0"/>
              <a:t>Let audience know of Thelma’s booth. </a:t>
            </a:r>
          </a:p>
          <a:p>
            <a:endParaRPr lang="en-US" i="1" dirty="0" smtClean="0"/>
          </a:p>
          <a:p>
            <a:r>
              <a:rPr lang="en-US" i="1" dirty="0" smtClean="0"/>
              <a:t>Discussion of this slide can be abbreviated or referred to the afternoon meet-and-greet.</a:t>
            </a:r>
            <a:endParaRPr lang="en-US" i="1"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3965413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in recent years there has been renewed interest in World War II history, and the Cadet Nurse Corps has been no exception. </a:t>
            </a:r>
            <a:endParaRPr lang="en-US" dirty="0" smtClean="0"/>
          </a:p>
          <a:p>
            <a:endParaRPr lang="en-US" dirty="0" smtClean="0"/>
          </a:p>
          <a:p>
            <a:pPr marL="171450" indent="-171450">
              <a:buFont typeface="Arial" panose="020B0604020202020204" pitchFamily="34" charset="0"/>
              <a:buChar char="•"/>
            </a:pPr>
            <a:r>
              <a:rPr lang="en-US" b="1" dirty="0" smtClean="0"/>
              <a:t>Two </a:t>
            </a:r>
            <a:r>
              <a:rPr lang="en-US" b="1" dirty="0"/>
              <a:t>graduate students </a:t>
            </a:r>
            <a:r>
              <a:rPr lang="en-US" dirty="0"/>
              <a:t>have studied or are studying an aspect of the U.S. Cadet Nurse Corps for their Master’s </a:t>
            </a:r>
            <a:r>
              <a:rPr lang="en-US" dirty="0" smtClean="0"/>
              <a:t>theses in history, </a:t>
            </a:r>
            <a:endParaRPr lang="en-US" dirty="0" smtClean="0"/>
          </a:p>
          <a:p>
            <a:pPr marL="171450" indent="-171450">
              <a:buFont typeface="Arial" panose="020B0604020202020204" pitchFamily="34" charset="0"/>
              <a:buChar char="•"/>
            </a:pPr>
            <a:r>
              <a:rPr lang="en-US" b="1" dirty="0" smtClean="0"/>
              <a:t>A doctoral student </a:t>
            </a:r>
            <a:r>
              <a:rPr lang="en-US" dirty="0"/>
              <a:t>studied the </a:t>
            </a:r>
            <a:r>
              <a:rPr lang="en-US" dirty="0" smtClean="0"/>
              <a:t>education policy </a:t>
            </a:r>
            <a:r>
              <a:rPr lang="en-US" dirty="0"/>
              <a:t>context for the USCNC for his dissertation. </a:t>
            </a:r>
            <a:endParaRPr lang="en-US" dirty="0" smtClean="0"/>
          </a:p>
          <a:p>
            <a:pPr marL="171450" indent="-171450">
              <a:buFont typeface="Arial" panose="020B0604020202020204" pitchFamily="34" charset="0"/>
              <a:buChar char="•"/>
            </a:pPr>
            <a:r>
              <a:rPr lang="en-US" b="1" dirty="0" smtClean="0"/>
              <a:t>April </a:t>
            </a:r>
            <a:r>
              <a:rPr lang="en-US" b="1" dirty="0"/>
              <a:t>Matthias</a:t>
            </a:r>
            <a:r>
              <a:rPr lang="en-US" dirty="0"/>
              <a:t>, a nurse educator at the University of North Carolina – Wilmington, is studying 1946 graduates of a BSN program at the University of Cincinnati, </a:t>
            </a:r>
            <a:endParaRPr lang="en-US" dirty="0" smtClean="0"/>
          </a:p>
          <a:p>
            <a:pPr marL="171450" indent="-171450">
              <a:buFont typeface="Arial" panose="020B0604020202020204" pitchFamily="34" charset="0"/>
              <a:buChar char="•"/>
            </a:pPr>
            <a:r>
              <a:rPr lang="en-US" b="1" dirty="0" smtClean="0"/>
              <a:t>I </a:t>
            </a:r>
            <a:r>
              <a:rPr lang="en-US" b="1" dirty="0"/>
              <a:t>am studying </a:t>
            </a:r>
            <a:r>
              <a:rPr lang="en-US" dirty="0"/>
              <a:t>the U.S. Cadet Nurse Corps at the 5 participating schools of nursing in Arizona. One of the schools was the nation’s only accredited school of nursing for Native Americans, and another was in the first integrated hospital west of the Mississippi. </a:t>
            </a:r>
          </a:p>
          <a:p>
            <a:endParaRPr lang="en-US" dirty="0"/>
          </a:p>
          <a:p>
            <a:r>
              <a:rPr lang="en-US" i="1" dirty="0"/>
              <a:t>Discussion of this slide can be abbreviated or referred to the afternoon meet-and-greet. </a:t>
            </a:r>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200957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Cadet Nurse Corps played an important role at a critical point in history, and was a catalyst in advancing the nursing profession not only during World War II, but for many years afterward. One might say that the nursing profession is where it is now in large part because of the U.S. Cadet Nurse Corps. </a:t>
            </a:r>
          </a:p>
          <a:p>
            <a:endParaRPr lang="en-US" baseline="0" dirty="0" smtClean="0"/>
          </a:p>
          <a:p>
            <a:r>
              <a:rPr lang="en-US" baseline="0" dirty="0" smtClean="0"/>
              <a:t>Among educators, it is commonly known that when the educational opportunities for the mother are increased, the educational outcomes for their children are too. So, not only the nursing profession, but we children of Cadet Nurses are also where we are because of this program. </a:t>
            </a:r>
          </a:p>
          <a:p>
            <a:endParaRPr lang="en-US" baseline="0" dirty="0" smtClean="0"/>
          </a:p>
          <a:p>
            <a:r>
              <a:rPr lang="en-US" baseline="0" dirty="0" smtClean="0"/>
              <a:t>We thank you for this opportunity. </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57911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1 minute</a:t>
            </a:r>
          </a:p>
          <a:p>
            <a:endParaRPr lang="en-US" dirty="0" smtClean="0"/>
          </a:p>
          <a:p>
            <a:r>
              <a:rPr lang="en-US" b="1" i="1" dirty="0"/>
              <a:t>How did the U.S. Cadet Nurse Corps come to be?</a:t>
            </a:r>
            <a:r>
              <a:rPr lang="en-US" dirty="0"/>
              <a:t>  In this slide we see the legislative chronology of the development of Public Law 74 from its introduction by Rep. Frances Payne Bolton, Republican from Ohio, to the beginning of the U.S. Cadet Nurse Corps’ operation some three months later. </a:t>
            </a:r>
          </a:p>
          <a:p>
            <a:endParaRPr lang="en-US" dirty="0"/>
          </a:p>
          <a:p>
            <a:r>
              <a:rPr lang="en-US" dirty="0"/>
              <a:t>The U.S. Cadet Nurse Corps attracted </a:t>
            </a:r>
            <a:r>
              <a:rPr lang="en-US" b="1" dirty="0" smtClean="0"/>
              <a:t>180,000 students who volunteered</a:t>
            </a:r>
            <a:r>
              <a:rPr lang="en-US" b="1" baseline="0" dirty="0" smtClean="0"/>
              <a:t> to serve</a:t>
            </a:r>
            <a:r>
              <a:rPr lang="en-US" dirty="0" smtClean="0"/>
              <a:t>, and </a:t>
            </a:r>
            <a:r>
              <a:rPr lang="en-US" b="1" dirty="0" smtClean="0"/>
              <a:t>124,000 graduated and became R.N.s</a:t>
            </a:r>
            <a:r>
              <a:rPr lang="en-US" dirty="0" smtClean="0"/>
              <a:t>. Their average length of service in nursing</a:t>
            </a:r>
            <a:r>
              <a:rPr lang="en-US" baseline="0" dirty="0" smtClean="0"/>
              <a:t> was</a:t>
            </a:r>
            <a:r>
              <a:rPr lang="en-US" dirty="0" smtClean="0"/>
              <a:t> </a:t>
            </a:r>
            <a:r>
              <a:rPr lang="en-US" b="1" dirty="0" smtClean="0"/>
              <a:t>28 years</a:t>
            </a:r>
            <a:r>
              <a:rPr lang="en-US" dirty="0" smtClean="0"/>
              <a:t>.</a:t>
            </a:r>
          </a:p>
          <a:p>
            <a:endParaRPr lang="en-US" dirty="0" smtClean="0"/>
          </a:p>
          <a:p>
            <a:r>
              <a:rPr lang="en-US" dirty="0" smtClean="0"/>
              <a:t>There were </a:t>
            </a:r>
            <a:r>
              <a:rPr lang="en-US" b="1" dirty="0" smtClean="0"/>
              <a:t>1,125 participating schools</a:t>
            </a:r>
            <a:r>
              <a:rPr lang="en-US" dirty="0" smtClean="0"/>
              <a:t>, including 10 schools in Puerto Rico. </a:t>
            </a:r>
          </a:p>
          <a:p>
            <a:endParaRPr lang="en-US" dirty="0" smtClean="0"/>
          </a:p>
          <a:p>
            <a:r>
              <a:rPr lang="en-US" b="1" dirty="0" smtClean="0"/>
              <a:t>Eighty</a:t>
            </a:r>
            <a:r>
              <a:rPr lang="en-US" b="1" baseline="0" dirty="0" smtClean="0"/>
              <a:t> percent (80%) of U.S. hospitals’ nursing staff </a:t>
            </a:r>
            <a:r>
              <a:rPr lang="en-US" baseline="0" dirty="0" smtClean="0"/>
              <a:t>were Cadet Nurses during World War II. </a:t>
            </a:r>
            <a:endParaRPr lang="en-US" dirty="0" smtClean="0"/>
          </a:p>
          <a:p>
            <a:pPr defTabSz="948507">
              <a:defRPr/>
            </a:pPr>
            <a:endParaRPr lang="en-US" dirty="0"/>
          </a:p>
          <a:p>
            <a:pPr defTabSz="948507">
              <a:defRPr/>
            </a:pPr>
            <a:r>
              <a:rPr lang="en-US" i="1" dirty="0"/>
              <a:t>The majority of participating schools were in the Northeast and Upper Midwest, with Pennsylvania, New York, Illinois, and Ohio leading in the number of participating schools of nursing. </a:t>
            </a:r>
          </a:p>
          <a:p>
            <a:pPr defTabSz="948507">
              <a:defRPr/>
            </a:pPr>
            <a:endParaRPr lang="en-US" dirty="0"/>
          </a:p>
          <a:p>
            <a:pPr defTabSz="948507">
              <a:defRPr/>
            </a:pPr>
            <a:r>
              <a:rPr lang="en-US" i="1" dirty="0" smtClean="0"/>
              <a:t>Pennsylvania (110), New York (105), Illinois (86), and Ohio (61) had the largest numbers of participating schools of nursing.</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390453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1 minute</a:t>
            </a:r>
          </a:p>
          <a:p>
            <a:endParaRPr lang="en-US" dirty="0" smtClean="0"/>
          </a:p>
          <a:p>
            <a:r>
              <a:rPr lang="en-US" b="1" i="1" dirty="0"/>
              <a:t>What was the U.S. Cadet Nurse Corps? </a:t>
            </a:r>
            <a:r>
              <a:rPr lang="en-US" dirty="0" smtClean="0"/>
              <a:t>T</a:t>
            </a:r>
            <a:r>
              <a:rPr lang="en-US" dirty="0"/>
              <a:t>he program was open to high school graduates, age 17-35, regardless of gender, race, ethnicity, or marital status. In exchange for the promise to be available for essential nursing service for the duration of the war, Cadet Nurses received scholarships to cover tuition, books, uniforms, and housing; and a monthly stipend. The program also provided funding for curriculum and program development, and additional funding was available for facilities improvements at nursing schools. </a:t>
            </a:r>
          </a:p>
          <a:p>
            <a:pPr defTabSz="948507">
              <a:defRPr/>
            </a:pPr>
            <a:endParaRPr lang="en-US" dirty="0"/>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420118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1 minute</a:t>
            </a:r>
          </a:p>
          <a:p>
            <a:endParaRPr lang="en-US" dirty="0" smtClean="0"/>
          </a:p>
          <a:p>
            <a:r>
              <a:rPr lang="en-US" b="1" i="1" dirty="0"/>
              <a:t>Why was the U.S. Cadet Nurse Corps important?</a:t>
            </a:r>
            <a:r>
              <a:rPr lang="en-US" dirty="0"/>
              <a:t>  Four concurrent streams were at play at this time. The most transparent was the need to address a critical shortage of nurses. This came at a time when nursing was also redefining itself as a profession, and nurse education was moving from an apprenticeship to academic model. Also, the nurse’s role was changing from caregiver to a caregiver who also educates. </a:t>
            </a:r>
          </a:p>
          <a:p>
            <a:endParaRPr lang="en-US" baseline="0" dirty="0" smtClean="0"/>
          </a:p>
          <a:p>
            <a:pPr defTabSz="948507">
              <a:defRPr/>
            </a:pPr>
            <a:r>
              <a:rPr lang="en-US" b="1" i="1" dirty="0"/>
              <a:t>What did the U.S. Cadet Nurse Corps accomplish?</a:t>
            </a:r>
            <a:r>
              <a:rPr lang="en-US" dirty="0"/>
              <a:t> The U.S. Cadet Nurse Corps addressed all of these streams. Of all of the recruitment efforts during World War II, the U.S. Cadet Nurse Corps was most successful. It met all of its recruitment targets. The program prevented the collapse of the U.S. healthcare system. It also improved nurse education through a standardized curriculum to ensure that that all nurses received similar training. It also advanced an agenda to improve the quality of nurse education and to balance supply and demand for nurses during Wartime. </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36368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2 minutes</a:t>
            </a:r>
          </a:p>
          <a:p>
            <a:endParaRPr lang="en-US" dirty="0" smtClean="0"/>
          </a:p>
          <a:p>
            <a:r>
              <a:rPr lang="en-US" dirty="0"/>
              <a:t>Now  to the next part, Thelma Robinson and Elizabeth </a:t>
            </a:r>
            <a:r>
              <a:rPr lang="en-US" dirty="0" err="1"/>
              <a:t>Yeznach</a:t>
            </a:r>
            <a:r>
              <a:rPr lang="en-US" dirty="0"/>
              <a:t> will reflect briefly on  their experiences. </a:t>
            </a:r>
          </a:p>
          <a:p>
            <a:endParaRPr lang="en-US" dirty="0"/>
          </a:p>
          <a:p>
            <a:r>
              <a:rPr lang="en-US" dirty="0"/>
              <a:t>I am honored to introduce Cadet Nurse Thelma Robinson. </a:t>
            </a:r>
          </a:p>
          <a:p>
            <a:endParaRPr lang="en-US" dirty="0"/>
          </a:p>
          <a:p>
            <a:r>
              <a:rPr lang="en-US" dirty="0"/>
              <a:t>Thelma’s remarks start: </a:t>
            </a:r>
          </a:p>
          <a:p>
            <a:endParaRPr lang="en-US" dirty="0"/>
          </a:p>
          <a:p>
            <a:r>
              <a:rPr lang="en-US" dirty="0"/>
              <a:t>First of all, I would like to thank Rear Admiral Sylvia Trent- Adams for this opportunity for cadet nurses, friends and family to come together to share our legacy.  It is fitting that we celebrate at this time for 70 years ago, on May 13, 1944 the first National Cadet Nurse Induction Day took place.  This event officially brought more 96,000 student nurses into the Corps representing more 1,000 schools of nursing. </a:t>
            </a:r>
          </a:p>
          <a:p>
            <a:endParaRPr lang="en-US" dirty="0"/>
          </a:p>
          <a:p>
            <a:r>
              <a:rPr lang="en-US" dirty="0"/>
              <a:t>In the slide we see cadet nurses marching to their Induction Ceremony on the University of Minnesota campus. Sixteen schools of nursing in the Twin Cities participated in this ceremony.  The keynote Induction Ceremony took place in Washington D.C. I joined 100 student nurses representing three schools of nursing at the St. Paul Methodist Church in Lincoln, Nebraska.  The Chief Justice of Nebraska administered our pledge.</a:t>
            </a: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147821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72375"/>
            <a:ext cx="5852160" cy="4320540"/>
          </a:xfrm>
        </p:spPr>
        <p:txBody>
          <a:bodyPr>
            <a:normAutofit fontScale="92500" lnSpcReduction="10000"/>
          </a:bodyPr>
          <a:lstStyle/>
          <a:p>
            <a:r>
              <a:rPr lang="en-US" b="0" i="1" dirty="0" smtClean="0"/>
              <a:t>5 minutes</a:t>
            </a:r>
          </a:p>
          <a:p>
            <a:r>
              <a:rPr lang="en-US" b="0" i="1" dirty="0" smtClean="0"/>
              <a:t>Thelma continues….</a:t>
            </a:r>
          </a:p>
          <a:p>
            <a:endParaRPr lang="en-US" b="1" dirty="0" smtClean="0"/>
          </a:p>
          <a:p>
            <a:r>
              <a:rPr lang="en-US" dirty="0"/>
              <a:t>Twenty years ago, we celebrated 50 years at a commemorative conference in Bethesda.  We heard Lucile </a:t>
            </a:r>
            <a:r>
              <a:rPr lang="en-US" dirty="0" err="1"/>
              <a:t>Petry</a:t>
            </a:r>
            <a:r>
              <a:rPr lang="en-US" dirty="0"/>
              <a:t> Leone, Emeritus Chief Nurse of the Cadet Nurse Corps reflect on “Continuing the Tradition.”  At this gala celebration, my sister, </a:t>
            </a:r>
            <a:r>
              <a:rPr lang="en-US" dirty="0" err="1"/>
              <a:t>Paulie</a:t>
            </a:r>
            <a:r>
              <a:rPr lang="en-US" dirty="0"/>
              <a:t> Perry and I launched our Cadet Nurse Story Telling Project during a poster session.  </a:t>
            </a:r>
          </a:p>
          <a:p>
            <a:endParaRPr lang="en-US" dirty="0"/>
          </a:p>
          <a:p>
            <a:r>
              <a:rPr lang="en-US" dirty="0" err="1"/>
              <a:t>Paulie</a:t>
            </a:r>
            <a:r>
              <a:rPr lang="en-US" dirty="0"/>
              <a:t> and I dedicated our retirement years to researching, collecting stories and writing about the Cadet Nurse Corps.  A big thrill for my sister and I was to come to know to Lucile </a:t>
            </a:r>
            <a:r>
              <a:rPr lang="en-US" dirty="0" err="1"/>
              <a:t>Petry</a:t>
            </a:r>
            <a:r>
              <a:rPr lang="en-US" dirty="0"/>
              <a:t> and hear first hand, her stories about the Corps.  Each year we brought cadet nurses from the San Francisco area together to celebrate her birthday.  </a:t>
            </a:r>
          </a:p>
          <a:p>
            <a:endParaRPr lang="en-US" dirty="0"/>
          </a:p>
          <a:p>
            <a:r>
              <a:rPr lang="en-US" dirty="0"/>
              <a:t>On her 95 birthday we read this letter from the nurses of the Public Health Service.  “Your leadership of the Cadet Nurse Corps opened new horizons in nursing as a profession, in nursing education, and in service.  Your insistence in equality and quality of schools of nursing pioneered integration.  And your rise  to Assistant Surgeon General created career paths in the uniformed services for women and nurses who followed.  We salute you and thank you for your vision and excellence in nursing.”</a:t>
            </a:r>
          </a:p>
          <a:p>
            <a:endParaRPr lang="en-US" dirty="0"/>
          </a:p>
          <a:p>
            <a:r>
              <a:rPr lang="en-US" dirty="0"/>
              <a:t>In San Francisco, we got know Japanese American women who overcame prejudice and joined the Cadet Nurse Corps.  The Japanese American women who shared their stories taught us an important lesson in life; that of forgiveness and getting on with our lives.  They are ever grateful for the Cadet Nurse Corps in giving them their ticket to freedom and the opportunity to train as a nurse.</a:t>
            </a:r>
          </a:p>
          <a:p>
            <a:endParaRPr lang="en-US" dirty="0"/>
          </a:p>
          <a:p>
            <a:r>
              <a:rPr lang="en-US" dirty="0"/>
              <a:t>Thank you.</a:t>
            </a:r>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154136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2 minutes</a:t>
            </a:r>
          </a:p>
          <a:p>
            <a:endParaRPr lang="en-US" dirty="0" smtClean="0"/>
          </a:p>
          <a:p>
            <a:r>
              <a:rPr lang="en-US" dirty="0"/>
              <a:t>I am also honored to introduce Elizabeth </a:t>
            </a:r>
            <a:r>
              <a:rPr lang="en-US" dirty="0" err="1"/>
              <a:t>Yeznach</a:t>
            </a:r>
            <a:r>
              <a:rPr lang="en-US" dirty="0"/>
              <a:t>. </a:t>
            </a:r>
          </a:p>
          <a:p>
            <a:endParaRPr lang="en-US" dirty="0"/>
          </a:p>
          <a:p>
            <a:r>
              <a:rPr lang="en-US" dirty="0"/>
              <a:t>Elizabeth’s remarks start. </a:t>
            </a:r>
          </a:p>
          <a:p>
            <a:endParaRPr lang="en-US" b="1" dirty="0" smtClean="0"/>
          </a:p>
          <a:p>
            <a:r>
              <a:rPr lang="en-US" b="1" dirty="0" smtClean="0"/>
              <a:t>Elizabeth’s talk will begin with a discussion of what it was like upon completion</a:t>
            </a:r>
            <a:r>
              <a:rPr lang="en-US" b="1" baseline="0" dirty="0" smtClean="0"/>
              <a:t> of nurse’s training, beginning at the point the student completed classroom and clinical training in the hospital school of nursing</a:t>
            </a:r>
            <a:r>
              <a:rPr lang="en-US" b="1" dirty="0" smtClean="0"/>
              <a:t>. </a:t>
            </a:r>
            <a:endParaRPr lang="en-US" b="1"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274136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5 minutes</a:t>
            </a:r>
          </a:p>
          <a:p>
            <a:endParaRPr lang="en-US" b="1" dirty="0" smtClean="0"/>
          </a:p>
          <a:p>
            <a:r>
              <a:rPr lang="en-US" b="1" dirty="0" smtClean="0"/>
              <a:t>Elizabeth</a:t>
            </a:r>
            <a:r>
              <a:rPr lang="en-US" b="1" baseline="0" dirty="0" smtClean="0"/>
              <a:t> </a:t>
            </a:r>
            <a:r>
              <a:rPr lang="en-US" b="1" dirty="0" err="1" smtClean="0"/>
              <a:t>Yeznach’s</a:t>
            </a:r>
            <a:r>
              <a:rPr lang="en-US" b="1" dirty="0" smtClean="0"/>
              <a:t>  talk will continue with a discussion on the contributions of USCNC nurses at the end of WWII</a:t>
            </a:r>
            <a:r>
              <a:rPr lang="en-US" b="1" baseline="0" dirty="0" smtClean="0"/>
              <a:t> and into the early 1950s baby boom.  </a:t>
            </a:r>
          </a:p>
          <a:p>
            <a:endParaRPr lang="en-US" b="1" baseline="0" dirty="0" smtClean="0"/>
          </a:p>
          <a:p>
            <a:r>
              <a:rPr lang="en-US" b="0" i="1" baseline="0" dirty="0" smtClean="0"/>
              <a:t>If our time is up by the end of Elizabeth’s comments, this will be the end of the presentation.  If time permits, the presentation will continue quickly through the next 4 slides and close on Slide 13.</a:t>
            </a:r>
          </a:p>
          <a:p>
            <a:endParaRPr lang="en-US" b="0" i="1" baseline="0" dirty="0" smtClean="0"/>
          </a:p>
          <a:p>
            <a:r>
              <a:rPr lang="en-US" b="0" i="1" baseline="0" dirty="0" smtClean="0"/>
              <a:t>The entire presentation will be available after the conference on the uscadetnurse.org website. </a:t>
            </a:r>
            <a:endParaRPr lang="en-US" b="0" i="1"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83044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933450"/>
            <a:ext cx="5638800" cy="3171826"/>
          </a:xfrm>
        </p:spPr>
      </p:sp>
      <p:sp>
        <p:nvSpPr>
          <p:cNvPr id="3" name="Notes Placeholder 2"/>
          <p:cNvSpPr>
            <a:spLocks noGrp="1"/>
          </p:cNvSpPr>
          <p:nvPr>
            <p:ph type="body" idx="1"/>
          </p:nvPr>
        </p:nvSpPr>
        <p:spPr>
          <a:xfrm>
            <a:off x="731520" y="4191000"/>
            <a:ext cx="5852160" cy="4690110"/>
          </a:xfrm>
        </p:spPr>
        <p:txBody>
          <a:bodyPr>
            <a:normAutofit fontScale="85000" lnSpcReduction="10000"/>
          </a:bodyPr>
          <a:lstStyle/>
          <a:p>
            <a:pPr defTabSz="948507">
              <a:defRPr/>
            </a:pPr>
            <a:r>
              <a:rPr lang="en-US" dirty="0"/>
              <a:t>In this third section, we highlight sources of additional information about the U.S. Cadet Nurse Corps. </a:t>
            </a:r>
            <a:endParaRPr lang="en-US" dirty="0" smtClean="0"/>
          </a:p>
          <a:p>
            <a:pPr defTabSz="948507">
              <a:defRPr/>
            </a:pPr>
            <a:endParaRPr lang="en-US" dirty="0"/>
          </a:p>
          <a:p>
            <a:r>
              <a:rPr lang="en-US" dirty="0" smtClean="0"/>
              <a:t>On this slide we see the official flag of the Cadet Nurse Corps, which features a Maltese Cross emblazoned on a field of white. </a:t>
            </a:r>
            <a:r>
              <a:rPr lang="en-US" b="0" dirty="0" smtClean="0"/>
              <a:t>The Maltese cross was the earliest symbol of nursing. It dated back to the time of the First Crusade where it was used by the Knights </a:t>
            </a:r>
            <a:r>
              <a:rPr lang="en-US" b="0" dirty="0" err="1" smtClean="0"/>
              <a:t>Hospitalers</a:t>
            </a:r>
            <a:r>
              <a:rPr lang="en-US" b="0" dirty="0" smtClean="0"/>
              <a:t> of St. John.  </a:t>
            </a:r>
            <a:r>
              <a:rPr lang="en-US" dirty="0" smtClean="0"/>
              <a:t>The cross symbolized caring for the sick.</a:t>
            </a:r>
          </a:p>
          <a:p>
            <a:endParaRPr lang="en-US" b="0" dirty="0" smtClean="0"/>
          </a:p>
          <a:p>
            <a:r>
              <a:rPr lang="en-US" dirty="0" smtClean="0"/>
              <a:t>The eight points also symbolize the eight obligations or aspirations of the knights:</a:t>
            </a:r>
          </a:p>
          <a:p>
            <a:pPr marL="171450" indent="-171450">
              <a:buFont typeface="Arial" panose="020B0604020202020204" pitchFamily="34" charset="0"/>
              <a:buChar char="•"/>
            </a:pPr>
            <a:r>
              <a:rPr lang="en-US" dirty="0" smtClean="0"/>
              <a:t>to live in truth</a:t>
            </a:r>
          </a:p>
          <a:p>
            <a:pPr marL="171450" indent="-171450">
              <a:buFont typeface="Arial" panose="020B0604020202020204" pitchFamily="34" charset="0"/>
              <a:buChar char="•"/>
            </a:pPr>
            <a:r>
              <a:rPr lang="en-US" dirty="0" smtClean="0"/>
              <a:t>to have faith</a:t>
            </a:r>
          </a:p>
          <a:p>
            <a:pPr marL="171450" indent="-171450">
              <a:buFont typeface="Arial" panose="020B0604020202020204" pitchFamily="34" charset="0"/>
              <a:buChar char="•"/>
            </a:pPr>
            <a:r>
              <a:rPr lang="en-US" dirty="0" smtClean="0"/>
              <a:t>to repent one's sins</a:t>
            </a:r>
          </a:p>
          <a:p>
            <a:pPr marL="171450" indent="-171450">
              <a:buFont typeface="Arial" panose="020B0604020202020204" pitchFamily="34" charset="0"/>
              <a:buChar char="•"/>
            </a:pPr>
            <a:r>
              <a:rPr lang="en-US" dirty="0" smtClean="0"/>
              <a:t>to give proof of humility</a:t>
            </a:r>
          </a:p>
          <a:p>
            <a:pPr marL="171450" indent="-171450">
              <a:buFont typeface="Arial" panose="020B0604020202020204" pitchFamily="34" charset="0"/>
              <a:buChar char="•"/>
            </a:pPr>
            <a:r>
              <a:rPr lang="en-US" dirty="0" smtClean="0"/>
              <a:t>to love justice</a:t>
            </a:r>
          </a:p>
          <a:p>
            <a:pPr marL="171450" indent="-171450">
              <a:buFont typeface="Arial" panose="020B0604020202020204" pitchFamily="34" charset="0"/>
              <a:buChar char="•"/>
            </a:pPr>
            <a:r>
              <a:rPr lang="en-US" dirty="0" smtClean="0"/>
              <a:t>to be merciful</a:t>
            </a:r>
          </a:p>
          <a:p>
            <a:pPr marL="171450" indent="-171450">
              <a:buFont typeface="Arial" panose="020B0604020202020204" pitchFamily="34" charset="0"/>
              <a:buChar char="•"/>
            </a:pPr>
            <a:r>
              <a:rPr lang="en-US" dirty="0" smtClean="0"/>
              <a:t>to be sincere and wholehearted</a:t>
            </a:r>
          </a:p>
          <a:p>
            <a:pPr marL="171450" indent="-171450">
              <a:buFont typeface="Arial" panose="020B0604020202020204" pitchFamily="34" charset="0"/>
              <a:buChar char="•"/>
            </a:pPr>
            <a:r>
              <a:rPr lang="en-US" dirty="0" smtClean="0"/>
              <a:t>to endure persecution</a:t>
            </a:r>
          </a:p>
          <a:p>
            <a:endParaRPr lang="en-US" b="0" dirty="0" smtClean="0"/>
          </a:p>
          <a:p>
            <a:r>
              <a:rPr lang="en-US" dirty="0" smtClean="0"/>
              <a:t>The eight points of the cross represent the eight Beatitudes.</a:t>
            </a:r>
            <a:r>
              <a:rPr lang="en-US" baseline="0" dirty="0" smtClean="0"/>
              <a:t> </a:t>
            </a:r>
            <a:r>
              <a:rPr lang="en-US" dirty="0" smtClean="0"/>
              <a:t> </a:t>
            </a:r>
          </a:p>
          <a:p>
            <a:pPr marL="171450" indent="-171450">
              <a:buFont typeface="Arial" panose="020B0604020202020204" pitchFamily="34" charset="0"/>
              <a:buChar char="•"/>
            </a:pPr>
            <a:r>
              <a:rPr lang="en-US" dirty="0" smtClean="0"/>
              <a:t>Tactful (“that he may without thoughtless questions learn the symptoms and history of the case, and secure the confidence of the patients and bystanders”)</a:t>
            </a:r>
          </a:p>
          <a:p>
            <a:pPr marL="171450" indent="-171450">
              <a:buFont typeface="Arial" panose="020B0604020202020204" pitchFamily="34" charset="0"/>
              <a:buChar char="•"/>
            </a:pPr>
            <a:r>
              <a:rPr lang="en-US" dirty="0" smtClean="0"/>
              <a:t>Resourceful (“That he may use to the best advantage whatever is at hand to prevent further damage, and to assist Nature’s efforts to repair the mischief already done”)</a:t>
            </a:r>
          </a:p>
          <a:p>
            <a:pPr marL="171450" indent="-171450">
              <a:buFont typeface="Arial" panose="020B0604020202020204" pitchFamily="34" charset="0"/>
              <a:buChar char="•"/>
            </a:pPr>
            <a:r>
              <a:rPr lang="en-US" dirty="0" err="1" smtClean="0"/>
              <a:t>Dextrous</a:t>
            </a:r>
            <a:r>
              <a:rPr lang="en-US" dirty="0" smtClean="0"/>
              <a:t> (“that he may handle a patient without causing unnecessary pain, and use appliances efficiently and neatly”)</a:t>
            </a:r>
          </a:p>
          <a:p>
            <a:pPr marL="171450" indent="-171450">
              <a:buFont typeface="Arial" panose="020B0604020202020204" pitchFamily="34" charset="0"/>
              <a:buChar char="•"/>
            </a:pPr>
            <a:r>
              <a:rPr lang="en-US" dirty="0" smtClean="0"/>
              <a:t>Explicit (“that he may give clear instructions to the patient or the bystanders how best to assist him”)</a:t>
            </a:r>
          </a:p>
          <a:p>
            <a:pPr marL="171450" indent="-171450">
              <a:buFont typeface="Arial" panose="020B0604020202020204" pitchFamily="34" charset="0"/>
              <a:buChar char="•"/>
            </a:pPr>
            <a:r>
              <a:rPr lang="en-US" dirty="0" smtClean="0"/>
              <a:t>Discriminating (“that he may decide which of several injuries presses most for treatment by himself, what can best be left for the patient or bystanders to do, and what should be left for the medical men”)</a:t>
            </a:r>
          </a:p>
          <a:p>
            <a:pPr marL="171450" indent="-171450">
              <a:buFont typeface="Arial" panose="020B0604020202020204" pitchFamily="34" charset="0"/>
              <a:buChar char="•"/>
            </a:pPr>
            <a:r>
              <a:rPr lang="en-US" dirty="0" smtClean="0"/>
              <a:t>Persevering (“that he may continue his efforts, though not at first successful.”)</a:t>
            </a:r>
          </a:p>
          <a:p>
            <a:pPr marL="171450" indent="-171450">
              <a:buFont typeface="Arial" panose="020B0604020202020204" pitchFamily="34" charset="0"/>
              <a:buChar char="•"/>
            </a:pPr>
            <a:r>
              <a:rPr lang="en-US" dirty="0" smtClean="0"/>
              <a:t>Sympathetic (“that he may give real comfort and encouragement to the suffering”)</a:t>
            </a:r>
          </a:p>
          <a:p>
            <a:endParaRPr lang="en-US" b="0" dirty="0" smtClean="0"/>
          </a:p>
          <a:p>
            <a:endParaRPr lang="en-US" b="0" dirty="0" smtClean="0"/>
          </a:p>
          <a:p>
            <a:r>
              <a:rPr lang="en-US" i="1" dirty="0" smtClean="0"/>
              <a:t>Slides 10-12</a:t>
            </a:r>
            <a:r>
              <a:rPr lang="en-US" i="1" baseline="0" dirty="0" smtClean="0"/>
              <a:t> </a:t>
            </a:r>
            <a:r>
              <a:rPr lang="en-US" i="1" dirty="0" smtClean="0"/>
              <a:t>can be skipped or will be accelerated, if time does not permit. </a:t>
            </a:r>
            <a:endParaRPr lang="en-US" i="1"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157040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shadeToTitle="1">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rgbClr val="00B0F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B23B6B1-179F-461B-8112-BA87FBAC67CC}" type="datetime1">
              <a:rPr lang="en-US" smtClean="0">
                <a:solidFill>
                  <a:srgbClr val="FFFFFF"/>
                </a:solidFill>
              </a:rPr>
              <a:t>4/28/2014</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r>
              <a:rPr lang="en-US" dirty="0" smtClean="0"/>
              <a:t>http://uscadetnurse.org</a:t>
            </a:r>
            <a:endParaRPr lang="en-US" dirty="0"/>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6A940C52-F22E-4EC7-B3EC-3E2290F53B84}" type="datetime1">
              <a:rPr lang="en-US" smtClean="0"/>
              <a:t>4/28/2014</a:t>
            </a:fld>
            <a:endParaRPr lang="en-US"/>
          </a:p>
        </p:txBody>
      </p:sp>
      <p:sp>
        <p:nvSpPr>
          <p:cNvPr id="4" name="Rectangle 3"/>
          <p:cNvSpPr>
            <a:spLocks noGrp="1"/>
          </p:cNvSpPr>
          <p:nvPr>
            <p:ph type="ftr" sz="quarter" idx="11"/>
          </p:nvPr>
        </p:nvSpPr>
        <p:spPr/>
        <p:txBody>
          <a:bodyPr/>
          <a:lstStyle>
            <a:extLst/>
          </a:lstStyle>
          <a:p>
            <a:r>
              <a:rPr lang="en-US" dirty="0" smtClean="0"/>
              <a:t>http://uscadetnurse.org</a:t>
            </a:r>
            <a:endParaRPr lang="en-US" dirty="0"/>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FA78C33E-47D2-4F09-B56E-69C1B0C5F991}" type="datetime1">
              <a:rPr lang="en-US" smtClean="0"/>
              <a:t>4/28/2014</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r>
              <a:rPr lang="en-US" dirty="0" smtClean="0"/>
              <a:t>http://uscadetnurse.org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620C5C51-7758-4AF7-81F9-8BFA83994946}" type="datetime1">
              <a:rPr lang="en-US" smtClean="0"/>
              <a:t>4/28/2014</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r>
              <a:rPr lang="en-US" dirty="0" smtClean="0"/>
              <a:t>http://uscadetnurse.org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3BF72700-1D16-40E2-84FD-A9ED5FA1518C}" type="datetime1">
              <a:rPr lang="en-US" smtClean="0"/>
              <a:t>4/28/2014</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6EC02566-64D0-4F6E-8D87-09B8D8B013FD}" type="datetime1">
              <a:rPr lang="en-US" smtClean="0"/>
              <a:t>4/28/2014</a:t>
            </a:fld>
            <a:endParaRPr lang="en-US"/>
          </a:p>
        </p:txBody>
      </p:sp>
      <p:sp>
        <p:nvSpPr>
          <p:cNvPr id="4" name="Footer Placeholder 3"/>
          <p:cNvSpPr>
            <a:spLocks noGrp="1"/>
          </p:cNvSpPr>
          <p:nvPr>
            <p:ph type="ftr" sz="quarter" idx="11"/>
          </p:nvPr>
        </p:nvSpPr>
        <p:spPr/>
        <p:txBody>
          <a:bodyPr/>
          <a:lstStyle>
            <a:extLst/>
          </a:lstStyle>
          <a:p>
            <a:r>
              <a:rPr lang="en-US" dirty="0" smtClean="0"/>
              <a:t>http://uscadetnurse.org</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3C9C227-D0A6-4C7C-921F-17F3EFC2A0B5}" type="datetime1">
              <a:rPr lang="en-US" smtClean="0"/>
              <a:t>4/28/2014</a:t>
            </a:fld>
            <a:endParaRPr lang="en-US"/>
          </a:p>
        </p:txBody>
      </p:sp>
      <p:sp>
        <p:nvSpPr>
          <p:cNvPr id="3" name="Footer Placeholder 2"/>
          <p:cNvSpPr>
            <a:spLocks noGrp="1"/>
          </p:cNvSpPr>
          <p:nvPr>
            <p:ph type="ftr" sz="quarter" idx="11"/>
          </p:nvPr>
        </p:nvSpPr>
        <p:spPr/>
        <p:txBody>
          <a:bodyPr/>
          <a:lstStyle>
            <a:extLst/>
          </a:lstStyle>
          <a:p>
            <a:r>
              <a:rPr lang="en-US" dirty="0" smtClean="0"/>
              <a:t>http://uscadetnurse.org</a:t>
            </a:r>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1935B364-9AF1-43B4-9162-3FDE30981BDA}" type="datetime1">
              <a:rPr lang="en-US" smtClean="0"/>
              <a:t>4/28/2014</a:t>
            </a:fld>
            <a:endParaRPr lang="en-US"/>
          </a:p>
        </p:txBody>
      </p:sp>
      <p:sp>
        <p:nvSpPr>
          <p:cNvPr id="6" name="Footer Placeholder 5"/>
          <p:cNvSpPr>
            <a:spLocks noGrp="1"/>
          </p:cNvSpPr>
          <p:nvPr>
            <p:ph type="ftr" sz="quarter" idx="11"/>
          </p:nvPr>
        </p:nvSpPr>
        <p:spPr/>
        <p:txBody>
          <a:bodyPr/>
          <a:lstStyle>
            <a:extLst/>
          </a:lstStyle>
          <a:p>
            <a:r>
              <a:rPr lang="en-US" dirty="0" smtClean="0"/>
              <a:t>http://uscadetnurse.org</a:t>
            </a:r>
            <a:endParaRPr lang="en-US" dirty="0"/>
          </a:p>
        </p:txBody>
      </p:sp>
      <p:sp>
        <p:nvSpPr>
          <p:cNvPr id="7" name="Slide Number Placeholder 6"/>
          <p:cNvSpPr>
            <a:spLocks noGrp="1"/>
          </p:cNvSpPr>
          <p:nvPr>
            <p:ph type="sldNum" sz="quarter" idx="12"/>
          </p:nvPr>
        </p:nvSpPr>
        <p:spPr>
          <a:xfrm>
            <a:off x="0" y="1123507"/>
            <a:ext cx="9144000" cy="183357"/>
          </a:xfrm>
          <a:solidFill>
            <a:srgbClr val="C00000"/>
          </a:solidFill>
        </p:spPr>
        <p:txBody>
          <a:bodyPr/>
          <a:lstStyle>
            <a:lvl1pPr algn="l">
              <a:defRPr>
                <a:solidFill>
                  <a:srgbClr val="FFFFFF"/>
                </a:solidFill>
              </a:defRPr>
            </a:lvl1pPr>
            <a:extLst/>
          </a:lstStyle>
          <a:p>
            <a:fld id="{A3F7CB7D-F184-43C7-B6FD-03D728E1BBFF}" type="slidenum">
              <a:rPr lang="en-US" smtClean="0"/>
              <a:pPr/>
              <a:t>‹#›</a:t>
            </a:fld>
            <a:endParaRPr lang="en-US" dirty="0"/>
          </a:p>
        </p:txBody>
      </p:sp>
      <p:sp>
        <p:nvSpPr>
          <p:cNvPr id="3" name="Text Placeholder 2"/>
          <p:cNvSpPr>
            <a:spLocks noGrp="1"/>
          </p:cNvSpPr>
          <p:nvPr>
            <p:ph type="body" idx="1"/>
          </p:nvPr>
        </p:nvSpPr>
        <p:spPr>
          <a:xfrm>
            <a:off x="609600" y="1428750"/>
            <a:ext cx="1600200" cy="3124200"/>
          </a:xfrm>
          <a:solidFill>
            <a:srgbClr val="C0000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03393268-82A6-415E-A96A-86DE7E4FCFDA}" type="datetime1">
              <a:rPr lang="en-US" smtClean="0"/>
              <a:t>4/28/2014</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r>
              <a:rPr lang="en-US" dirty="0" smtClean="0"/>
              <a:t>http://uscadetnurse.org</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B252C8E7-0D49-483D-BD47-547F87477FD3}" type="datetime1">
              <a:rPr lang="en-US" smtClean="0"/>
              <a:t>4/28/2014</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uscadetnurse.org/" TargetMode="External"/><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womensmemorial.org/index.html" TargetMode="External"/><Relationship Id="rId11" Type="http://schemas.openxmlformats.org/officeDocument/2006/relationships/image" Target="../media/image37.jpeg"/><Relationship Id="rId5" Type="http://schemas.openxmlformats.org/officeDocument/2006/relationships/hyperlink" Target="http://uscadetnurse.org/links" TargetMode="External"/><Relationship Id="rId10" Type="http://schemas.openxmlformats.org/officeDocument/2006/relationships/image" Target="../media/image36.jpeg"/><Relationship Id="rId4" Type="http://schemas.openxmlformats.org/officeDocument/2006/relationships/hyperlink" Target="http://cadetnurse.com/" TargetMode="External"/><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6.jpg"/><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8.xml"/><Relationship Id="rId16"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19.jpg"/><Relationship Id="rId11" Type="http://schemas.openxmlformats.org/officeDocument/2006/relationships/image" Target="../media/image24.jpeg"/><Relationship Id="rId5" Type="http://schemas.openxmlformats.org/officeDocument/2006/relationships/image" Target="../media/image18.jpg"/><Relationship Id="rId15" Type="http://schemas.openxmlformats.org/officeDocument/2006/relationships/image" Target="../media/image28.jpe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62200" y="4552950"/>
            <a:ext cx="6781800" cy="498928"/>
          </a:xfrm>
        </p:spPr>
        <p:txBody>
          <a:bodyPr>
            <a:normAutofit fontScale="70000" lnSpcReduction="20000"/>
          </a:bodyPr>
          <a:lstStyle/>
          <a:p>
            <a:pPr algn="ctr"/>
            <a:r>
              <a:rPr lang="en-US" baseline="6000" dirty="0" smtClean="0"/>
              <a:t>Nurse </a:t>
            </a:r>
            <a:r>
              <a:rPr lang="en-US" baseline="6000" dirty="0"/>
              <a:t>Recognition </a:t>
            </a:r>
            <a:r>
              <a:rPr lang="en-US" baseline="6000" dirty="0" smtClean="0"/>
              <a:t>Day</a:t>
            </a:r>
            <a:r>
              <a:rPr lang="en-US" dirty="0" smtClean="0"/>
              <a:t> |</a:t>
            </a:r>
            <a:r>
              <a:rPr lang="en-US" baseline="6000" dirty="0" smtClean="0"/>
              <a:t> U.S</a:t>
            </a:r>
            <a:r>
              <a:rPr lang="en-US" baseline="6000" dirty="0"/>
              <a:t>. Public Health Service, Bethesda, </a:t>
            </a:r>
            <a:r>
              <a:rPr lang="en-US" baseline="6000" dirty="0" smtClean="0"/>
              <a:t>Maryland</a:t>
            </a:r>
            <a:r>
              <a:rPr lang="en-US" dirty="0" smtClean="0"/>
              <a:t> |</a:t>
            </a:r>
            <a:r>
              <a:rPr lang="en-US" baseline="6000" dirty="0" smtClean="0"/>
              <a:t> May </a:t>
            </a:r>
            <a:r>
              <a:rPr lang="en-US" baseline="6000" dirty="0"/>
              <a:t>5, 2014 </a:t>
            </a:r>
            <a:endParaRPr lang="en-US" dirty="0"/>
          </a:p>
        </p:txBody>
      </p:sp>
      <p:sp>
        <p:nvSpPr>
          <p:cNvPr id="5" name="Slide Number Placeholder 4"/>
          <p:cNvSpPr>
            <a:spLocks noGrp="1"/>
          </p:cNvSpPr>
          <p:nvPr>
            <p:ph type="sldNum" sz="quarter" idx="12"/>
          </p:nvPr>
        </p:nvSpPr>
        <p:spPr/>
        <p:txBody>
          <a:bodyPr>
            <a:normAutofit lnSpcReduction="10000"/>
          </a:bodyPr>
          <a:lstStyle/>
          <a:p>
            <a:fld id="{8F82E0A0-C266-4798-8C8F-B9F91E9DA37E}" type="slidenum">
              <a:rPr lang="en-US" smtClean="0"/>
              <a:pPr/>
              <a:t>1</a:t>
            </a:fld>
            <a:endParaRPr lang="en-US" dirty="0"/>
          </a:p>
        </p:txBody>
      </p:sp>
      <p:sp>
        <p:nvSpPr>
          <p:cNvPr id="3" name="Title 2"/>
          <p:cNvSpPr>
            <a:spLocks noGrp="1"/>
          </p:cNvSpPr>
          <p:nvPr>
            <p:ph type="title"/>
          </p:nvPr>
        </p:nvSpPr>
        <p:spPr>
          <a:xfrm>
            <a:off x="2362200" y="2133600"/>
            <a:ext cx="6477000" cy="2038350"/>
          </a:xfrm>
        </p:spPr>
        <p:txBody>
          <a:bodyPr>
            <a:normAutofit fontScale="90000"/>
          </a:bodyPr>
          <a:lstStyle/>
          <a:p>
            <a:r>
              <a:rPr lang="en-US" dirty="0" smtClean="0"/>
              <a:t>The U. S. Cadet Nurse Corps: </a:t>
            </a:r>
            <a:r>
              <a:rPr lang="en-US" sz="3600" cap="none" dirty="0" smtClean="0"/>
              <a:t>Commemorating 70 Years of Service</a:t>
            </a:r>
            <a:r>
              <a:rPr lang="en-US" cap="none" dirty="0" smtClean="0"/>
              <a:t/>
            </a:r>
            <a:br>
              <a:rPr lang="en-US" cap="none" dirty="0" smtClean="0"/>
            </a:br>
            <a:r>
              <a:rPr lang="en-US" sz="1300" cap="none" dirty="0" smtClean="0"/>
              <a:t/>
            </a:r>
            <a:br>
              <a:rPr lang="en-US" sz="1300" cap="none" dirty="0" smtClean="0"/>
            </a:br>
            <a:r>
              <a:rPr lang="en-US" sz="2200" cap="none" dirty="0" smtClean="0"/>
              <a:t>Elsie M. Szecsy, </a:t>
            </a:r>
            <a:r>
              <a:rPr lang="en-US" sz="2200" cap="none" dirty="0" err="1" smtClean="0"/>
              <a:t>EdD</a:t>
            </a:r>
            <a:r>
              <a:rPr lang="en-US" sz="2200" cap="none" dirty="0" smtClean="0"/>
              <a:t/>
            </a:r>
            <a:br>
              <a:rPr lang="en-US" sz="2200" cap="none" dirty="0" smtClean="0"/>
            </a:br>
            <a:r>
              <a:rPr lang="en-US" sz="2200" cap="none" dirty="0" smtClean="0"/>
              <a:t>Thelma Robinson, RN, MS, PNP</a:t>
            </a:r>
            <a:br>
              <a:rPr lang="en-US" sz="2200" cap="none" dirty="0" smtClean="0"/>
            </a:br>
            <a:r>
              <a:rPr lang="en-US" sz="2200" cap="none" dirty="0" smtClean="0"/>
              <a:t>Elizabeth </a:t>
            </a:r>
            <a:r>
              <a:rPr lang="en-US" sz="2200" cap="none" dirty="0" err="1" smtClean="0"/>
              <a:t>Yeznach</a:t>
            </a:r>
            <a:r>
              <a:rPr lang="en-US" sz="2200" cap="none" dirty="0" smtClean="0"/>
              <a:t>, RN, BS, MS</a:t>
            </a:r>
            <a:endParaRPr lang="en-US" sz="2900" cap="none" baseline="6000" dirty="0"/>
          </a:p>
        </p:txBody>
      </p:sp>
      <p:sp>
        <p:nvSpPr>
          <p:cNvPr id="15" name="TextBox 14"/>
          <p:cNvSpPr txBox="1"/>
          <p:nvPr/>
        </p:nvSpPr>
        <p:spPr>
          <a:xfrm>
            <a:off x="29355" y="1047750"/>
            <a:ext cx="2256645" cy="430887"/>
          </a:xfrm>
          <a:prstGeom prst="rect">
            <a:avLst/>
          </a:prstGeom>
          <a:noFill/>
        </p:spPr>
        <p:txBody>
          <a:bodyPr wrap="square" rtlCol="0">
            <a:spAutoFit/>
          </a:bodyPr>
          <a:lstStyle/>
          <a:p>
            <a:r>
              <a:rPr lang="en-US" sz="1100" dirty="0" smtClean="0"/>
              <a:t>Recruitment poster by </a:t>
            </a:r>
            <a:br>
              <a:rPr lang="en-US" sz="1100" dirty="0" smtClean="0"/>
            </a:br>
            <a:r>
              <a:rPr lang="en-US" sz="1100" dirty="0" smtClean="0"/>
              <a:t>Carolyn Moorhead </a:t>
            </a:r>
            <a:r>
              <a:rPr lang="en-US" sz="1100" dirty="0" err="1" smtClean="0"/>
              <a:t>Edmundson</a:t>
            </a:r>
            <a:r>
              <a:rPr lang="en-US" sz="1100" dirty="0" smtClean="0"/>
              <a:t> 1943</a:t>
            </a:r>
            <a:endParaRPr lang="en-US" sz="11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90" y="1504950"/>
            <a:ext cx="2118610" cy="2865618"/>
          </a:xfrm>
          <a:prstGeom prst="rect">
            <a:avLst/>
          </a:prstGeom>
        </p:spPr>
      </p:pic>
    </p:spTree>
    <p:extLst>
      <p:ext uri="{BB962C8B-B14F-4D97-AF65-F5344CB8AC3E}">
        <p14:creationId xmlns:p14="http://schemas.microsoft.com/office/powerpoint/2010/main" val="375873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Online Resources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8F82E0A0-C266-4798-8C8F-B9F91E9DA37E}" type="slidenum">
              <a:rPr lang="en-US" smtClean="0"/>
              <a:pPr/>
              <a:t>10</a:t>
            </a:fld>
            <a:endParaRPr lang="en-US"/>
          </a:p>
        </p:txBody>
      </p:sp>
      <p:sp>
        <p:nvSpPr>
          <p:cNvPr id="8" name="Content Placeholder 7"/>
          <p:cNvSpPr>
            <a:spLocks noGrp="1"/>
          </p:cNvSpPr>
          <p:nvPr>
            <p:ph sz="quarter" idx="13"/>
          </p:nvPr>
        </p:nvSpPr>
        <p:spPr>
          <a:xfrm>
            <a:off x="609600" y="1581150"/>
            <a:ext cx="8153400" cy="3276600"/>
          </a:xfrm>
        </p:spPr>
        <p:txBody>
          <a:bodyPr>
            <a:normAutofit fontScale="92500" lnSpcReduction="10000"/>
          </a:bodyPr>
          <a:lstStyle/>
          <a:p>
            <a:r>
              <a:rPr lang="en-US" b="1" dirty="0" smtClean="0"/>
              <a:t>uscadetnurse.org</a:t>
            </a:r>
            <a:endParaRPr lang="en-US" b="1" dirty="0">
              <a:hlinkClick r:id="rId3"/>
            </a:endParaRPr>
          </a:p>
          <a:p>
            <a:pPr lvl="1">
              <a:spcBef>
                <a:spcPts val="0"/>
              </a:spcBef>
            </a:pPr>
            <a:r>
              <a:rPr lang="en-US" dirty="0">
                <a:hlinkClick r:id="rId3"/>
              </a:rPr>
              <a:t>http://uscadetnurse.org</a:t>
            </a:r>
            <a:r>
              <a:rPr lang="en-US" dirty="0"/>
              <a:t> </a:t>
            </a:r>
          </a:p>
          <a:p>
            <a:r>
              <a:rPr lang="en-US" b="1" dirty="0" smtClean="0"/>
              <a:t>Cadet Nurse Project</a:t>
            </a:r>
            <a:endParaRPr lang="en-US" b="1" dirty="0"/>
          </a:p>
          <a:p>
            <a:pPr lvl="1">
              <a:spcBef>
                <a:spcPts val="0"/>
              </a:spcBef>
            </a:pPr>
            <a:r>
              <a:rPr lang="en-US" dirty="0">
                <a:hlinkClick r:id="rId4"/>
              </a:rPr>
              <a:t>http://cadetnurse.com</a:t>
            </a:r>
            <a:r>
              <a:rPr lang="en-US" dirty="0"/>
              <a:t> </a:t>
            </a:r>
            <a:endParaRPr lang="en-US" dirty="0" smtClean="0"/>
          </a:p>
          <a:p>
            <a:pPr>
              <a:spcBef>
                <a:spcPts val="0"/>
              </a:spcBef>
            </a:pPr>
            <a:r>
              <a:rPr lang="en-US" b="1" dirty="0" smtClean="0"/>
              <a:t>Reward Unlimited (USCNC Recruitment film)</a:t>
            </a:r>
          </a:p>
          <a:p>
            <a:pPr lvl="1">
              <a:spcBef>
                <a:spcPts val="0"/>
              </a:spcBef>
            </a:pPr>
            <a:r>
              <a:rPr lang="en-US" dirty="0">
                <a:hlinkClick r:id="rId5"/>
              </a:rPr>
              <a:t>http://uscadetnurse.org/links</a:t>
            </a:r>
            <a:endParaRPr lang="en-US" dirty="0" smtClean="0"/>
          </a:p>
          <a:p>
            <a:r>
              <a:rPr lang="en-US" b="1" dirty="0" smtClean="0"/>
              <a:t>Women </a:t>
            </a:r>
            <a:r>
              <a:rPr lang="en-US" b="1" dirty="0"/>
              <a:t>in Military Service to America Memorial</a:t>
            </a:r>
          </a:p>
          <a:p>
            <a:pPr lvl="1">
              <a:spcBef>
                <a:spcPts val="0"/>
              </a:spcBef>
            </a:pPr>
            <a:r>
              <a:rPr lang="en-US" dirty="0">
                <a:hlinkClick r:id="rId6"/>
              </a:rPr>
              <a:t>http://www.womensmemorial.org/index.html</a:t>
            </a:r>
            <a:endParaRPr lang="en-US" dirty="0"/>
          </a:p>
        </p:txBody>
      </p:sp>
      <p:grpSp>
        <p:nvGrpSpPr>
          <p:cNvPr id="11" name="Group 10"/>
          <p:cNvGrpSpPr/>
          <p:nvPr/>
        </p:nvGrpSpPr>
        <p:grpSpPr>
          <a:xfrm>
            <a:off x="4572000" y="578068"/>
            <a:ext cx="1913802" cy="1746241"/>
            <a:chOff x="3990040" y="1540528"/>
            <a:chExt cx="2563160" cy="2833374"/>
          </a:xfrm>
          <a:noFill/>
        </p:grpSpPr>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9987" t="2644" r="7625" b="3606"/>
            <a:stretch/>
          </p:blipFill>
          <p:spPr>
            <a:xfrm rot="267272">
              <a:off x="5173666" y="1766615"/>
              <a:ext cx="950772" cy="2553724"/>
            </a:xfrm>
            <a:prstGeom prst="rect">
              <a:avLst/>
            </a:prstGeom>
            <a:grpFill/>
            <a:ln>
              <a:solidFill>
                <a:schemeClr val="tx1">
                  <a:lumMod val="95000"/>
                  <a:lumOff val="5000"/>
                </a:schemeClr>
              </a:solidFill>
            </a:ln>
          </p:spPr>
        </p:pic>
        <p:pic>
          <p:nvPicPr>
            <p:cNvPr id="18" name="Content Placeholder 7"/>
            <p:cNvPicPr>
              <a:picLocks noChangeAspect="1"/>
            </p:cNvPicPr>
            <p:nvPr/>
          </p:nvPicPr>
          <p:blipFill rotWithShape="1">
            <a:blip r:embed="rId8" cstate="print">
              <a:extLst>
                <a:ext uri="{28A0092B-C50C-407E-A947-70E740481C1C}">
                  <a14:useLocalDpi xmlns:a14="http://schemas.microsoft.com/office/drawing/2010/main" val="0"/>
                </a:ext>
              </a:extLst>
            </a:blip>
            <a:srcRect l="3189" t="9870" r="5009" b="14886"/>
            <a:stretch/>
          </p:blipFill>
          <p:spPr>
            <a:xfrm>
              <a:off x="3990040" y="3489920"/>
              <a:ext cx="2563160" cy="883982"/>
            </a:xfrm>
            <a:prstGeom prst="rect">
              <a:avLst/>
            </a:prstGeom>
            <a:grpFill/>
            <a:ln>
              <a:solidFill>
                <a:schemeClr val="tx1">
                  <a:lumMod val="95000"/>
                  <a:lumOff val="5000"/>
                </a:schemeClr>
              </a:solidFill>
            </a:ln>
          </p:spPr>
        </p:pic>
        <p:pic>
          <p:nvPicPr>
            <p:cNvPr id="19" name="Content Placeholder 6"/>
            <p:cNvPicPr>
              <a:picLocks noChangeAspect="1"/>
            </p:cNvPicPr>
            <p:nvPr/>
          </p:nvPicPr>
          <p:blipFill rotWithShape="1">
            <a:blip r:embed="rId9" cstate="print">
              <a:extLst>
                <a:ext uri="{28A0092B-C50C-407E-A947-70E740481C1C}">
                  <a14:useLocalDpi xmlns:a14="http://schemas.microsoft.com/office/drawing/2010/main" val="0"/>
                </a:ext>
              </a:extLst>
            </a:blip>
            <a:srcRect l="5809" t="3120" r="4233" b="3651"/>
            <a:stretch/>
          </p:blipFill>
          <p:spPr>
            <a:xfrm rot="21163887">
              <a:off x="4080380" y="1540528"/>
              <a:ext cx="1257219" cy="1995835"/>
            </a:xfrm>
            <a:prstGeom prst="rect">
              <a:avLst/>
            </a:prstGeom>
            <a:grpFill/>
            <a:ln>
              <a:solidFill>
                <a:schemeClr val="tx1">
                  <a:lumMod val="95000"/>
                  <a:lumOff val="5000"/>
                </a:schemeClr>
              </a:solidFill>
            </a:ln>
          </p:spPr>
        </p:pic>
      </p:grpSp>
      <p:grpSp>
        <p:nvGrpSpPr>
          <p:cNvPr id="12" name="Group 11"/>
          <p:cNvGrpSpPr/>
          <p:nvPr/>
        </p:nvGrpSpPr>
        <p:grpSpPr>
          <a:xfrm>
            <a:off x="6550936" y="1019406"/>
            <a:ext cx="2214329" cy="1686317"/>
            <a:chOff x="6386086" y="2637966"/>
            <a:chExt cx="2544529" cy="2374255"/>
          </a:xfrm>
        </p:grpSpPr>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6045" t="3664" r="4995" b="3230"/>
            <a:stretch/>
          </p:blipFill>
          <p:spPr>
            <a:xfrm rot="21415156">
              <a:off x="6386086" y="3051582"/>
              <a:ext cx="1001976" cy="1845974"/>
            </a:xfrm>
            <a:prstGeom prst="rect">
              <a:avLst/>
            </a:prstGeom>
            <a:ln>
              <a:solidFill>
                <a:schemeClr val="tx1"/>
              </a:solidFill>
            </a:ln>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4676" t="3116" r="5090" b="2681"/>
            <a:stretch/>
          </p:blipFill>
          <p:spPr>
            <a:xfrm>
              <a:off x="7013098" y="2637966"/>
              <a:ext cx="1137346" cy="1894450"/>
            </a:xfrm>
            <a:prstGeom prst="rect">
              <a:avLst/>
            </a:prstGeom>
            <a:ln>
              <a:solidFill>
                <a:schemeClr val="tx1"/>
              </a:solidFill>
            </a:ln>
          </p:spPr>
        </p:pic>
        <p:pic>
          <p:nvPicPr>
            <p:cNvPr id="16" name="Picture 15"/>
            <p:cNvPicPr>
              <a:picLocks noChangeAspect="1"/>
            </p:cNvPicPr>
            <p:nvPr/>
          </p:nvPicPr>
          <p:blipFill rotWithShape="1">
            <a:blip r:embed="rId12" cstate="print">
              <a:extLst>
                <a:ext uri="{28A0092B-C50C-407E-A947-70E740481C1C}">
                  <a14:useLocalDpi xmlns:a14="http://schemas.microsoft.com/office/drawing/2010/main" val="0"/>
                </a:ext>
              </a:extLst>
            </a:blip>
            <a:srcRect l="5344" t="3299" r="7663" b="4090"/>
            <a:stretch/>
          </p:blipFill>
          <p:spPr>
            <a:xfrm rot="538841">
              <a:off x="7836083" y="3168629"/>
              <a:ext cx="1094532" cy="1843592"/>
            </a:xfrm>
            <a:prstGeom prst="rect">
              <a:avLst/>
            </a:prstGeom>
            <a:ln>
              <a:solidFill>
                <a:schemeClr val="tx1"/>
              </a:solidFill>
            </a:ln>
          </p:spPr>
        </p:pic>
      </p:grpSp>
      <p:sp>
        <p:nvSpPr>
          <p:cNvPr id="13" name="TextBox 12"/>
          <p:cNvSpPr txBox="1"/>
          <p:nvPr/>
        </p:nvSpPr>
        <p:spPr>
          <a:xfrm>
            <a:off x="6248401" y="162570"/>
            <a:ext cx="2819400" cy="830997"/>
          </a:xfrm>
          <a:prstGeom prst="rect">
            <a:avLst/>
          </a:prstGeom>
          <a:noFill/>
        </p:spPr>
        <p:txBody>
          <a:bodyPr wrap="square" rtlCol="0">
            <a:spAutoFit/>
          </a:bodyPr>
          <a:lstStyle/>
          <a:p>
            <a:r>
              <a:rPr lang="en-US" sz="1600" b="1" i="1" dirty="0" smtClean="0"/>
              <a:t>USCNC Membership Cards </a:t>
            </a:r>
            <a:r>
              <a:rPr lang="en-US" sz="1600" i="1" dirty="0" smtClean="0"/>
              <a:t>available from National Archives through ancestry.com</a:t>
            </a:r>
            <a:endParaRPr lang="en-US" sz="1600" i="1" dirty="0"/>
          </a:p>
        </p:txBody>
      </p:sp>
    </p:spTree>
    <p:extLst>
      <p:ext uri="{BB962C8B-B14F-4D97-AF65-F5344CB8AC3E}">
        <p14:creationId xmlns:p14="http://schemas.microsoft.com/office/powerpoint/2010/main" val="3069770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56619">
            <a:off x="6815648" y="223069"/>
            <a:ext cx="1299776" cy="198895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8236">
            <a:off x="7990864" y="1732964"/>
            <a:ext cx="1013068" cy="1517408"/>
          </a:xfrm>
          <a:prstGeom prst="rect">
            <a:avLst/>
          </a:prstGeom>
        </p:spPr>
      </p:pic>
      <p:sp>
        <p:nvSpPr>
          <p:cNvPr id="7" name="Title 6"/>
          <p:cNvSpPr>
            <a:spLocks noGrp="1"/>
          </p:cNvSpPr>
          <p:nvPr>
            <p:ph type="title"/>
          </p:nvPr>
        </p:nvSpPr>
        <p:spPr/>
        <p:txBody>
          <a:bodyPr/>
          <a:lstStyle/>
          <a:p>
            <a:r>
              <a:rPr lang="en-US" dirty="0" smtClean="0"/>
              <a:t>Books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8F82E0A0-C266-4798-8C8F-B9F91E9DA37E}" type="slidenum">
              <a:rPr lang="en-US" smtClean="0"/>
              <a:pPr/>
              <a:t>11</a:t>
            </a:fld>
            <a:endParaRPr lang="en-US"/>
          </a:p>
        </p:txBody>
      </p:sp>
      <p:sp>
        <p:nvSpPr>
          <p:cNvPr id="8" name="Content Placeholder 7"/>
          <p:cNvSpPr>
            <a:spLocks noGrp="1"/>
          </p:cNvSpPr>
          <p:nvPr>
            <p:ph sz="quarter" idx="13"/>
          </p:nvPr>
        </p:nvSpPr>
        <p:spPr>
          <a:xfrm>
            <a:off x="609600" y="1504950"/>
            <a:ext cx="6324600" cy="3429000"/>
          </a:xfrm>
        </p:spPr>
        <p:txBody>
          <a:bodyPr>
            <a:normAutofit fontScale="62500" lnSpcReduction="20000"/>
          </a:bodyPr>
          <a:lstStyle/>
          <a:p>
            <a:r>
              <a:rPr lang="en-US" dirty="0" err="1"/>
              <a:t>Kalisch</a:t>
            </a:r>
            <a:r>
              <a:rPr lang="en-US" dirty="0"/>
              <a:t>, B. &amp; </a:t>
            </a:r>
            <a:r>
              <a:rPr lang="en-US" dirty="0" err="1" smtClean="0"/>
              <a:t>Kalisch</a:t>
            </a:r>
            <a:r>
              <a:rPr lang="en-US" dirty="0" smtClean="0"/>
              <a:t>, </a:t>
            </a:r>
            <a:r>
              <a:rPr lang="en-US" dirty="0"/>
              <a:t>P. (1973). Cadet Nurse: The Girl with a Future</a:t>
            </a:r>
            <a:r>
              <a:rPr lang="en-US" i="1" dirty="0"/>
              <a:t>. Nursing Outlook, 21</a:t>
            </a:r>
            <a:r>
              <a:rPr lang="en-US" dirty="0"/>
              <a:t>(7), pp. 444-449.</a:t>
            </a:r>
          </a:p>
          <a:p>
            <a:r>
              <a:rPr lang="en-US" dirty="0" smtClean="0"/>
              <a:t>Robinson</a:t>
            </a:r>
            <a:r>
              <a:rPr lang="en-US" dirty="0"/>
              <a:t>, T. &amp; Perry, P. (2001). </a:t>
            </a:r>
            <a:r>
              <a:rPr lang="en-US" i="1" dirty="0"/>
              <a:t>Cadet Nurse Stories</a:t>
            </a:r>
            <a:r>
              <a:rPr lang="en-US" dirty="0"/>
              <a:t>. Indianapolis, IN: Sigma Theta Tau International Honor Society of Nursing. </a:t>
            </a:r>
          </a:p>
          <a:p>
            <a:r>
              <a:rPr lang="en-US" dirty="0"/>
              <a:t>Robinson, T. (2005). </a:t>
            </a:r>
            <a:r>
              <a:rPr lang="en-US" i="1" dirty="0"/>
              <a:t>Nisei Cadet Nurse of World War II: Patriotism in Spite of Prejudice</a:t>
            </a:r>
            <a:r>
              <a:rPr lang="en-US" dirty="0"/>
              <a:t>. Boulder, CO: Black Swan Mill Press. </a:t>
            </a:r>
          </a:p>
          <a:p>
            <a:r>
              <a:rPr lang="en-US" dirty="0"/>
              <a:t>Robinson, T. (2009). </a:t>
            </a:r>
            <a:r>
              <a:rPr lang="en-US" i="1" dirty="0"/>
              <a:t>Your Country Needs You: Cadet Nurses of World War II</a:t>
            </a:r>
            <a:r>
              <a:rPr lang="en-US" dirty="0"/>
              <a:t>. Bloomington, IN: </a:t>
            </a:r>
            <a:r>
              <a:rPr lang="en-US" dirty="0" err="1"/>
              <a:t>Xlibris</a:t>
            </a:r>
            <a:r>
              <a:rPr lang="en-US" dirty="0"/>
              <a:t>. </a:t>
            </a:r>
            <a:endParaRPr lang="en-US" dirty="0" smtClean="0"/>
          </a:p>
          <a:p>
            <a:r>
              <a:rPr lang="en-US" dirty="0"/>
              <a:t>U.S. Public Health Service (1950). </a:t>
            </a:r>
            <a:r>
              <a:rPr lang="en-US" i="1" dirty="0"/>
              <a:t>The United States Cadet Nurse Corps, 1943-1948</a:t>
            </a:r>
            <a:r>
              <a:rPr lang="en-US" dirty="0"/>
              <a:t>. PHS Publication No. 38. Washington, D.C. United States Government Printing Office.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7088">
            <a:off x="7101193" y="2143108"/>
            <a:ext cx="1216446" cy="183644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60751">
            <a:off x="7662782" y="3196073"/>
            <a:ext cx="1267092" cy="18022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400" y="122456"/>
            <a:ext cx="869994" cy="1306294"/>
          </a:xfrm>
          <a:prstGeom prst="rect">
            <a:avLst/>
          </a:prstGeom>
        </p:spPr>
      </p:pic>
    </p:spTree>
    <p:extLst>
      <p:ext uri="{BB962C8B-B14F-4D97-AF65-F5344CB8AC3E}">
        <p14:creationId xmlns:p14="http://schemas.microsoft.com/office/powerpoint/2010/main" val="2767528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Activity</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pPr algn="ctr"/>
            <a:fld id="{8F82E0A0-C266-4798-8C8F-B9F91E9DA37E}" type="slidenum">
              <a:rPr lang="en-US" sz="1400" b="1" smtClean="0">
                <a:solidFill>
                  <a:srgbClr val="FFFFFF"/>
                </a:solidFill>
              </a:rPr>
              <a:pPr algn="ctr"/>
              <a:t>12</a:t>
            </a:fld>
            <a:endParaRPr lang="en-US"/>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804311669"/>
              </p:ext>
            </p:extLst>
          </p:nvPr>
        </p:nvGraphicFramePr>
        <p:xfrm>
          <a:off x="114300" y="1352550"/>
          <a:ext cx="8915400" cy="3510280"/>
        </p:xfrm>
        <a:graphic>
          <a:graphicData uri="http://schemas.openxmlformats.org/drawingml/2006/table">
            <a:tbl>
              <a:tblPr firstRow="1" bandRow="1">
                <a:tableStyleId>{5C22544A-7EE6-4342-B048-85BDC9FD1C3A}</a:tableStyleId>
              </a:tblPr>
              <a:tblGrid>
                <a:gridCol w="4267200"/>
                <a:gridCol w="3657600"/>
                <a:gridCol w="990600"/>
              </a:tblGrid>
              <a:tr h="370840">
                <a:tc>
                  <a:txBody>
                    <a:bodyPr/>
                    <a:lstStyle/>
                    <a:p>
                      <a:endParaRPr lang="en-US" sz="1400" dirty="0"/>
                    </a:p>
                  </a:txBody>
                  <a:tcPr/>
                </a:tc>
                <a:tc>
                  <a:txBody>
                    <a:bodyPr/>
                    <a:lstStyle/>
                    <a:p>
                      <a:r>
                        <a:rPr lang="en-US" sz="1400" dirty="0" smtClean="0"/>
                        <a:t>Topic</a:t>
                      </a:r>
                      <a:endParaRPr lang="en-US" sz="1400" dirty="0"/>
                    </a:p>
                  </a:txBody>
                  <a:tcPr/>
                </a:tc>
                <a:tc>
                  <a:txBody>
                    <a:bodyPr/>
                    <a:lstStyle/>
                    <a:p>
                      <a:r>
                        <a:rPr lang="en-US" sz="1400" dirty="0" smtClean="0"/>
                        <a:t>Field</a:t>
                      </a:r>
                      <a:endParaRPr lang="en-US" sz="1400" dirty="0"/>
                    </a:p>
                  </a:txBody>
                  <a:tcPr/>
                </a:tc>
              </a:tr>
              <a:tr h="370840">
                <a:tc>
                  <a:txBody>
                    <a:bodyPr/>
                    <a:lstStyle/>
                    <a:p>
                      <a:r>
                        <a:rPr lang="en-US" sz="1600" b="1" dirty="0" smtClean="0"/>
                        <a:t>Nancy Heard, </a:t>
                      </a:r>
                      <a:r>
                        <a:rPr lang="en-US" sz="1600" i="1" dirty="0" smtClean="0"/>
                        <a:t>Mississippi State University</a:t>
                      </a:r>
                    </a:p>
                    <a:p>
                      <a:r>
                        <a:rPr lang="en-US" sz="1600" i="1" dirty="0" smtClean="0"/>
                        <a:t>Thesis</a:t>
                      </a:r>
                      <a:r>
                        <a:rPr lang="en-US" sz="1600" i="1" baseline="0" dirty="0" smtClean="0"/>
                        <a:t> i</a:t>
                      </a:r>
                      <a:r>
                        <a:rPr lang="en-US" sz="1600" i="1" dirty="0" smtClean="0"/>
                        <a:t>n progress</a:t>
                      </a:r>
                      <a:endParaRPr lang="en-US" sz="1600" i="1" dirty="0"/>
                    </a:p>
                  </a:txBody>
                  <a:tcPr/>
                </a:tc>
                <a:tc>
                  <a:txBody>
                    <a:bodyPr/>
                    <a:lstStyle/>
                    <a:p>
                      <a:r>
                        <a:rPr lang="en-US" sz="1600" dirty="0" smtClean="0"/>
                        <a:t>The U.S. Cadet Nurse Corps in the Deep South</a:t>
                      </a:r>
                      <a:endParaRPr lang="en-US" sz="1600" dirty="0"/>
                    </a:p>
                  </a:txBody>
                  <a:tcPr/>
                </a:tc>
                <a:tc>
                  <a:txBody>
                    <a:bodyPr/>
                    <a:lstStyle/>
                    <a:p>
                      <a:r>
                        <a:rPr lang="en-US" sz="1600" dirty="0" smtClean="0"/>
                        <a:t>History</a:t>
                      </a:r>
                      <a:endParaRPr lang="en-US" sz="1600" dirty="0"/>
                    </a:p>
                  </a:txBody>
                  <a:tcPr/>
                </a:tc>
              </a:tr>
              <a:tr h="370840">
                <a:tc>
                  <a:txBody>
                    <a:bodyPr/>
                    <a:lstStyle/>
                    <a:p>
                      <a:r>
                        <a:rPr lang="en-US" sz="1600" b="1" dirty="0" err="1" smtClean="0"/>
                        <a:t>Meghann</a:t>
                      </a:r>
                      <a:r>
                        <a:rPr lang="en-US" sz="1600" b="1" dirty="0" smtClean="0"/>
                        <a:t> </a:t>
                      </a:r>
                      <a:r>
                        <a:rPr lang="en-US" sz="1600" b="1" dirty="0" err="1" smtClean="0"/>
                        <a:t>Lanae</a:t>
                      </a:r>
                      <a:r>
                        <a:rPr lang="en-US" sz="1600" b="1" dirty="0" smtClean="0"/>
                        <a:t> Landry, </a:t>
                      </a:r>
                      <a:r>
                        <a:rPr lang="en-US" sz="1600" i="1" dirty="0" smtClean="0"/>
                        <a:t>Louisiana State University</a:t>
                      </a:r>
                      <a:r>
                        <a:rPr lang="en-US" sz="1600" dirty="0" smtClean="0"/>
                        <a:t> </a:t>
                      </a:r>
                    </a:p>
                    <a:p>
                      <a:r>
                        <a:rPr lang="en-US" sz="1600" dirty="0" smtClean="0"/>
                        <a:t>Thesis, 2012</a:t>
                      </a:r>
                      <a:endParaRPr lang="en-US" sz="1600" dirty="0"/>
                    </a:p>
                  </a:txBody>
                  <a:tcPr/>
                </a:tc>
                <a:tc>
                  <a:txBody>
                    <a:bodyPr/>
                    <a:lstStyle/>
                    <a:p>
                      <a:r>
                        <a:rPr lang="en-US" sz="1600" dirty="0" smtClean="0"/>
                        <a:t>Fashioning the future: The U.S. Cadet Nurse Corps, 1943-1948</a:t>
                      </a:r>
                      <a:endParaRPr lang="en-US" sz="1600" dirty="0"/>
                    </a:p>
                  </a:txBody>
                  <a:tcPr/>
                </a:tc>
                <a:tc>
                  <a:txBody>
                    <a:bodyPr/>
                    <a:lstStyle/>
                    <a:p>
                      <a:r>
                        <a:rPr lang="en-US" sz="1600" dirty="0" smtClean="0"/>
                        <a:t>History</a:t>
                      </a:r>
                      <a:endParaRPr lang="en-US" sz="1600" dirty="0"/>
                    </a:p>
                  </a:txBody>
                  <a:tcPr/>
                </a:tc>
              </a:tr>
              <a:tr h="370840">
                <a:tc>
                  <a:txBody>
                    <a:bodyPr/>
                    <a:lstStyle/>
                    <a:p>
                      <a:r>
                        <a:rPr lang="en-US" sz="1600" b="1" dirty="0" smtClean="0"/>
                        <a:t>April Matthias, Ph.D., R.N., C.N.E. </a:t>
                      </a:r>
                      <a:br>
                        <a:rPr lang="en-US" sz="1600" b="1" dirty="0" smtClean="0"/>
                      </a:br>
                      <a:r>
                        <a:rPr lang="en-US" sz="1600" i="1" dirty="0" smtClean="0"/>
                        <a:t>University of North Carolina, Wilmington</a:t>
                      </a:r>
                    </a:p>
                    <a:p>
                      <a:r>
                        <a:rPr lang="en-US" sz="1600" i="1" dirty="0" smtClean="0"/>
                        <a:t>Research</a:t>
                      </a:r>
                      <a:r>
                        <a:rPr lang="en-US" sz="1600" i="1" baseline="0" dirty="0" smtClean="0"/>
                        <a:t> i</a:t>
                      </a:r>
                      <a:r>
                        <a:rPr lang="en-US" sz="1600" i="1" dirty="0" smtClean="0"/>
                        <a:t>n progress</a:t>
                      </a:r>
                      <a:endParaRPr lang="en-US" sz="1600" i="1" dirty="0"/>
                    </a:p>
                  </a:txBody>
                  <a:tcPr/>
                </a:tc>
                <a:tc>
                  <a:txBody>
                    <a:bodyPr/>
                    <a:lstStyle/>
                    <a:p>
                      <a:r>
                        <a:rPr lang="en-US" sz="1600" dirty="0" smtClean="0"/>
                        <a:t>1946 graduates of the Cadet Nurse Corps BSN program at the University of Cincinnati</a:t>
                      </a:r>
                      <a:endParaRPr lang="en-US" sz="1600" dirty="0"/>
                    </a:p>
                  </a:txBody>
                  <a:tcPr/>
                </a:tc>
                <a:tc>
                  <a:txBody>
                    <a:bodyPr/>
                    <a:lstStyle/>
                    <a:p>
                      <a:r>
                        <a:rPr lang="en-US" sz="1600" dirty="0" smtClean="0"/>
                        <a:t>Nursing</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smtClean="0"/>
                        <a:t>Joseph Provenzano, Ph.D., </a:t>
                      </a:r>
                      <a:r>
                        <a:rPr lang="en-US" sz="1600" i="1" smtClean="0"/>
                        <a:t>American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1" smtClean="0"/>
                        <a:t>Dissertation, 2008</a:t>
                      </a:r>
                      <a:endParaRPr lang="en-US" sz="16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Federal nurse training legislation: A study</a:t>
                      </a:r>
                      <a:r>
                        <a:rPr lang="en-US" sz="1600" baseline="0" dirty="0" smtClean="0"/>
                        <a:t> in legislative opportunity</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Education</a:t>
                      </a:r>
                    </a:p>
                  </a:txBody>
                  <a:tcPr/>
                </a:tc>
              </a:tr>
              <a:tr h="370840">
                <a:tc>
                  <a:txBody>
                    <a:bodyPr/>
                    <a:lstStyle/>
                    <a:p>
                      <a:r>
                        <a:rPr lang="en-US" sz="1600" b="1" dirty="0" smtClean="0"/>
                        <a:t>Elsie Szecsy, </a:t>
                      </a:r>
                      <a:r>
                        <a:rPr lang="en-US" sz="1600" b="1" dirty="0" err="1" smtClean="0"/>
                        <a:t>Ed.D</a:t>
                      </a:r>
                      <a:r>
                        <a:rPr lang="en-US" sz="1600" b="1" dirty="0" smtClean="0"/>
                        <a:t>., </a:t>
                      </a:r>
                      <a:r>
                        <a:rPr lang="en-US" sz="1600" i="1" dirty="0" smtClean="0"/>
                        <a:t>Arizona State University</a:t>
                      </a:r>
                    </a:p>
                    <a:p>
                      <a:r>
                        <a:rPr lang="en-US" sz="1600" i="1" dirty="0" smtClean="0"/>
                        <a:t>Research</a:t>
                      </a:r>
                      <a:r>
                        <a:rPr lang="en-US" sz="1600" i="1" baseline="0" dirty="0" smtClean="0"/>
                        <a:t> i</a:t>
                      </a:r>
                      <a:r>
                        <a:rPr lang="en-US" sz="1600" i="1" dirty="0" smtClean="0"/>
                        <a:t>n</a:t>
                      </a:r>
                      <a:r>
                        <a:rPr lang="en-US" sz="1600" i="1" baseline="0" dirty="0" smtClean="0"/>
                        <a:t> progress</a:t>
                      </a:r>
                      <a:endParaRPr lang="en-US" sz="1600" i="1" dirty="0"/>
                    </a:p>
                  </a:txBody>
                  <a:tcPr/>
                </a:tc>
                <a:tc>
                  <a:txBody>
                    <a:bodyPr/>
                    <a:lstStyle/>
                    <a:p>
                      <a:r>
                        <a:rPr lang="en-US" sz="1600" dirty="0" smtClean="0"/>
                        <a:t>Crosscurrents in the desert: The U.S. Cadet Nurse Corps in Arizona, 1943-1948</a:t>
                      </a:r>
                      <a:endParaRPr lang="en-US" sz="1600" dirty="0"/>
                    </a:p>
                  </a:txBody>
                  <a:tcPr/>
                </a:tc>
                <a:tc>
                  <a:txBody>
                    <a:bodyPr/>
                    <a:lstStyle/>
                    <a:p>
                      <a:r>
                        <a:rPr lang="en-US" sz="1600" dirty="0" smtClean="0"/>
                        <a:t>History</a:t>
                      </a:r>
                      <a:endParaRPr lang="en-US" sz="1600" dirty="0"/>
                    </a:p>
                  </a:txBody>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324" y="133350"/>
            <a:ext cx="977676"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75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00200" y="4114800"/>
            <a:ext cx="7315200" cy="742950"/>
          </a:xfrm>
        </p:spPr>
        <p:txBody>
          <a:bodyPr>
            <a:normAutofit/>
          </a:bodyPr>
          <a:lstStyle/>
          <a:p>
            <a:pPr algn="ctr"/>
            <a:r>
              <a:rPr lang="en-US" sz="3600" dirty="0"/>
              <a:t>Thank you</a:t>
            </a:r>
            <a:r>
              <a:rPr lang="en-US" sz="3600" dirty="0" smtClean="0"/>
              <a:t>!</a:t>
            </a:r>
            <a:endParaRPr lang="en-US" sz="3600"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9952" b="19952"/>
          <a:stretch>
            <a:fillRect/>
          </a:stretch>
        </p:blipFill>
        <p:spPr/>
      </p:pic>
      <p:sp>
        <p:nvSpPr>
          <p:cNvPr id="2" name="Slide Number Placeholder 1"/>
          <p:cNvSpPr>
            <a:spLocks noGrp="1"/>
          </p:cNvSpPr>
          <p:nvPr>
            <p:ph type="sldNum" sz="quarter" idx="11"/>
          </p:nvPr>
        </p:nvSpPr>
        <p:spPr/>
        <p:txBody>
          <a:bodyPr>
            <a:normAutofit lnSpcReduction="10000"/>
          </a:bodyPr>
          <a:lstStyle/>
          <a:p>
            <a:pPr algn="ctr"/>
            <a:fld id="{8F82E0A0-C266-4798-8C8F-B9F91E9DA37E}" type="slidenum">
              <a:rPr lang="en-US" sz="2800" b="1" smtClean="0">
                <a:solidFill>
                  <a:srgbClr val="FFFFFF"/>
                </a:solidFill>
              </a:rPr>
              <a:pPr algn="ctr"/>
              <a:t>13</a:t>
            </a:fld>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44" y="2879779"/>
            <a:ext cx="1977656" cy="1981846"/>
          </a:xfrm>
          <a:prstGeom prst="rect">
            <a:avLst/>
          </a:prstGeom>
        </p:spPr>
      </p:pic>
    </p:spTree>
    <p:extLst>
      <p:ext uri="{BB962C8B-B14F-4D97-AF65-F5344CB8AC3E}">
        <p14:creationId xmlns:p14="http://schemas.microsoft.com/office/powerpoint/2010/main" val="1798824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Public Law 74 </a:t>
            </a:r>
            <a:r>
              <a:rPr lang="en-US" dirty="0" smtClean="0"/>
              <a:t/>
            </a:r>
            <a:br>
              <a:rPr lang="en-US" dirty="0" smtClean="0"/>
            </a:br>
            <a:r>
              <a:rPr lang="en-US" dirty="0" smtClean="0"/>
              <a:t>The Bolton Act – Nurse Training Act</a:t>
            </a:r>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4226924045"/>
              </p:ext>
            </p:extLst>
          </p:nvPr>
        </p:nvGraphicFramePr>
        <p:xfrm>
          <a:off x="2438400" y="1428750"/>
          <a:ext cx="6477000" cy="3171614"/>
        </p:xfrm>
        <a:graphic>
          <a:graphicData uri="http://schemas.openxmlformats.org/drawingml/2006/table">
            <a:tbl>
              <a:tblPr firstRow="1" firstCol="1" bandRow="1">
                <a:tableStyleId>{3B4B98B0-60AC-42C2-AFA5-B58CD77FA1E5}</a:tableStyleId>
              </a:tblPr>
              <a:tblGrid>
                <a:gridCol w="4724400"/>
                <a:gridCol w="1752600"/>
              </a:tblGrid>
              <a:tr h="313267">
                <a:tc>
                  <a:txBody>
                    <a:bodyPr/>
                    <a:lstStyle/>
                    <a:p>
                      <a:pPr marL="0" marR="0">
                        <a:lnSpc>
                          <a:spcPct val="100000"/>
                        </a:lnSpc>
                        <a:spcBef>
                          <a:spcPts val="0"/>
                        </a:spcBef>
                        <a:spcAft>
                          <a:spcPts val="0"/>
                        </a:spcAft>
                      </a:pPr>
                      <a:r>
                        <a:rPr lang="en-US" sz="1600" dirty="0" smtClean="0">
                          <a:effectLst/>
                        </a:rPr>
                        <a:t>Milestone</a:t>
                      </a:r>
                      <a:endParaRPr lang="en-US" sz="160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smtClean="0">
                          <a:effectLst/>
                        </a:rPr>
                        <a:t>When</a:t>
                      </a:r>
                      <a:endParaRPr lang="en-US" sz="1600" dirty="0">
                        <a:solidFill>
                          <a:srgbClr val="000000"/>
                        </a:solidFill>
                        <a:effectLst/>
                        <a:latin typeface="Calibri"/>
                        <a:ea typeface="Calibri"/>
                        <a:cs typeface="Times New Roman"/>
                      </a:endParaRPr>
                    </a:p>
                  </a:txBody>
                  <a:tcPr marL="58548" marR="58548" marT="0" marB="0"/>
                </a:tc>
              </a:tr>
              <a:tr h="313267">
                <a:tc>
                  <a:txBody>
                    <a:bodyPr/>
                    <a:lstStyle/>
                    <a:p>
                      <a:pPr marL="0" marR="0">
                        <a:lnSpc>
                          <a:spcPct val="100000"/>
                        </a:lnSpc>
                        <a:spcBef>
                          <a:spcPts val="0"/>
                        </a:spcBef>
                        <a:spcAft>
                          <a:spcPts val="0"/>
                        </a:spcAft>
                      </a:pPr>
                      <a:r>
                        <a:rPr lang="en-US" sz="1600" b="0" dirty="0">
                          <a:effectLst/>
                        </a:rPr>
                        <a:t>H.R. 2326: Nurse Training Act introduced</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March 29, 1943</a:t>
                      </a:r>
                      <a:endParaRPr lang="en-US" sz="1600" dirty="0">
                        <a:solidFill>
                          <a:srgbClr val="000000"/>
                        </a:solidFill>
                        <a:effectLst/>
                        <a:latin typeface="Calibri"/>
                        <a:ea typeface="Calibri"/>
                        <a:cs typeface="Times New Roman"/>
                      </a:endParaRPr>
                    </a:p>
                  </a:txBody>
                  <a:tcPr marL="58548" marR="58548" marT="0" marB="0"/>
                </a:tc>
              </a:tr>
              <a:tr h="304800">
                <a:tc>
                  <a:txBody>
                    <a:bodyPr/>
                    <a:lstStyle/>
                    <a:p>
                      <a:pPr marL="0" marR="0">
                        <a:lnSpc>
                          <a:spcPct val="100000"/>
                        </a:lnSpc>
                        <a:spcBef>
                          <a:spcPts val="0"/>
                        </a:spcBef>
                        <a:spcAft>
                          <a:spcPts val="0"/>
                        </a:spcAft>
                      </a:pPr>
                      <a:r>
                        <a:rPr lang="en-US" sz="1600" b="0" dirty="0">
                          <a:effectLst/>
                        </a:rPr>
                        <a:t>H.R. </a:t>
                      </a:r>
                      <a:r>
                        <a:rPr lang="en-US" sz="1600" b="0" dirty="0" smtClean="0">
                          <a:effectLst/>
                        </a:rPr>
                        <a:t>2326: </a:t>
                      </a:r>
                      <a:r>
                        <a:rPr lang="en-US" sz="1600" b="0" dirty="0">
                          <a:effectLst/>
                        </a:rPr>
                        <a:t>hearings held </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May 7-8, 1943</a:t>
                      </a:r>
                      <a:endParaRPr lang="en-US" sz="1600" dirty="0">
                        <a:solidFill>
                          <a:srgbClr val="000000"/>
                        </a:solidFill>
                        <a:effectLst/>
                        <a:latin typeface="Calibri"/>
                        <a:ea typeface="Calibri"/>
                        <a:cs typeface="Times New Roman"/>
                      </a:endParaRPr>
                    </a:p>
                  </a:txBody>
                  <a:tcPr marL="58548" marR="58548" marT="0" marB="0"/>
                </a:tc>
              </a:tr>
              <a:tr h="304800">
                <a:tc>
                  <a:txBody>
                    <a:bodyPr/>
                    <a:lstStyle/>
                    <a:p>
                      <a:pPr marL="0" marR="0">
                        <a:lnSpc>
                          <a:spcPct val="100000"/>
                        </a:lnSpc>
                        <a:spcBef>
                          <a:spcPts val="0"/>
                        </a:spcBef>
                        <a:spcAft>
                          <a:spcPts val="0"/>
                        </a:spcAft>
                      </a:pPr>
                      <a:r>
                        <a:rPr lang="en-US" sz="1600" b="0" dirty="0">
                          <a:effectLst/>
                        </a:rPr>
                        <a:t>H.R. 2664: Nurse Training Act (The Bolton Act) passed</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May 12, 1943</a:t>
                      </a:r>
                      <a:endParaRPr lang="en-US" sz="1600" dirty="0">
                        <a:solidFill>
                          <a:srgbClr val="000000"/>
                        </a:solidFill>
                        <a:effectLst/>
                        <a:latin typeface="Calibri"/>
                        <a:ea typeface="Calibri"/>
                        <a:cs typeface="Times New Roman"/>
                      </a:endParaRPr>
                    </a:p>
                  </a:txBody>
                  <a:tcPr marL="58548" marR="58548" marT="0" marB="0"/>
                </a:tc>
              </a:tr>
              <a:tr h="304800">
                <a:tc>
                  <a:txBody>
                    <a:bodyPr/>
                    <a:lstStyle/>
                    <a:p>
                      <a:pPr marL="0" marR="0">
                        <a:lnSpc>
                          <a:spcPct val="100000"/>
                        </a:lnSpc>
                        <a:spcBef>
                          <a:spcPts val="0"/>
                        </a:spcBef>
                        <a:spcAft>
                          <a:spcPts val="0"/>
                        </a:spcAft>
                      </a:pPr>
                      <a:r>
                        <a:rPr lang="en-US" sz="1600" b="0" dirty="0">
                          <a:effectLst/>
                        </a:rPr>
                        <a:t>President of the United States approved the Bolton Act</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June 15, 1943</a:t>
                      </a:r>
                      <a:endParaRPr lang="en-US" sz="1600" dirty="0">
                        <a:solidFill>
                          <a:srgbClr val="000000"/>
                        </a:solidFill>
                        <a:effectLst/>
                        <a:latin typeface="Calibri"/>
                        <a:ea typeface="Calibri"/>
                        <a:cs typeface="Times New Roman"/>
                      </a:endParaRPr>
                    </a:p>
                  </a:txBody>
                  <a:tcPr marL="58548" marR="58548" marT="0" marB="0"/>
                </a:tc>
              </a:tr>
              <a:tr h="304800">
                <a:tc>
                  <a:txBody>
                    <a:bodyPr/>
                    <a:lstStyle/>
                    <a:p>
                      <a:pPr marL="0" marR="0">
                        <a:lnSpc>
                          <a:spcPct val="100000"/>
                        </a:lnSpc>
                        <a:spcBef>
                          <a:spcPts val="0"/>
                        </a:spcBef>
                        <a:spcAft>
                          <a:spcPts val="0"/>
                        </a:spcAft>
                      </a:pPr>
                      <a:r>
                        <a:rPr lang="en-US" sz="1600" b="0" dirty="0">
                          <a:effectLst/>
                        </a:rPr>
                        <a:t>First meeting of Advisory Committee on Training for </a:t>
                      </a:r>
                      <a:r>
                        <a:rPr lang="en-US" sz="1600" b="0" dirty="0" smtClean="0">
                          <a:effectLst/>
                        </a:rPr>
                        <a:t>Nurses </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June 25-26, 1943</a:t>
                      </a:r>
                      <a:endParaRPr lang="en-US" sz="1600" dirty="0">
                        <a:solidFill>
                          <a:srgbClr val="000000"/>
                        </a:solidFill>
                        <a:effectLst/>
                        <a:latin typeface="Calibri"/>
                        <a:ea typeface="Calibri"/>
                        <a:cs typeface="Times New Roman"/>
                      </a:endParaRPr>
                    </a:p>
                  </a:txBody>
                  <a:tcPr marL="58548" marR="58548" marT="0" marB="0"/>
                </a:tc>
              </a:tr>
              <a:tr h="304800">
                <a:tc>
                  <a:txBody>
                    <a:bodyPr/>
                    <a:lstStyle/>
                    <a:p>
                      <a:pPr marL="0" marR="0">
                        <a:lnSpc>
                          <a:spcPct val="100000"/>
                        </a:lnSpc>
                        <a:spcBef>
                          <a:spcPts val="0"/>
                        </a:spcBef>
                        <a:spcAft>
                          <a:spcPts val="0"/>
                        </a:spcAft>
                      </a:pPr>
                      <a:r>
                        <a:rPr lang="en-US" sz="1600" b="0" dirty="0">
                          <a:effectLst/>
                        </a:rPr>
                        <a:t>Public Law 74 (The Bolton Act) enacted</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July 1, 1943</a:t>
                      </a:r>
                      <a:endParaRPr lang="en-US" sz="1600" dirty="0">
                        <a:solidFill>
                          <a:srgbClr val="000000"/>
                        </a:solidFill>
                        <a:effectLst/>
                        <a:latin typeface="Calibri"/>
                        <a:ea typeface="Calibri"/>
                        <a:cs typeface="Times New Roman"/>
                      </a:endParaRPr>
                    </a:p>
                  </a:txBody>
                  <a:tcPr marL="58548" marR="58548" marT="0" marB="0"/>
                </a:tc>
              </a:tr>
              <a:tr h="304800">
                <a:tc>
                  <a:txBody>
                    <a:bodyPr/>
                    <a:lstStyle/>
                    <a:p>
                      <a:pPr marL="0" marR="0">
                        <a:lnSpc>
                          <a:spcPct val="100000"/>
                        </a:lnSpc>
                        <a:spcBef>
                          <a:spcPts val="0"/>
                        </a:spcBef>
                        <a:spcAft>
                          <a:spcPts val="0"/>
                        </a:spcAft>
                      </a:pPr>
                      <a:r>
                        <a:rPr lang="en-US" sz="1600" b="0" dirty="0">
                          <a:effectLst/>
                        </a:rPr>
                        <a:t>Rules and regulations governing the program approved</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July 5, 1943</a:t>
                      </a:r>
                      <a:endParaRPr lang="en-US" sz="1600" dirty="0">
                        <a:solidFill>
                          <a:srgbClr val="000000"/>
                        </a:solidFill>
                        <a:effectLst/>
                        <a:latin typeface="Calibri"/>
                        <a:ea typeface="Calibri"/>
                        <a:cs typeface="Times New Roman"/>
                      </a:endParaRPr>
                    </a:p>
                  </a:txBody>
                  <a:tcPr marL="58548" marR="58548" marT="0" marB="0"/>
                </a:tc>
              </a:tr>
              <a:tr h="533400">
                <a:tc>
                  <a:txBody>
                    <a:bodyPr/>
                    <a:lstStyle/>
                    <a:p>
                      <a:pPr marL="0" marR="0">
                        <a:lnSpc>
                          <a:spcPct val="100000"/>
                        </a:lnSpc>
                        <a:spcBef>
                          <a:spcPts val="0"/>
                        </a:spcBef>
                        <a:spcAft>
                          <a:spcPts val="0"/>
                        </a:spcAft>
                      </a:pPr>
                      <a:r>
                        <a:rPr lang="en-US" sz="1600" b="0" dirty="0">
                          <a:effectLst/>
                        </a:rPr>
                        <a:t>Rules and regulations governing the program published </a:t>
                      </a:r>
                      <a:r>
                        <a:rPr lang="en-US" sz="1600" b="0" dirty="0" smtClean="0">
                          <a:effectLst/>
                        </a:rPr>
                        <a:t>in </a:t>
                      </a:r>
                      <a:r>
                        <a:rPr lang="en-US" sz="1600" b="0" dirty="0">
                          <a:effectLst/>
                        </a:rPr>
                        <a:t>the Federal Register</a:t>
                      </a:r>
                      <a:endParaRPr lang="en-US" sz="1600" b="0" dirty="0">
                        <a:solidFill>
                          <a:srgbClr val="000000"/>
                        </a:solidFill>
                        <a:effectLst/>
                        <a:latin typeface="Calibri"/>
                        <a:ea typeface="Calibri"/>
                        <a:cs typeface="Times New Roman"/>
                      </a:endParaRPr>
                    </a:p>
                  </a:txBody>
                  <a:tcPr marL="58548" marR="58548" marT="0" marB="0"/>
                </a:tc>
                <a:tc>
                  <a:txBody>
                    <a:bodyPr/>
                    <a:lstStyle/>
                    <a:p>
                      <a:pPr marL="0" marR="0">
                        <a:lnSpc>
                          <a:spcPct val="100000"/>
                        </a:lnSpc>
                        <a:spcBef>
                          <a:spcPts val="0"/>
                        </a:spcBef>
                        <a:spcAft>
                          <a:spcPts val="0"/>
                        </a:spcAft>
                      </a:pPr>
                      <a:r>
                        <a:rPr lang="en-US" sz="1600" dirty="0">
                          <a:effectLst/>
                        </a:rPr>
                        <a:t>July 9, 1943</a:t>
                      </a:r>
                      <a:endParaRPr lang="en-US" sz="1600" dirty="0">
                        <a:solidFill>
                          <a:srgbClr val="000000"/>
                        </a:solidFill>
                        <a:effectLst/>
                        <a:latin typeface="Calibri"/>
                        <a:ea typeface="Calibri"/>
                        <a:cs typeface="Times New Roman"/>
                      </a:endParaRPr>
                    </a:p>
                  </a:txBody>
                  <a:tcPr marL="58548" marR="58548" marT="0" marB="0"/>
                </a:tc>
              </a:tr>
            </a:tbl>
          </a:graphicData>
        </a:graphic>
      </p:graphicFrame>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185" r="26987"/>
          <a:stretch/>
        </p:blipFill>
        <p:spPr>
          <a:xfrm>
            <a:off x="401323" y="1428750"/>
            <a:ext cx="1755024" cy="2501900"/>
          </a:xfrm>
          <a:prstGeom prst="rect">
            <a:avLst/>
          </a:prstGeom>
        </p:spPr>
      </p:pic>
      <p:sp>
        <p:nvSpPr>
          <p:cNvPr id="3" name="TextBox 2"/>
          <p:cNvSpPr txBox="1"/>
          <p:nvPr/>
        </p:nvSpPr>
        <p:spPr>
          <a:xfrm>
            <a:off x="271670" y="3943350"/>
            <a:ext cx="2166730" cy="1077218"/>
          </a:xfrm>
          <a:prstGeom prst="rect">
            <a:avLst/>
          </a:prstGeom>
          <a:noFill/>
        </p:spPr>
        <p:txBody>
          <a:bodyPr wrap="square" rtlCol="0">
            <a:spAutoFit/>
          </a:bodyPr>
          <a:lstStyle/>
          <a:p>
            <a:r>
              <a:rPr lang="en-US" sz="1400" dirty="0" smtClean="0"/>
              <a:t>Rep. Frances Payne Bolton </a:t>
            </a:r>
            <a:br>
              <a:rPr lang="en-US" sz="1400" dirty="0" smtClean="0"/>
            </a:br>
            <a:r>
              <a:rPr lang="en-US" sz="1400" dirty="0" smtClean="0"/>
              <a:t>(Rep.), Ohio</a:t>
            </a:r>
          </a:p>
          <a:p>
            <a:r>
              <a:rPr lang="en-US" sz="1200" dirty="0" smtClean="0"/>
              <a:t>Source: Frances Payne Bolton School of Nursing, Case Western Reserve University </a:t>
            </a:r>
            <a:endParaRPr lang="en-US" sz="1200" dirty="0"/>
          </a:p>
        </p:txBody>
      </p:sp>
      <p:sp>
        <p:nvSpPr>
          <p:cNvPr id="4" name="Slide Number Placeholder 3"/>
          <p:cNvSpPr>
            <a:spLocks noGrp="1"/>
          </p:cNvSpPr>
          <p:nvPr>
            <p:ph type="sldNum" sz="quarter" idx="12"/>
          </p:nvPr>
        </p:nvSpPr>
        <p:spPr/>
        <p:txBody>
          <a:bodyPr>
            <a:normAutofit fontScale="47500" lnSpcReduction="20000"/>
          </a:bodyPr>
          <a:lstStyle/>
          <a:p>
            <a:pPr algn="ctr"/>
            <a:fld id="{8F82E0A0-C266-4798-8C8F-B9F91E9DA37E}" type="slidenum">
              <a:rPr lang="en-US" sz="1400" b="1" smtClean="0">
                <a:solidFill>
                  <a:srgbClr val="FFFFFF"/>
                </a:solidFill>
              </a:rPr>
              <a:pPr algn="ctr"/>
              <a:t>2</a:t>
            </a:fld>
            <a:endParaRPr lang="en-US"/>
          </a:p>
        </p:txBody>
      </p:sp>
    </p:spTree>
    <p:extLst>
      <p:ext uri="{BB962C8B-B14F-4D97-AF65-F5344CB8AC3E}">
        <p14:creationId xmlns:p14="http://schemas.microsoft.com/office/powerpoint/2010/main" val="133919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Features</a:t>
            </a:r>
            <a:endParaRPr lang="en-US" dirty="0"/>
          </a:p>
        </p:txBody>
      </p:sp>
      <p:sp>
        <p:nvSpPr>
          <p:cNvPr id="3" name="Content Placeholder 2"/>
          <p:cNvSpPr>
            <a:spLocks noGrp="1"/>
          </p:cNvSpPr>
          <p:nvPr>
            <p:ph sz="quarter" idx="13"/>
          </p:nvPr>
        </p:nvSpPr>
        <p:spPr>
          <a:xfrm>
            <a:off x="609600" y="1352550"/>
            <a:ext cx="6477000" cy="3727833"/>
          </a:xfrm>
        </p:spPr>
        <p:txBody>
          <a:bodyPr>
            <a:normAutofit fontScale="70000" lnSpcReduction="20000"/>
          </a:bodyPr>
          <a:lstStyle/>
          <a:p>
            <a:r>
              <a:rPr lang="en-US" b="1" dirty="0" smtClean="0"/>
              <a:t>For high school graduates age 17-35</a:t>
            </a:r>
          </a:p>
          <a:p>
            <a:r>
              <a:rPr lang="en-US" b="1" dirty="0" smtClean="0"/>
              <a:t>Accelerated curriculum</a:t>
            </a:r>
            <a:r>
              <a:rPr lang="en-US" dirty="0" smtClean="0"/>
              <a:t> with Senior Cadet Nurse supervised clinical practice during last 6 months of training</a:t>
            </a:r>
          </a:p>
          <a:p>
            <a:r>
              <a:rPr lang="en-US" b="1" dirty="0" smtClean="0"/>
              <a:t>Scholarships</a:t>
            </a:r>
            <a:r>
              <a:rPr lang="en-US" dirty="0" smtClean="0"/>
              <a:t> for tuition, books and supplies, uniforms, housing</a:t>
            </a:r>
          </a:p>
          <a:p>
            <a:r>
              <a:rPr lang="en-US" b="1" dirty="0" smtClean="0"/>
              <a:t>Monthly stipend </a:t>
            </a:r>
            <a:endParaRPr lang="en-US" b="1" dirty="0"/>
          </a:p>
          <a:p>
            <a:r>
              <a:rPr lang="en-US" b="1" dirty="0" smtClean="0"/>
              <a:t>Pledge</a:t>
            </a:r>
            <a:r>
              <a:rPr lang="en-US" dirty="0" smtClean="0"/>
              <a:t> to be available for military, or other Federal, governmental, or essential civilian services for the  duration of World War II</a:t>
            </a:r>
          </a:p>
          <a:p>
            <a:r>
              <a:rPr lang="en-US" b="1" dirty="0"/>
              <a:t>Available to all</a:t>
            </a:r>
            <a:r>
              <a:rPr lang="en-US" dirty="0"/>
              <a:t>, regardless of gender, race, ethnicity, or marital status</a:t>
            </a:r>
          </a:p>
          <a:p>
            <a:r>
              <a:rPr lang="en-US" b="1" dirty="0" smtClean="0"/>
              <a:t>Funding support </a:t>
            </a:r>
            <a:r>
              <a:rPr lang="en-US" dirty="0" smtClean="0"/>
              <a:t>for curriculum and program development</a:t>
            </a:r>
          </a:p>
        </p:txBody>
      </p:sp>
      <p:grpSp>
        <p:nvGrpSpPr>
          <p:cNvPr id="7" name="Group 6"/>
          <p:cNvGrpSpPr/>
          <p:nvPr/>
        </p:nvGrpSpPr>
        <p:grpSpPr>
          <a:xfrm>
            <a:off x="7086600" y="1352550"/>
            <a:ext cx="1905000" cy="3727833"/>
            <a:chOff x="6781800" y="1352550"/>
            <a:chExt cx="1905000" cy="372783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352550"/>
              <a:ext cx="1828800" cy="3048000"/>
            </a:xfrm>
            <a:prstGeom prst="rect">
              <a:avLst/>
            </a:prstGeom>
          </p:spPr>
        </p:pic>
        <p:sp>
          <p:nvSpPr>
            <p:cNvPr id="5" name="TextBox 4"/>
            <p:cNvSpPr txBox="1"/>
            <p:nvPr/>
          </p:nvSpPr>
          <p:spPr>
            <a:xfrm>
              <a:off x="6781800" y="4434052"/>
              <a:ext cx="1905000" cy="646331"/>
            </a:xfrm>
            <a:prstGeom prst="rect">
              <a:avLst/>
            </a:prstGeom>
            <a:noFill/>
          </p:spPr>
          <p:txBody>
            <a:bodyPr wrap="square" rtlCol="0">
              <a:spAutoFit/>
            </a:bodyPr>
            <a:lstStyle/>
            <a:p>
              <a:r>
                <a:rPr lang="en-US" sz="1200" dirty="0" smtClean="0"/>
                <a:t>Lucile </a:t>
              </a:r>
              <a:r>
                <a:rPr lang="en-US" sz="1200" dirty="0" err="1" smtClean="0"/>
                <a:t>Petry</a:t>
              </a:r>
              <a:r>
                <a:rPr lang="en-US" sz="1200" dirty="0" smtClean="0"/>
                <a:t>, R.N., Director, Division of Nurse Education, U.S. Public Health Service</a:t>
              </a:r>
              <a:endParaRPr lang="en-US" sz="1200" dirty="0"/>
            </a:p>
          </p:txBody>
        </p:sp>
      </p:grpSp>
      <p:sp>
        <p:nvSpPr>
          <p:cNvPr id="6" name="Slide Number Placeholder 5"/>
          <p:cNvSpPr>
            <a:spLocks noGrp="1"/>
          </p:cNvSpPr>
          <p:nvPr>
            <p:ph type="sldNum" sz="quarter" idx="12"/>
          </p:nvPr>
        </p:nvSpPr>
        <p:spPr/>
        <p:txBody>
          <a:bodyPr>
            <a:normAutofit fontScale="47500" lnSpcReduction="20000"/>
          </a:bodyPr>
          <a:lstStyle/>
          <a:p>
            <a:pPr algn="ctr"/>
            <a:fld id="{8F82E0A0-C266-4798-8C8F-B9F91E9DA37E}" type="slidenum">
              <a:rPr lang="en-US" sz="1400" b="1" smtClean="0">
                <a:solidFill>
                  <a:srgbClr val="FFFFFF"/>
                </a:solidFill>
              </a:rPr>
              <a:pPr algn="ctr"/>
              <a:t>3</a:t>
            </a:fld>
            <a:endParaRPr lang="en-US"/>
          </a:p>
        </p:txBody>
      </p:sp>
    </p:spTree>
    <p:extLst>
      <p:ext uri="{BB962C8B-B14F-4D97-AF65-F5344CB8AC3E}">
        <p14:creationId xmlns:p14="http://schemas.microsoft.com/office/powerpoint/2010/main" val="209225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Outcomes</a:t>
            </a:r>
            <a:endParaRPr lang="en-US" dirty="0"/>
          </a:p>
        </p:txBody>
      </p:sp>
      <p:sp>
        <p:nvSpPr>
          <p:cNvPr id="3" name="Content Placeholder 2"/>
          <p:cNvSpPr>
            <a:spLocks noGrp="1"/>
          </p:cNvSpPr>
          <p:nvPr>
            <p:ph sz="quarter" idx="13"/>
          </p:nvPr>
        </p:nvSpPr>
        <p:spPr/>
        <p:txBody>
          <a:bodyPr>
            <a:normAutofit/>
          </a:bodyPr>
          <a:lstStyle/>
          <a:p>
            <a:r>
              <a:rPr lang="en-US" sz="1600" b="1" dirty="0" smtClean="0"/>
              <a:t>Address a critical shortage of nurses</a:t>
            </a:r>
          </a:p>
          <a:p>
            <a:r>
              <a:rPr lang="en-US" sz="1600" b="1" dirty="0" smtClean="0"/>
              <a:t>Redefine nursing as a profession</a:t>
            </a:r>
          </a:p>
          <a:p>
            <a:r>
              <a:rPr lang="en-US" sz="1600" b="1" dirty="0" smtClean="0"/>
              <a:t>Migrate from apprenticeship </a:t>
            </a:r>
            <a:br>
              <a:rPr lang="en-US" sz="1600" b="1" dirty="0" smtClean="0"/>
            </a:br>
            <a:r>
              <a:rPr lang="en-US" sz="1600" b="1" dirty="0" smtClean="0"/>
              <a:t>to academic model for nurse education</a:t>
            </a:r>
          </a:p>
          <a:p>
            <a:r>
              <a:rPr lang="en-US" sz="1600" b="1" dirty="0" smtClean="0"/>
              <a:t>Expand the nurse’s role</a:t>
            </a:r>
          </a:p>
        </p:txBody>
      </p:sp>
      <p:sp>
        <p:nvSpPr>
          <p:cNvPr id="6" name="Content Placeholder 5"/>
          <p:cNvSpPr>
            <a:spLocks noGrp="1"/>
          </p:cNvSpPr>
          <p:nvPr>
            <p:ph sz="quarter" idx="14"/>
          </p:nvPr>
        </p:nvSpPr>
        <p:spPr>
          <a:xfrm>
            <a:off x="4724400" y="1919818"/>
            <a:ext cx="3886200" cy="2628900"/>
          </a:xfrm>
        </p:spPr>
        <p:txBody>
          <a:bodyPr>
            <a:normAutofit fontScale="55000" lnSpcReduction="20000"/>
          </a:bodyPr>
          <a:lstStyle/>
          <a:p>
            <a:pPr lvl="0"/>
            <a:r>
              <a:rPr lang="en-US" b="1" dirty="0"/>
              <a:t>Prevented the collapse of the U.S. healthcare system </a:t>
            </a:r>
            <a:r>
              <a:rPr lang="en-US" dirty="0"/>
              <a:t>during World War II and post-war years. </a:t>
            </a:r>
          </a:p>
          <a:p>
            <a:pPr lvl="0"/>
            <a:r>
              <a:rPr lang="en-US" b="1" dirty="0"/>
              <a:t>Standardized nurse education curricula</a:t>
            </a:r>
            <a:r>
              <a:rPr lang="en-US" dirty="0"/>
              <a:t> </a:t>
            </a:r>
            <a:br>
              <a:rPr lang="en-US" dirty="0"/>
            </a:br>
            <a:r>
              <a:rPr lang="en-US" dirty="0"/>
              <a:t>according to guidelines so that all Cadet Nurses received similar training experiences, regardless </a:t>
            </a:r>
            <a:r>
              <a:rPr lang="en-US" dirty="0" smtClean="0"/>
              <a:t>of </a:t>
            </a:r>
            <a:r>
              <a:rPr lang="en-US" dirty="0"/>
              <a:t>race or ethnicity.</a:t>
            </a:r>
          </a:p>
          <a:p>
            <a:pPr lvl="0"/>
            <a:r>
              <a:rPr lang="en-US" b="1" dirty="0"/>
              <a:t>Advanced an agenda </a:t>
            </a:r>
            <a:r>
              <a:rPr lang="en-US" dirty="0"/>
              <a:t>begun before World War II </a:t>
            </a:r>
            <a:r>
              <a:rPr lang="en-US" b="1" dirty="0"/>
              <a:t>to improve the quality of nurse education</a:t>
            </a:r>
            <a:r>
              <a:rPr lang="en-US" dirty="0"/>
              <a:t> and </a:t>
            </a:r>
            <a:r>
              <a:rPr lang="en-US" b="1" dirty="0" smtClean="0"/>
              <a:t>to </a:t>
            </a:r>
            <a:r>
              <a:rPr lang="en-US" b="1" dirty="0"/>
              <a:t>balance supply and demand for nurses</a:t>
            </a:r>
            <a:r>
              <a:rPr lang="en-US" dirty="0"/>
              <a:t>. </a:t>
            </a:r>
          </a:p>
          <a:p>
            <a:endParaRPr lang="en-US" dirty="0"/>
          </a:p>
        </p:txBody>
      </p:sp>
      <p:sp>
        <p:nvSpPr>
          <p:cNvPr id="4" name="Slide Number Placeholder 3"/>
          <p:cNvSpPr>
            <a:spLocks noGrp="1"/>
          </p:cNvSpPr>
          <p:nvPr>
            <p:ph type="sldNum" sz="quarter" idx="16"/>
          </p:nvPr>
        </p:nvSpPr>
        <p:spPr/>
        <p:txBody>
          <a:bodyPr>
            <a:normAutofit fontScale="47500" lnSpcReduction="20000"/>
          </a:bodyPr>
          <a:lstStyle/>
          <a:p>
            <a:pPr algn="ctr"/>
            <a:fld id="{8F82E0A0-C266-4798-8C8F-B9F91E9DA37E}" type="slidenum">
              <a:rPr lang="en-US" sz="1400" b="1" smtClean="0">
                <a:solidFill>
                  <a:srgbClr val="FFFFFF"/>
                </a:solidFill>
              </a:rPr>
              <a:pPr algn="ctr"/>
              <a:t>4</a:t>
            </a:fld>
            <a:endParaRPr lang="en-US"/>
          </a:p>
        </p:txBody>
      </p:sp>
      <p:sp>
        <p:nvSpPr>
          <p:cNvPr id="7" name="Text Placeholder 6"/>
          <p:cNvSpPr>
            <a:spLocks noGrp="1"/>
          </p:cNvSpPr>
          <p:nvPr>
            <p:ph type="body" sz="quarter" idx="18"/>
          </p:nvPr>
        </p:nvSpPr>
        <p:spPr/>
        <p:txBody>
          <a:bodyPr/>
          <a:lstStyle/>
          <a:p>
            <a:r>
              <a:rPr lang="en-US" dirty="0" smtClean="0"/>
              <a:t>Concurrent Streams</a:t>
            </a:r>
            <a:endParaRPr lang="en-US" dirty="0"/>
          </a:p>
        </p:txBody>
      </p:sp>
      <p:sp>
        <p:nvSpPr>
          <p:cNvPr id="8" name="Text Placeholder 7"/>
          <p:cNvSpPr>
            <a:spLocks noGrp="1"/>
          </p:cNvSpPr>
          <p:nvPr>
            <p:ph type="body" sz="quarter" idx="19"/>
          </p:nvPr>
        </p:nvSpPr>
        <p:spPr>
          <a:xfrm>
            <a:off x="4724400" y="1362287"/>
            <a:ext cx="3886200" cy="530352"/>
          </a:xfrm>
        </p:spPr>
        <p:txBody>
          <a:bodyPr/>
          <a:lstStyle/>
          <a:p>
            <a:r>
              <a:rPr lang="en-US" dirty="0" smtClean="0"/>
              <a:t>Accomplishments</a:t>
            </a:r>
            <a:endParaRPr lang="en-US" dirty="0"/>
          </a:p>
        </p:txBody>
      </p:sp>
    </p:spTree>
    <p:extLst>
      <p:ext uri="{BB962C8B-B14F-4D97-AF65-F5344CB8AC3E}">
        <p14:creationId xmlns:p14="http://schemas.microsoft.com/office/powerpoint/2010/main" val="1036054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t="22433" b="22433"/>
          <a:stretch>
            <a:fillRect/>
          </a:stretch>
        </p:blipFill>
        <p:spPr/>
      </p:pic>
      <p:sp>
        <p:nvSpPr>
          <p:cNvPr id="10" name="Text Placeholder 9"/>
          <p:cNvSpPr>
            <a:spLocks noGrp="1"/>
          </p:cNvSpPr>
          <p:nvPr>
            <p:ph type="body" sz="half" idx="2"/>
          </p:nvPr>
        </p:nvSpPr>
        <p:spPr>
          <a:xfrm>
            <a:off x="0" y="11430"/>
            <a:ext cx="1447800" cy="1645920"/>
          </a:xfrm>
        </p:spPr>
        <p:txBody>
          <a:bodyPr>
            <a:normAutofit fontScale="85000" lnSpcReduction="20000"/>
          </a:bodyPr>
          <a:lstStyle/>
          <a:p>
            <a:r>
              <a:rPr lang="en-US" dirty="0" smtClean="0"/>
              <a:t>National Cadet Nurse Corps Induction Day </a:t>
            </a:r>
            <a:endParaRPr lang="en-US" dirty="0"/>
          </a:p>
          <a:p>
            <a:r>
              <a:rPr lang="en-US" dirty="0" smtClean="0"/>
              <a:t>May 13, 1944</a:t>
            </a:r>
          </a:p>
          <a:p>
            <a:endParaRPr lang="en-US" dirty="0" smtClean="0"/>
          </a:p>
          <a:p>
            <a:r>
              <a:rPr lang="en-US" sz="1400" i="1" dirty="0" smtClean="0"/>
              <a:t>Photo courtesy of cadetnurse.com</a:t>
            </a:r>
            <a:endParaRPr lang="en-US" sz="1400" i="1" dirty="0"/>
          </a:p>
        </p:txBody>
      </p:sp>
      <p:sp>
        <p:nvSpPr>
          <p:cNvPr id="3" name="Title 2"/>
          <p:cNvSpPr>
            <a:spLocks noGrp="1"/>
          </p:cNvSpPr>
          <p:nvPr>
            <p:ph type="title"/>
          </p:nvPr>
        </p:nvSpPr>
        <p:spPr/>
        <p:txBody>
          <a:bodyPr>
            <a:normAutofit fontScale="90000"/>
          </a:bodyPr>
          <a:lstStyle/>
          <a:p>
            <a:r>
              <a:rPr lang="en-US" dirty="0" smtClean="0"/>
              <a:t>Cadet Nurse Experiences</a:t>
            </a:r>
            <a:endParaRPr lang="en-US" dirty="0"/>
          </a:p>
        </p:txBody>
      </p:sp>
      <p:sp>
        <p:nvSpPr>
          <p:cNvPr id="5" name="Slide Number Placeholder 4"/>
          <p:cNvSpPr>
            <a:spLocks noGrp="1"/>
          </p:cNvSpPr>
          <p:nvPr>
            <p:ph type="sldNum" sz="quarter" idx="11"/>
          </p:nvPr>
        </p:nvSpPr>
        <p:spPr/>
        <p:txBody>
          <a:bodyPr/>
          <a:lstStyle/>
          <a:p>
            <a:pPr algn="ctr"/>
            <a:fld id="{8F82E0A0-C266-4798-8C8F-B9F91E9DA37E}" type="slidenum">
              <a:rPr lang="en-US" sz="2400" b="1" smtClean="0">
                <a:solidFill>
                  <a:srgbClr val="FFFFFF"/>
                </a:solidFill>
              </a:rPr>
              <a:pPr algn="ctr"/>
              <a:t>5</a:t>
            </a:fld>
            <a:endParaRPr lang="en-US" sz="2400" dirty="0">
              <a:solidFill>
                <a:srgbClr val="FFFFFF"/>
              </a:solidFill>
            </a:endParaRPr>
          </a:p>
        </p:txBody>
      </p:sp>
      <p:sp>
        <p:nvSpPr>
          <p:cNvPr id="2" name="TextBox 1"/>
          <p:cNvSpPr txBox="1"/>
          <p:nvPr/>
        </p:nvSpPr>
        <p:spPr>
          <a:xfrm>
            <a:off x="1600200" y="4171950"/>
            <a:ext cx="7010400" cy="646331"/>
          </a:xfrm>
          <a:prstGeom prst="rect">
            <a:avLst/>
          </a:prstGeom>
          <a:noFill/>
        </p:spPr>
        <p:txBody>
          <a:bodyPr wrap="square" rtlCol="0">
            <a:spAutoFit/>
          </a:bodyPr>
          <a:lstStyle/>
          <a:p>
            <a:r>
              <a:rPr lang="en-US" dirty="0" smtClean="0"/>
              <a:t>Thelma Robinson, RN, MS, PNP</a:t>
            </a:r>
          </a:p>
          <a:p>
            <a:r>
              <a:rPr lang="en-US" dirty="0" smtClean="0"/>
              <a:t>Elizabeth </a:t>
            </a:r>
            <a:r>
              <a:rPr lang="en-US" dirty="0" err="1" smtClean="0"/>
              <a:t>Yeznach</a:t>
            </a:r>
            <a:r>
              <a:rPr lang="en-US" dirty="0" smtClean="0"/>
              <a:t>, RN, BS, MS</a:t>
            </a:r>
            <a:endParaRPr lang="en-US" dirty="0"/>
          </a:p>
        </p:txBody>
      </p:sp>
    </p:spTree>
    <p:extLst>
      <p:ext uri="{BB962C8B-B14F-4D97-AF65-F5344CB8AC3E}">
        <p14:creationId xmlns:p14="http://schemas.microsoft.com/office/powerpoint/2010/main" val="7040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and Working Commitments</a:t>
            </a:r>
            <a:endParaRPr lang="en-US" dirty="0"/>
          </a:p>
        </p:txBody>
      </p:sp>
      <p:pic>
        <p:nvPicPr>
          <p:cNvPr id="12" name="Content Placeholder 1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rot="397266">
            <a:off x="5455518" y="1319696"/>
            <a:ext cx="2362202" cy="3566162"/>
          </a:xfrm>
        </p:spPr>
      </p:pic>
      <p:sp>
        <p:nvSpPr>
          <p:cNvPr id="5" name="Slide Number Placeholder 4"/>
          <p:cNvSpPr>
            <a:spLocks noGrp="1"/>
          </p:cNvSpPr>
          <p:nvPr>
            <p:ph type="sldNum" sz="quarter" idx="16"/>
          </p:nvPr>
        </p:nvSpPr>
        <p:spPr/>
        <p:txBody>
          <a:bodyPr>
            <a:normAutofit fontScale="47500" lnSpcReduction="20000"/>
          </a:bodyPr>
          <a:lstStyle/>
          <a:p>
            <a:pPr algn="ctr"/>
            <a:fld id="{8F82E0A0-C266-4798-8C8F-B9F91E9DA37E}" type="slidenum">
              <a:rPr lang="en-US" sz="1400" b="1" smtClean="0">
                <a:solidFill>
                  <a:srgbClr val="FFFFFF"/>
                </a:solidFill>
              </a:rPr>
              <a:pPr algn="ctr"/>
              <a:t>6</a:t>
            </a:fld>
            <a:endParaRPr lang="en-US"/>
          </a:p>
        </p:txBody>
      </p:sp>
      <p:sp>
        <p:nvSpPr>
          <p:cNvPr id="9" name="TextBox 8"/>
          <p:cNvSpPr txBox="1"/>
          <p:nvPr/>
        </p:nvSpPr>
        <p:spPr>
          <a:xfrm>
            <a:off x="889518" y="4105930"/>
            <a:ext cx="4368282" cy="523220"/>
          </a:xfrm>
          <a:prstGeom prst="rect">
            <a:avLst/>
          </a:prstGeom>
          <a:noFill/>
        </p:spPr>
        <p:txBody>
          <a:bodyPr wrap="square" rtlCol="0">
            <a:spAutoFit/>
          </a:bodyPr>
          <a:lstStyle/>
          <a:p>
            <a:pPr algn="ctr"/>
            <a:r>
              <a:rPr lang="en-US" sz="1400" dirty="0" smtClean="0"/>
              <a:t>Lucile </a:t>
            </a:r>
            <a:r>
              <a:rPr lang="en-US" sz="1400" dirty="0" err="1" smtClean="0"/>
              <a:t>Petry</a:t>
            </a:r>
            <a:r>
              <a:rPr lang="en-US" sz="1400" dirty="0" smtClean="0"/>
              <a:t>, R.N., Emeritus Director </a:t>
            </a:r>
            <a:br>
              <a:rPr lang="en-US" sz="1400" dirty="0" smtClean="0"/>
            </a:br>
            <a:r>
              <a:rPr lang="en-US" sz="1400" dirty="0" smtClean="0"/>
              <a:t>Division of Nurse Education, U.S. Public Health Service</a:t>
            </a:r>
            <a:endParaRPr lang="en-US" sz="1400" dirty="0"/>
          </a:p>
        </p:txBody>
      </p:sp>
      <p:pic>
        <p:nvPicPr>
          <p:cNvPr id="11" name="Content Placeholder 10"/>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054359" y="1403414"/>
            <a:ext cx="4038600" cy="2690716"/>
          </a:xfrm>
        </p:spPr>
      </p:pic>
      <p:sp>
        <p:nvSpPr>
          <p:cNvPr id="3" name="TextBox 2"/>
          <p:cNvSpPr txBox="1"/>
          <p:nvPr/>
        </p:nvSpPr>
        <p:spPr>
          <a:xfrm>
            <a:off x="889518" y="4781550"/>
            <a:ext cx="4063482" cy="307777"/>
          </a:xfrm>
          <a:prstGeom prst="rect">
            <a:avLst/>
          </a:prstGeom>
          <a:noFill/>
        </p:spPr>
        <p:txBody>
          <a:bodyPr wrap="square" rtlCol="0">
            <a:spAutoFit/>
          </a:bodyPr>
          <a:lstStyle/>
          <a:p>
            <a:pPr algn="r"/>
            <a:r>
              <a:rPr lang="en-US" sz="1400" dirty="0" smtClean="0"/>
              <a:t>Images courtesy of cadetnurse.com</a:t>
            </a:r>
            <a:endParaRPr lang="en-US" sz="1400" dirty="0"/>
          </a:p>
        </p:txBody>
      </p:sp>
    </p:spTree>
    <p:extLst>
      <p:ext uri="{BB962C8B-B14F-4D97-AF65-F5344CB8AC3E}">
        <p14:creationId xmlns:p14="http://schemas.microsoft.com/office/powerpoint/2010/main" val="44416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01" y="3544566"/>
            <a:ext cx="975790" cy="1524000"/>
          </a:xfrm>
          <a:prstGeom prst="rect">
            <a:avLst/>
          </a:prstGeom>
        </p:spPr>
      </p:pic>
      <p:sp>
        <p:nvSpPr>
          <p:cNvPr id="2" name="Title 1"/>
          <p:cNvSpPr>
            <a:spLocks noGrp="1"/>
          </p:cNvSpPr>
          <p:nvPr>
            <p:ph type="title"/>
          </p:nvPr>
        </p:nvSpPr>
        <p:spPr/>
        <p:txBody>
          <a:bodyPr>
            <a:normAutofit/>
          </a:bodyPr>
          <a:lstStyle/>
          <a:p>
            <a:r>
              <a:rPr lang="en-US" dirty="0" smtClean="0"/>
              <a:t>Career &amp; Education Paths</a:t>
            </a:r>
            <a:endParaRPr lang="en-US" i="1" dirty="0"/>
          </a:p>
        </p:txBody>
      </p:sp>
      <p:sp>
        <p:nvSpPr>
          <p:cNvPr id="5" name="Content Placeholder 4"/>
          <p:cNvSpPr>
            <a:spLocks noGrp="1"/>
          </p:cNvSpPr>
          <p:nvPr>
            <p:ph sz="quarter" idx="13"/>
          </p:nvPr>
        </p:nvSpPr>
        <p:spPr>
          <a:xfrm>
            <a:off x="609600" y="1352551"/>
            <a:ext cx="2971800" cy="3268624"/>
          </a:xfrm>
        </p:spPr>
        <p:txBody>
          <a:bodyPr>
            <a:noAutofit/>
          </a:bodyPr>
          <a:lstStyle/>
          <a:p>
            <a:pPr>
              <a:spcBef>
                <a:spcPts val="0"/>
              </a:spcBef>
            </a:pPr>
            <a:r>
              <a:rPr lang="en-US" sz="1900" dirty="0" smtClean="0"/>
              <a:t>Professor</a:t>
            </a:r>
          </a:p>
          <a:p>
            <a:pPr>
              <a:spcBef>
                <a:spcPts val="0"/>
              </a:spcBef>
            </a:pPr>
            <a:r>
              <a:rPr lang="en-US" sz="1900" dirty="0" smtClean="0"/>
              <a:t>Administrator</a:t>
            </a:r>
          </a:p>
          <a:p>
            <a:pPr>
              <a:spcBef>
                <a:spcPts val="0"/>
              </a:spcBef>
            </a:pPr>
            <a:r>
              <a:rPr lang="en-US" sz="1900" dirty="0" smtClean="0"/>
              <a:t>Staff Nurse</a:t>
            </a:r>
          </a:p>
          <a:p>
            <a:pPr>
              <a:spcBef>
                <a:spcPts val="0"/>
              </a:spcBef>
            </a:pPr>
            <a:r>
              <a:rPr lang="en-US" sz="1900" dirty="0" smtClean="0"/>
              <a:t>Supervising Nurse</a:t>
            </a:r>
          </a:p>
          <a:p>
            <a:pPr>
              <a:spcBef>
                <a:spcPts val="0"/>
              </a:spcBef>
            </a:pPr>
            <a:r>
              <a:rPr lang="en-US" sz="1900" dirty="0"/>
              <a:t>Community Health</a:t>
            </a:r>
            <a:endParaRPr lang="en-US" sz="1900" dirty="0" smtClean="0"/>
          </a:p>
          <a:p>
            <a:pPr>
              <a:spcBef>
                <a:spcPts val="0"/>
              </a:spcBef>
            </a:pPr>
            <a:r>
              <a:rPr lang="en-US" sz="1900" dirty="0" smtClean="0"/>
              <a:t>Public Health</a:t>
            </a:r>
          </a:p>
        </p:txBody>
      </p:sp>
      <p:sp>
        <p:nvSpPr>
          <p:cNvPr id="16" name="Content Placeholder 15"/>
          <p:cNvSpPr>
            <a:spLocks noGrp="1"/>
          </p:cNvSpPr>
          <p:nvPr>
            <p:ph sz="quarter" idx="14"/>
          </p:nvPr>
        </p:nvSpPr>
        <p:spPr>
          <a:xfrm>
            <a:off x="5759301" y="1352549"/>
            <a:ext cx="2927499" cy="3268625"/>
          </a:xfrm>
        </p:spPr>
        <p:txBody>
          <a:bodyPr>
            <a:normAutofit/>
          </a:bodyPr>
          <a:lstStyle/>
          <a:p>
            <a:pPr>
              <a:spcBef>
                <a:spcPts val="0"/>
              </a:spcBef>
            </a:pPr>
            <a:r>
              <a:rPr lang="en-US" sz="1900" dirty="0"/>
              <a:t>Doctor’s Office </a:t>
            </a:r>
            <a:r>
              <a:rPr lang="en-US" sz="1900" dirty="0" smtClean="0"/>
              <a:t>Nurse</a:t>
            </a:r>
            <a:endParaRPr lang="en-US" sz="1900" dirty="0"/>
          </a:p>
          <a:p>
            <a:pPr>
              <a:spcBef>
                <a:spcPts val="0"/>
              </a:spcBef>
            </a:pPr>
            <a:r>
              <a:rPr lang="en-US" sz="1900" dirty="0"/>
              <a:t>School Nurse Practitioner</a:t>
            </a:r>
          </a:p>
          <a:p>
            <a:pPr>
              <a:spcBef>
                <a:spcPts val="0"/>
              </a:spcBef>
            </a:pPr>
            <a:r>
              <a:rPr lang="en-US" sz="1900" dirty="0"/>
              <a:t>ER</a:t>
            </a:r>
          </a:p>
          <a:p>
            <a:pPr>
              <a:spcBef>
                <a:spcPts val="0"/>
              </a:spcBef>
            </a:pPr>
            <a:r>
              <a:rPr lang="en-US" sz="1900" dirty="0"/>
              <a:t>Military</a:t>
            </a:r>
          </a:p>
          <a:p>
            <a:pPr>
              <a:spcBef>
                <a:spcPts val="0"/>
              </a:spcBef>
            </a:pPr>
            <a:r>
              <a:rPr lang="en-US" sz="1900" dirty="0"/>
              <a:t>VA</a:t>
            </a:r>
          </a:p>
          <a:p>
            <a:pPr>
              <a:spcBef>
                <a:spcPts val="0"/>
              </a:spcBef>
            </a:pPr>
            <a:r>
              <a:rPr lang="en-US" sz="1900" dirty="0"/>
              <a:t>Indian </a:t>
            </a:r>
            <a:r>
              <a:rPr lang="en-US" sz="1900" dirty="0" smtClean="0"/>
              <a:t>Service</a:t>
            </a:r>
            <a:endParaRPr lang="en-US" sz="1900" dirty="0"/>
          </a:p>
        </p:txBody>
      </p:sp>
      <p:sp>
        <p:nvSpPr>
          <p:cNvPr id="7" name="Slide Number Placeholder 6"/>
          <p:cNvSpPr>
            <a:spLocks noGrp="1"/>
          </p:cNvSpPr>
          <p:nvPr>
            <p:ph type="sldNum" sz="quarter" idx="16"/>
          </p:nvPr>
        </p:nvSpPr>
        <p:spPr/>
        <p:txBody>
          <a:bodyPr>
            <a:normAutofit fontScale="47500" lnSpcReduction="20000"/>
          </a:bodyPr>
          <a:lstStyle/>
          <a:p>
            <a:pPr algn="ctr"/>
            <a:fld id="{8F82E0A0-C266-4798-8C8F-B9F91E9DA37E}" type="slidenum">
              <a:rPr lang="en-US" sz="1400" b="1" smtClean="0">
                <a:solidFill>
                  <a:srgbClr val="FFFFFF"/>
                </a:solidFill>
              </a:rPr>
              <a:pPr algn="ctr"/>
              <a:t>7</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352550"/>
            <a:ext cx="2895602" cy="36771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5268">
            <a:off x="7525460" y="3809062"/>
            <a:ext cx="792866" cy="1252728"/>
          </a:xfrm>
          <a:prstGeom prst="rect">
            <a:avLst/>
          </a:prstGeom>
        </p:spPr>
      </p:pic>
      <p:pic>
        <p:nvPicPr>
          <p:cNvPr id="9" name="Content Placeholder 30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58430">
            <a:off x="6751369" y="3628330"/>
            <a:ext cx="724114" cy="107169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508"/>
          <a:stretch/>
        </p:blipFill>
        <p:spPr>
          <a:xfrm>
            <a:off x="1630716" y="3595918"/>
            <a:ext cx="1074504" cy="147264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1536" y="3790006"/>
            <a:ext cx="1022848" cy="1278560"/>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1" r="8863"/>
          <a:stretch/>
        </p:blipFill>
        <p:spPr>
          <a:xfrm rot="272650">
            <a:off x="956713" y="3707060"/>
            <a:ext cx="801966" cy="109994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6405" y="3429666"/>
            <a:ext cx="700438" cy="1623066"/>
          </a:xfrm>
          <a:prstGeom prst="rect">
            <a:avLst/>
          </a:prstGeom>
        </p:spPr>
      </p:pic>
    </p:spTree>
    <p:extLst>
      <p:ext uri="{BB962C8B-B14F-4D97-AF65-F5344CB8AC3E}">
        <p14:creationId xmlns:p14="http://schemas.microsoft.com/office/powerpoint/2010/main" val="12675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118110"/>
            <a:ext cx="8153400" cy="897427"/>
          </a:xfrm>
        </p:spPr>
        <p:txBody>
          <a:bodyPr>
            <a:normAutofit/>
          </a:bodyPr>
          <a:lstStyle/>
          <a:p>
            <a:r>
              <a:rPr lang="en-US" dirty="0" smtClean="0"/>
              <a:t>A Lifetime Education FREE</a:t>
            </a:r>
            <a:endParaRPr lang="en-US" i="1" dirty="0"/>
          </a:p>
        </p:txBody>
      </p:sp>
      <p:sp>
        <p:nvSpPr>
          <p:cNvPr id="5" name="Slide Number Placeholder 4"/>
          <p:cNvSpPr>
            <a:spLocks noGrp="1"/>
          </p:cNvSpPr>
          <p:nvPr>
            <p:ph type="sldNum" sz="quarter" idx="16"/>
          </p:nvPr>
        </p:nvSpPr>
        <p:spPr/>
        <p:txBody>
          <a:bodyPr>
            <a:normAutofit fontScale="47500" lnSpcReduction="20000"/>
          </a:bodyPr>
          <a:lstStyle/>
          <a:p>
            <a:fld id="{8F82E0A0-C266-4798-8C8F-B9F91E9DA37E}" type="slidenum">
              <a:rPr lang="en-US" smtClean="0"/>
              <a:pPr/>
              <a:t>8</a:t>
            </a:fld>
            <a:endParaRPr lang="en-US"/>
          </a:p>
        </p:txBody>
      </p:sp>
      <p:pic>
        <p:nvPicPr>
          <p:cNvPr id="3090" name="Content Placeholder 308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587238" y="3684270"/>
            <a:ext cx="822962" cy="1097280"/>
          </a:xfrm>
        </p:spPr>
      </p:pic>
      <p:pic>
        <p:nvPicPr>
          <p:cNvPr id="3075" name="Picture 3074"/>
          <p:cNvPicPr>
            <a:picLocks noChangeAspect="1"/>
          </p:cNvPicPr>
          <p:nvPr/>
        </p:nvPicPr>
        <p:blipFill rotWithShape="1">
          <a:blip r:embed="rId4" cstate="print">
            <a:extLst>
              <a:ext uri="{28A0092B-C50C-407E-A947-70E740481C1C}">
                <a14:useLocalDpi xmlns:a14="http://schemas.microsoft.com/office/drawing/2010/main" val="0"/>
              </a:ext>
            </a:extLst>
          </a:blip>
          <a:srcRect l="6022" r="17116"/>
          <a:stretch/>
        </p:blipFill>
        <p:spPr>
          <a:xfrm>
            <a:off x="457200" y="3105150"/>
            <a:ext cx="893180" cy="167640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9281" y="1467390"/>
            <a:ext cx="833698" cy="1110488"/>
          </a:xfrm>
          <a:prstGeom prst="rect">
            <a:avLst/>
          </a:prstGeom>
        </p:spPr>
      </p:pic>
      <p:grpSp>
        <p:nvGrpSpPr>
          <p:cNvPr id="8" name="Group 7"/>
          <p:cNvGrpSpPr/>
          <p:nvPr/>
        </p:nvGrpSpPr>
        <p:grpSpPr>
          <a:xfrm>
            <a:off x="1662642" y="1489452"/>
            <a:ext cx="2680758" cy="3325186"/>
            <a:chOff x="1390146" y="1487088"/>
            <a:chExt cx="3225751" cy="3818110"/>
          </a:xfrm>
        </p:grpSpPr>
        <p:pic>
          <p:nvPicPr>
            <p:cNvPr id="23" name="Picture 22"/>
            <p:cNvPicPr>
              <a:picLocks noChangeAspect="1"/>
            </p:cNvPicPr>
            <p:nvPr/>
          </p:nvPicPr>
          <p:blipFill rotWithShape="1">
            <a:blip r:embed="rId6">
              <a:extLst>
                <a:ext uri="{28A0092B-C50C-407E-A947-70E740481C1C}">
                  <a14:useLocalDpi xmlns:a14="http://schemas.microsoft.com/office/drawing/2010/main" val="0"/>
                </a:ext>
              </a:extLst>
            </a:blip>
            <a:srcRect t="5179"/>
            <a:stretch/>
          </p:blipFill>
          <p:spPr>
            <a:xfrm>
              <a:off x="1447800" y="1504950"/>
              <a:ext cx="921800" cy="118872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2738" y="4066818"/>
              <a:ext cx="871924" cy="118872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2070" y="4052537"/>
              <a:ext cx="963827" cy="1188720"/>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80087" y="1487088"/>
              <a:ext cx="907796" cy="1188720"/>
            </a:xfrm>
            <a:prstGeom prst="rect">
              <a:avLst/>
            </a:prstGeom>
          </p:spPr>
        </p:pic>
        <p:pic>
          <p:nvPicPr>
            <p:cNvPr id="3073" name="Picture 307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2657" y="4116478"/>
              <a:ext cx="819807" cy="1188720"/>
            </a:xfrm>
            <a:prstGeom prst="rect">
              <a:avLst/>
            </a:prstGeom>
          </p:spPr>
        </p:pic>
        <p:pic>
          <p:nvPicPr>
            <p:cNvPr id="3076" name="Picture 30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81519" y="2758177"/>
              <a:ext cx="904931" cy="1188720"/>
            </a:xfrm>
            <a:prstGeom prst="rect">
              <a:avLst/>
            </a:prstGeom>
          </p:spPr>
        </p:pic>
        <p:pic>
          <p:nvPicPr>
            <p:cNvPr id="3091" name="Picture 309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90146" y="2758177"/>
              <a:ext cx="979454" cy="1188720"/>
            </a:xfrm>
            <a:prstGeom prst="rect">
              <a:avLst/>
            </a:prstGeom>
          </p:spPr>
        </p:pic>
        <p:pic>
          <p:nvPicPr>
            <p:cNvPr id="3092" name="Picture 309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86935" y="2758177"/>
              <a:ext cx="951252" cy="1188720"/>
            </a:xfrm>
            <a:prstGeom prst="rect">
              <a:avLst/>
            </a:prstGeom>
          </p:spPr>
        </p:pic>
        <p:pic>
          <p:nvPicPr>
            <p:cNvPr id="3094" name="Picture 309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09672" y="1504950"/>
              <a:ext cx="857577" cy="1188720"/>
            </a:xfrm>
            <a:prstGeom prst="rect">
              <a:avLst/>
            </a:prstGeom>
          </p:spPr>
        </p:pic>
      </p:gr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540" y="1505008"/>
            <a:ext cx="865088" cy="1285376"/>
          </a:xfrm>
          <a:prstGeom prst="rect">
            <a:avLst/>
          </a:prstGeom>
        </p:spPr>
      </p:pic>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13524" y="2692122"/>
            <a:ext cx="620476" cy="870228"/>
          </a:xfrm>
          <a:prstGeom prst="rect">
            <a:avLst/>
          </a:prstGeom>
        </p:spPr>
      </p:pic>
      <p:grpSp>
        <p:nvGrpSpPr>
          <p:cNvPr id="7" name="Group 6"/>
          <p:cNvGrpSpPr/>
          <p:nvPr/>
        </p:nvGrpSpPr>
        <p:grpSpPr>
          <a:xfrm>
            <a:off x="5867400" y="1015537"/>
            <a:ext cx="2785240" cy="4053390"/>
            <a:chOff x="6282561" y="243160"/>
            <a:chExt cx="2328040" cy="3443789"/>
          </a:xfrm>
        </p:grpSpPr>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82561" y="243160"/>
              <a:ext cx="2328040" cy="3119072"/>
            </a:xfrm>
            <a:prstGeom prst="rect">
              <a:avLst/>
            </a:prstGeom>
            <a:ln>
              <a:solidFill>
                <a:schemeClr val="tx1"/>
              </a:solidFill>
            </a:ln>
          </p:spPr>
        </p:pic>
        <p:sp>
          <p:nvSpPr>
            <p:cNvPr id="31" name="TextBox 30"/>
            <p:cNvSpPr txBox="1"/>
            <p:nvPr/>
          </p:nvSpPr>
          <p:spPr>
            <a:xfrm>
              <a:off x="6400801" y="3409950"/>
              <a:ext cx="2091560" cy="276999"/>
            </a:xfrm>
            <a:prstGeom prst="rect">
              <a:avLst/>
            </a:prstGeom>
            <a:noFill/>
          </p:spPr>
          <p:txBody>
            <a:bodyPr wrap="square" rtlCol="0">
              <a:spAutoFit/>
            </a:bodyPr>
            <a:lstStyle/>
            <a:p>
              <a:pPr algn="ctr"/>
              <a:r>
                <a:rPr lang="en-US" sz="1200" dirty="0" smtClean="0"/>
                <a:t>By Jon Whitcomb, 1944</a:t>
              </a:r>
              <a:endParaRPr lang="en-US" sz="1200" dirty="0"/>
            </a:p>
          </p:txBody>
        </p:sp>
      </p:grpSp>
    </p:spTree>
    <p:extLst>
      <p:ext uri="{BB962C8B-B14F-4D97-AF65-F5344CB8AC3E}">
        <p14:creationId xmlns:p14="http://schemas.microsoft.com/office/powerpoint/2010/main" val="26683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Online | Books| Recent Research</a:t>
            </a:r>
            <a:endParaRPr lang="en-US" dirty="0"/>
          </a:p>
        </p:txBody>
      </p:sp>
      <p:sp>
        <p:nvSpPr>
          <p:cNvPr id="19" name="Title 18"/>
          <p:cNvSpPr>
            <a:spLocks noGrp="1"/>
          </p:cNvSpPr>
          <p:nvPr>
            <p:ph type="title"/>
          </p:nvPr>
        </p:nvSpPr>
        <p:spPr/>
        <p:txBody>
          <a:bodyPr>
            <a:normAutofit fontScale="90000"/>
          </a:bodyPr>
          <a:lstStyle/>
          <a:p>
            <a:r>
              <a:rPr lang="en-US" dirty="0" smtClean="0"/>
              <a:t>Resources</a:t>
            </a:r>
            <a:endParaRPr lang="en-US" dirty="0"/>
          </a:p>
        </p:txBody>
      </p:sp>
      <p:sp>
        <p:nvSpPr>
          <p:cNvPr id="4" name="Slide Number Placeholder 3"/>
          <p:cNvSpPr>
            <a:spLocks noGrp="1"/>
          </p:cNvSpPr>
          <p:nvPr>
            <p:ph type="sldNum" sz="quarter" idx="11"/>
          </p:nvPr>
        </p:nvSpPr>
        <p:spPr/>
        <p:txBody>
          <a:bodyPr>
            <a:normAutofit/>
          </a:bodyPr>
          <a:lstStyle/>
          <a:p>
            <a:pPr algn="ctr"/>
            <a:fld id="{8F82E0A0-C266-4798-8C8F-B9F91E9DA37E}" type="slidenum">
              <a:rPr lang="en-US" sz="2400" b="1" smtClean="0">
                <a:solidFill>
                  <a:srgbClr val="FFFFFF"/>
                </a:solidFill>
              </a:rPr>
              <a:pPr algn="ctr"/>
              <a:t>9</a:t>
            </a:fld>
            <a:endParaRPr lang="en-US" sz="2400" dirty="0">
              <a:solidFill>
                <a:srgbClr val="FFFFFF"/>
              </a:solidFill>
            </a:endParaRPr>
          </a:p>
        </p:txBody>
      </p:sp>
      <p:pic>
        <p:nvPicPr>
          <p:cNvPr id="26" name="Picture Placeholder 25"/>
          <p:cNvPicPr>
            <a:picLocks noGrp="1" noChangeAspect="1"/>
          </p:cNvPicPr>
          <p:nvPr>
            <p:ph type="pic" idx="1"/>
          </p:nvPr>
        </p:nvPicPr>
        <p:blipFill>
          <a:blip r:embed="rId3">
            <a:extLst>
              <a:ext uri="{28A0092B-C50C-407E-A947-70E740481C1C}">
                <a14:useLocalDpi xmlns:a14="http://schemas.microsoft.com/office/drawing/2010/main" val="0"/>
              </a:ext>
            </a:extLst>
          </a:blip>
          <a:srcRect t="20444" b="20444"/>
          <a:stretch>
            <a:fillRect/>
          </a:stretch>
        </p:blipFill>
        <p:spPr/>
      </p:pic>
      <p:sp>
        <p:nvSpPr>
          <p:cNvPr id="5" name="TextBox 4"/>
          <p:cNvSpPr txBox="1"/>
          <p:nvPr/>
        </p:nvSpPr>
        <p:spPr>
          <a:xfrm>
            <a:off x="64224" y="133350"/>
            <a:ext cx="1319820" cy="1828800"/>
          </a:xfrm>
          <a:prstGeom prst="rect">
            <a:avLst/>
          </a:prstGeom>
          <a:noFill/>
        </p:spPr>
        <p:txBody>
          <a:bodyPr wrap="square" rtlCol="0">
            <a:normAutofit fontScale="85000" lnSpcReduction="10000"/>
          </a:bodyPr>
          <a:lstStyle/>
          <a:p>
            <a:r>
              <a:rPr lang="en-US" dirty="0" smtClean="0"/>
              <a:t>Official flag of the Cadet Nurse Corps features a Maltese Cross emblazoned on a field of white.</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30" y="3024847"/>
            <a:ext cx="1220008" cy="1684606"/>
          </a:xfrm>
          <a:prstGeom prst="rect">
            <a:avLst/>
          </a:prstGeom>
        </p:spPr>
      </p:pic>
      <p:sp>
        <p:nvSpPr>
          <p:cNvPr id="14" name="TextBox 13"/>
          <p:cNvSpPr txBox="1"/>
          <p:nvPr/>
        </p:nvSpPr>
        <p:spPr>
          <a:xfrm>
            <a:off x="0" y="4709453"/>
            <a:ext cx="1384044" cy="461665"/>
          </a:xfrm>
          <a:prstGeom prst="rect">
            <a:avLst/>
          </a:prstGeom>
          <a:noFill/>
        </p:spPr>
        <p:txBody>
          <a:bodyPr wrap="square" rtlCol="0">
            <a:spAutoFit/>
          </a:bodyPr>
          <a:lstStyle/>
          <a:p>
            <a:pPr algn="ctr"/>
            <a:r>
              <a:rPr lang="en-US" sz="1200" dirty="0" smtClean="0"/>
              <a:t>By Alexander Ross 1945</a:t>
            </a:r>
          </a:p>
        </p:txBody>
      </p:sp>
    </p:spTree>
    <p:extLst>
      <p:ext uri="{BB962C8B-B14F-4D97-AF65-F5344CB8AC3E}">
        <p14:creationId xmlns:p14="http://schemas.microsoft.com/office/powerpoint/2010/main" val="596150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ALLOWDOWNLOAD" val="1"/>
  <p:tag name="ISPRINGONLINETOPIC" val="History"/>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2259</Words>
  <Application>Microsoft Office PowerPoint</Application>
  <PresentationFormat>On-screen Show (16:9)</PresentationFormat>
  <Paragraphs>273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Widescreen Presentation</vt:lpstr>
      <vt:lpstr>The U. S. Cadet Nurse Corps: Commemorating 70 Years of Service  Elsie M. Szecsy, EdD Thelma Robinson, RN, MS, PNP Elizabeth Yeznach, RN, BS, MS</vt:lpstr>
      <vt:lpstr>Public Law 74  The Bolton Act – Nurse Training Act</vt:lpstr>
      <vt:lpstr>Program Features</vt:lpstr>
      <vt:lpstr>Context and Outcomes</vt:lpstr>
      <vt:lpstr>Cadet Nurse Experiences</vt:lpstr>
      <vt:lpstr>Learning and Working Commitments</vt:lpstr>
      <vt:lpstr>Career &amp; Education Paths</vt:lpstr>
      <vt:lpstr>A Lifetime Education FREE</vt:lpstr>
      <vt:lpstr>Resources</vt:lpstr>
      <vt:lpstr>Online Resources</vt:lpstr>
      <vt:lpstr>Books</vt:lpstr>
      <vt:lpstr>Research 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AZ_USCNC_Stories_w-film_USPHS-20140505c.pptx</dc:title>
  <dc:creator/>
  <cp:lastModifiedBy/>
  <cp:revision>1</cp:revision>
  <dcterms:created xsi:type="dcterms:W3CDTF">2013-08-09T17:28:22Z</dcterms:created>
  <dcterms:modified xsi:type="dcterms:W3CDTF">2014-04-28T17:35:23Z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