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3.xml"/>
  <Override ContentType="application/vnd.openxmlformats-officedocument.presentationml.slideMaster+xml" PartName="/ppt/slideMasters/slideMaster10.xml"/>
  <Override ContentType="application/vnd.openxmlformats-officedocument.presentationml.slideMaster+xml" PartName="/ppt/slideMasters/slideMaster15.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5.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14.xml"/>
  <Override ContentType="application/vnd.openxmlformats-officedocument.presentationml.slideMaster+xml" PartName="/ppt/slideMasters/slideMaster12.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14.xml"/>
  <Override ContentType="application/vnd.openxmlformats-officedocument.theme+xml" PartName="/ppt/theme/theme6.xml"/>
  <Override ContentType="application/vnd.openxmlformats-officedocument.theme+xml" PartName="/ppt/theme/theme3.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1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6.xml"/>
  <Override ContentType="application/vnd.openxmlformats-officedocument.theme+xml" PartName="/ppt/theme/theme1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3" r:id="rId3"/>
    <p:sldMasterId id="2147483664" r:id="rId4"/>
    <p:sldMasterId id="2147483665" r:id="rId5"/>
    <p:sldMasterId id="2147483666" r:id="rId6"/>
    <p:sldMasterId id="2147483667" r:id="rId7"/>
    <p:sldMasterId id="2147483668" r:id="rId8"/>
    <p:sldMasterId id="2147483669" r:id="rId9"/>
    <p:sldMasterId id="2147483670" r:id="rId10"/>
    <p:sldMasterId id="2147483671" r:id="rId11"/>
    <p:sldMasterId id="2147483672" r:id="rId12"/>
    <p:sldMasterId id="2147483673" r:id="rId13"/>
    <p:sldMasterId id="2147483674" r:id="rId14"/>
    <p:sldMasterId id="2147483675" r:id="rId15"/>
    <p:sldMasterId id="2147483676" r:id="rId16"/>
    <p:sldMasterId id="2147483677" r:id="rId17"/>
  </p:sldMasterIdLst>
  <p:notesMasterIdLst>
    <p:notesMasterId r:id="rId18"/>
  </p:notes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Lst>
  <p:sldSz cy="6858000" cx="12192000"/>
  <p:notesSz cx="6858000" cy="9144000"/>
  <p:embeddedFontLst>
    <p:embeddedFont>
      <p:font typeface="Raleway"/>
      <p:regular r:id="rId33"/>
      <p:bold r:id="rId34"/>
      <p:italic r:id="rId35"/>
      <p:boldItalic r:id="rId36"/>
    </p:embeddedFont>
    <p:embeddedFont>
      <p:font typeface="Arvo"/>
      <p:regular r:id="rId37"/>
      <p:bold r:id="rId38"/>
      <p:italic r:id="rId39"/>
      <p:boldItalic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font" Target="fonts/Arvo-boldItalic.fntdata"/><Relationship Id="rId20" Type="http://schemas.openxmlformats.org/officeDocument/2006/relationships/slide" Target="slides/slide2.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4.xml"/><Relationship Id="rId44" Type="http://schemas.openxmlformats.org/officeDocument/2006/relationships/font" Target="fonts/OpenSans-boldItalic.fntdata"/><Relationship Id="rId21" Type="http://schemas.openxmlformats.org/officeDocument/2006/relationships/slide" Target="slides/slide3.xml"/><Relationship Id="rId43" Type="http://schemas.openxmlformats.org/officeDocument/2006/relationships/font" Target="fonts/OpenSans-italic.fntdata"/><Relationship Id="rId24" Type="http://schemas.openxmlformats.org/officeDocument/2006/relationships/slide" Target="slides/slide6.xml"/><Relationship Id="rId23"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Master" Target="slideMasters/slideMaster7.xml"/><Relationship Id="rId26" Type="http://schemas.openxmlformats.org/officeDocument/2006/relationships/slide" Target="slides/slide8.xml"/><Relationship Id="rId25" Type="http://schemas.openxmlformats.org/officeDocument/2006/relationships/slide" Target="slides/slide7.xml"/><Relationship Id="rId28" Type="http://schemas.openxmlformats.org/officeDocument/2006/relationships/slide" Target="slides/slide10.xml"/><Relationship Id="rId27" Type="http://schemas.openxmlformats.org/officeDocument/2006/relationships/slide" Target="slides/slide9.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11.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13.xml"/><Relationship Id="rId30" Type="http://schemas.openxmlformats.org/officeDocument/2006/relationships/slide" Target="slides/slide12.xml"/><Relationship Id="rId11" Type="http://schemas.openxmlformats.org/officeDocument/2006/relationships/slideMaster" Target="slideMasters/slideMaster9.xml"/><Relationship Id="rId33" Type="http://schemas.openxmlformats.org/officeDocument/2006/relationships/font" Target="fonts/Raleway-regular.fntdata"/><Relationship Id="rId10" Type="http://schemas.openxmlformats.org/officeDocument/2006/relationships/slideMaster" Target="slideMasters/slideMaster8.xml"/><Relationship Id="rId32" Type="http://schemas.openxmlformats.org/officeDocument/2006/relationships/slide" Target="slides/slide14.xml"/><Relationship Id="rId13" Type="http://schemas.openxmlformats.org/officeDocument/2006/relationships/slideMaster" Target="slideMasters/slideMaster11.xml"/><Relationship Id="rId35" Type="http://schemas.openxmlformats.org/officeDocument/2006/relationships/font" Target="fonts/Raleway-italic.fntdata"/><Relationship Id="rId12" Type="http://schemas.openxmlformats.org/officeDocument/2006/relationships/slideMaster" Target="slideMasters/slideMaster10.xml"/><Relationship Id="rId34" Type="http://schemas.openxmlformats.org/officeDocument/2006/relationships/font" Target="fonts/Raleway-bold.fntdata"/><Relationship Id="rId15" Type="http://schemas.openxmlformats.org/officeDocument/2006/relationships/slideMaster" Target="slideMasters/slideMaster13.xml"/><Relationship Id="rId37" Type="http://schemas.openxmlformats.org/officeDocument/2006/relationships/font" Target="fonts/Arvo-regular.fntdata"/><Relationship Id="rId14" Type="http://schemas.openxmlformats.org/officeDocument/2006/relationships/slideMaster" Target="slideMasters/slideMaster12.xml"/><Relationship Id="rId36" Type="http://schemas.openxmlformats.org/officeDocument/2006/relationships/font" Target="fonts/Raleway-boldItalic.fntdata"/><Relationship Id="rId17" Type="http://schemas.openxmlformats.org/officeDocument/2006/relationships/slideMaster" Target="slideMasters/slideMaster15.xml"/><Relationship Id="rId39" Type="http://schemas.openxmlformats.org/officeDocument/2006/relationships/font" Target="fonts/Arvo-italic.fntdata"/><Relationship Id="rId16" Type="http://schemas.openxmlformats.org/officeDocument/2006/relationships/slideMaster" Target="slideMasters/slideMaster14.xml"/><Relationship Id="rId38" Type="http://schemas.openxmlformats.org/officeDocument/2006/relationships/font" Target="fonts/Arvo-bold.fntdata"/><Relationship Id="rId19" Type="http://schemas.openxmlformats.org/officeDocument/2006/relationships/slide" Target="slides/slide1.xml"/><Relationship Id="rId1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cos-labs/share-analytic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2" name="Shape 13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lang="en-US"/>
              <a:t>Hello, my name is Cynthia Hudson-Vitale and I’m a visiting program officer with the Association of Research Libraries working on SHARE. I’m here to introduce you to Matthew Harp, Digital Projects Librarian at Arizona State University - to talk about SHARE, research discovery through SHARE, and a new project launching at ASU that utilizes the SHARE data set.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9" name="Shape 19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This is a prototype of how the SHARE API can be put to use. There will be additional polish to the interface but UCSD wants the start using this information now</a:t>
            </a:r>
          </a:p>
          <a:p>
            <a:pPr indent="0" lvl="0" marL="0" marR="0" rtl="0" algn="l">
              <a:spcBef>
                <a:spcPts val="0"/>
              </a:spcBef>
              <a:buClr>
                <a:schemeClr val="dk1"/>
              </a:buClr>
              <a:buSzPct val="25000"/>
              <a:buFont typeface="Calibri"/>
              <a:buNone/>
            </a:pPr>
            <a:r>
              <a:t/>
            </a:r>
            <a:endParaRPr/>
          </a:p>
          <a:p>
            <a:pPr indent="0" lvl="0" marL="0" marR="0" rtl="0" algn="l">
              <a:spcBef>
                <a:spcPts val="0"/>
              </a:spcBef>
              <a:buClr>
                <a:schemeClr val="dk1"/>
              </a:buClr>
              <a:buSzPct val="25000"/>
              <a:buFont typeface="Calibri"/>
              <a:buNone/>
            </a:pPr>
            <a:r>
              <a:rPr lang="en-US"/>
              <a:t>tritonshare.ucsd.edu</a:t>
            </a:r>
          </a:p>
          <a:p>
            <a:pPr indent="0" lvl="0" marL="0" marR="0" rtl="0" algn="l">
              <a:spcBef>
                <a:spcPts val="0"/>
              </a:spcBef>
              <a:buClr>
                <a:schemeClr val="dk1"/>
              </a:buClr>
              <a:buSzPct val="25000"/>
              <a:buFont typeface="Calibri"/>
              <a:buNone/>
            </a:pPr>
            <a:r>
              <a:rPr lang="en-US"/>
              <a:t>All code is available online and reusable at: </a:t>
            </a:r>
            <a:r>
              <a:rPr lang="en-US" u="sng">
                <a:solidFill>
                  <a:schemeClr val="hlink"/>
                </a:solidFill>
                <a:hlinkClick r:id="rId2"/>
              </a:rPr>
              <a:t>https://github.com/cos-labs/share-analytics</a:t>
            </a:r>
            <a:r>
              <a:rPr lang="en-US"/>
              <a:t> </a:t>
            </a:r>
          </a:p>
          <a:p>
            <a:pPr indent="0" lvl="0" marL="0" marR="0" rtl="0" algn="l">
              <a:spcBef>
                <a:spcPts val="0"/>
              </a:spcBef>
              <a:buClr>
                <a:schemeClr val="dk1"/>
              </a:buClr>
              <a:buSzPct val="25000"/>
              <a:buFont typeface="Calibri"/>
              <a:buNone/>
            </a:pPr>
            <a:r>
              <a:t/>
            </a:r>
            <a:endParaRPr/>
          </a:p>
          <a:p>
            <a:pPr lvl="0" rtl="0">
              <a:spcBef>
                <a:spcPts val="0"/>
              </a:spcBef>
              <a:buClr>
                <a:schemeClr val="dk2"/>
              </a:buClr>
              <a:buSzPct val="25000"/>
              <a:buFont typeface="Raleway"/>
              <a:buNone/>
            </a:pPr>
            <a:r>
              <a:rPr lang="en-US"/>
              <a:t>With institutionally-contributed data on affiliation, SHARE API can be used to visualize:</a:t>
            </a:r>
          </a:p>
          <a:p>
            <a:pPr lvl="0" rtl="0">
              <a:spcBef>
                <a:spcPts val="0"/>
              </a:spcBef>
              <a:buClr>
                <a:schemeClr val="dk2"/>
              </a:buClr>
              <a:buSzPct val="25000"/>
              <a:buFont typeface="Raleway"/>
              <a:buNone/>
            </a:pPr>
            <a:r>
              <a:rPr lang="en-US"/>
              <a:t>Research types</a:t>
            </a:r>
          </a:p>
          <a:p>
            <a:pPr lvl="0" rtl="0">
              <a:spcBef>
                <a:spcPts val="0"/>
              </a:spcBef>
              <a:buClr>
                <a:schemeClr val="dk2"/>
              </a:buClr>
              <a:buSzPct val="25000"/>
              <a:buFont typeface="Raleway"/>
              <a:buNone/>
            </a:pPr>
            <a:r>
              <a:rPr lang="en-US"/>
              <a:t>Awards</a:t>
            </a:r>
          </a:p>
          <a:p>
            <a:pPr lvl="0" rtl="0">
              <a:spcBef>
                <a:spcPts val="0"/>
              </a:spcBef>
              <a:buClr>
                <a:schemeClr val="dk2"/>
              </a:buClr>
              <a:buSzPct val="25000"/>
              <a:buFont typeface="Raleway"/>
              <a:buNone/>
            </a:pPr>
            <a:r>
              <a:rPr lang="en-US"/>
              <a:t>Highlighted collections</a:t>
            </a:r>
          </a:p>
          <a:p>
            <a:pPr lvl="0" rtl="0">
              <a:spcBef>
                <a:spcPts val="0"/>
              </a:spcBef>
              <a:buClr>
                <a:schemeClr val="dk2"/>
              </a:buClr>
              <a:buSzPct val="25000"/>
              <a:buFont typeface="Raleway"/>
              <a:buNone/>
            </a:pPr>
            <a:r>
              <a:rPr lang="en-US"/>
              <a:t>Top contributors</a:t>
            </a:r>
          </a:p>
          <a:p>
            <a:pPr lvl="0" rtl="0">
              <a:spcBef>
                <a:spcPts val="0"/>
              </a:spcBef>
              <a:buClr>
                <a:schemeClr val="dk2"/>
              </a:buClr>
              <a:buSzPct val="25000"/>
              <a:buFont typeface="Raleway"/>
              <a:buNone/>
            </a:pPr>
            <a:r>
              <a:rPr lang="en-US"/>
              <a:t>Top subject tags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5" name="Shape 20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SHARE data allows for quick deep diving into detailed information on projects, awards, publications and available research data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0" name="Shape 21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Responding to the emerging funding mandates and the 2013 White House Office of Science and Technology Policy (OSTP) research data access requirements, the Arizona Board of Regents launched the LiveData Initiative, a tri-university initiative to improve research data management within the Arizona public university system.</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Phase one include the creation of a discovery layer that combines the research and scholarly outputs of all three universities through a web application developed by a local arizona firm. The results were limited to scholarship from university IRs and included limited data sets and no funding or award information. It is a proprietary one-off representing a sliver of our output. </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We need something better..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4" name="Shape 21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And thus we are partnering with SHARE and the Center for Open science to develop a dashboard similar to UCSD representing the three Arizona Institutions. It’s open technology, reproducible, and will have far greater functionality than the previous web application. It is a much greater return on investment for us.</a:t>
            </a:r>
          </a:p>
          <a:p>
            <a:pPr indent="0" lvl="0" marL="0" marR="0" rtl="0" algn="l">
              <a:spcBef>
                <a:spcPts val="0"/>
              </a:spcBef>
              <a:buClr>
                <a:schemeClr val="dk1"/>
              </a:buClr>
              <a:buSzPct val="25000"/>
              <a:buFont typeface="Calibri"/>
              <a:buNone/>
            </a:pPr>
            <a:r>
              <a:t/>
            </a:r>
            <a:endParaRPr/>
          </a:p>
          <a:p>
            <a:pPr indent="0" lvl="0" marL="0" marR="0" rtl="0" algn="l">
              <a:spcBef>
                <a:spcPts val="0"/>
              </a:spcBef>
              <a:buClr>
                <a:schemeClr val="dk1"/>
              </a:buClr>
              <a:buSzPct val="25000"/>
              <a:buFont typeface="Calibri"/>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2" name="Shape 22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1" name="Shape 14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i="0" lang="en-US" sz="1100" u="none" cap="none" strike="noStrike">
                <a:solidFill>
                  <a:schemeClr val="dk1"/>
                </a:solidFill>
                <a:latin typeface="Calibri"/>
                <a:ea typeface="Calibri"/>
                <a:cs typeface="Calibri"/>
                <a:sym typeface="Calibri"/>
              </a:rPr>
              <a:t>SHARE is a free, open dataset of research and scholarly activities across the research life-cycle. Funded by IMLS and the Alfred P. Sloan Foundation, share was co developed by the Association of Research Libraries and the Center for Open Science.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3" name="Shape 15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SHARE harvests millions of metadata records from hundreds of sources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0" name="Shape 16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rPr lang="en-US"/>
              <a:t>Anything that has been made public and available through an open API - SHARE can create a harvester and transformer to aggregate the metadata. </a:t>
            </a:r>
          </a:p>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6" name="Shape 16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800,000+ data sets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15,000+ patents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12.2 million publications</a:t>
            </a: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5,400+ software scripts</a:t>
            </a:r>
          </a:p>
          <a:p>
            <a:pPr indent="0" lvl="0" marL="0" marR="0" rtl="0" algn="l">
              <a:spcBef>
                <a:spcPts val="0"/>
              </a:spcBef>
              <a:buClr>
                <a:schemeClr val="dk1"/>
              </a:buClr>
              <a:buSzPct val="25000"/>
              <a:buFont typeface="Calibri"/>
              <a:buNone/>
            </a:pPr>
            <a:r>
              <a:t/>
            </a:r>
            <a:endParaRPr/>
          </a:p>
          <a:p>
            <a:pPr indent="0" lvl="0" marL="0" marR="0" rtl="0" algn="l">
              <a:spcBef>
                <a:spcPts val="0"/>
              </a:spcBef>
              <a:buClr>
                <a:schemeClr val="dk1"/>
              </a:buClr>
              <a:buSzPct val="25000"/>
              <a:buFont typeface="Calibri"/>
              <a:buNone/>
            </a:pPr>
            <a:r>
              <a:rPr lang="en-US"/>
              <a:t>If published and accessible SHARE can harvest it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3" name="Shape 17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rPr b="0" i="0" lang="en-US" sz="1100" u="none" cap="none" strike="noStrike">
                <a:solidFill>
                  <a:schemeClr val="dk1"/>
                </a:solidFill>
                <a:latin typeface="Calibri"/>
                <a:ea typeface="Calibri"/>
                <a:cs typeface="Calibri"/>
                <a:sym typeface="Calibri"/>
              </a:rPr>
              <a:t>So, why does share exist? SHARE, the Center for Open Science, and the Association of Research Libraries are strong supporters of open science, open scholarship, and open source projects. </a:t>
            </a:r>
          </a:p>
          <a:p>
            <a:pPr indent="0" lvl="0" marL="0" marR="0" rtl="0" algn="l">
              <a:spcBef>
                <a:spcPts val="0"/>
              </a:spcBef>
              <a:spcAft>
                <a:spcPts val="0"/>
              </a:spcAft>
              <a:buClr>
                <a:schemeClr val="dk1"/>
              </a:buClr>
              <a:buSzPct val="250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Arial"/>
              <a:buNone/>
            </a:pPr>
            <a:r>
              <a:rPr b="0" i="0" lang="en-US" sz="1100" u="none" cap="none" strike="noStrike">
                <a:solidFill>
                  <a:schemeClr val="dk1"/>
                </a:solidFill>
                <a:latin typeface="Calibri"/>
                <a:ea typeface="Calibri"/>
                <a:cs typeface="Calibri"/>
                <a:sym typeface="Calibri"/>
              </a:rPr>
              <a:t>Supporting openness fosters collaboration, builds community, and supports the greater good. </a:t>
            </a:r>
          </a:p>
          <a:p>
            <a:pPr indent="0" lvl="0" marL="0" marR="0" rtl="0" algn="l">
              <a:spcBef>
                <a:spcPts val="0"/>
              </a:spcBef>
              <a:spcAft>
                <a:spcPts val="0"/>
              </a:spcAft>
              <a:buClr>
                <a:schemeClr val="dk1"/>
              </a:buClr>
              <a:buSzPct val="250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Arial"/>
              <a:buNone/>
            </a:pPr>
            <a:r>
              <a:rPr b="0" i="0" lang="en-US" sz="1100" u="none" cap="none" strike="noStrike">
                <a:solidFill>
                  <a:schemeClr val="dk1"/>
                </a:solidFill>
                <a:latin typeface="Arial"/>
                <a:ea typeface="Arial"/>
                <a:cs typeface="Arial"/>
                <a:sym typeface="Arial"/>
              </a:rPr>
              <a:t>It is the value of contextual materials, the interest in replication, the notion that failed or negative experimental results might save someone time or as funders, resources, that is part of what is fueling open science practices, publications, and tools within the research community. </a:t>
            </a:r>
          </a:p>
          <a:p>
            <a:pPr indent="0" lvl="0" marL="0" marR="0" rtl="0" algn="l">
              <a:spcBef>
                <a:spcPts val="0"/>
              </a:spcBef>
              <a:spcAft>
                <a:spcPts val="0"/>
              </a:spcAft>
              <a:buClr>
                <a:schemeClr val="dk1"/>
              </a:buClr>
              <a:buSzPct val="250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Arial"/>
              <a:buNone/>
            </a:pPr>
            <a:r>
              <a:rPr b="1" i="0" lang="en-US" sz="1100" u="none" cap="none" strike="noStrike">
                <a:solidFill>
                  <a:schemeClr val="dk1"/>
                </a:solidFill>
                <a:latin typeface="Calibri"/>
                <a:ea typeface="Calibri"/>
                <a:cs typeface="Calibri"/>
                <a:sym typeface="Calibri"/>
              </a:rPr>
              <a:t>It’s also the understanding t</a:t>
            </a:r>
            <a:r>
              <a:rPr b="1" lang="en-US" sz="1100"/>
              <a:t>hat </a:t>
            </a:r>
            <a:r>
              <a:rPr b="1" i="0" lang="en-US" sz="1100" u="none" cap="none" strike="noStrike">
                <a:solidFill>
                  <a:schemeClr val="dk1"/>
                </a:solidFill>
                <a:latin typeface="Calibri"/>
                <a:ea typeface="Calibri"/>
                <a:cs typeface="Calibri"/>
                <a:sym typeface="Calibri"/>
              </a:rPr>
              <a:t>the published report is both a summary of the science and the end of the research process and that there is a fundamentally unnecessary inefficiency in waiting for that published report to engage potential collaborators or advance a finding.</a:t>
            </a:r>
          </a:p>
          <a:p>
            <a:pPr indent="0" lvl="0" marL="0" marR="0" rtl="0" algn="l">
              <a:spcBef>
                <a:spcPts val="0"/>
              </a:spcBef>
              <a:spcAft>
                <a:spcPts val="0"/>
              </a:spcAft>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buClr>
                <a:schemeClr val="dk1"/>
              </a:buClr>
              <a:buSzPct val="25000"/>
              <a:buFont typeface="Arial"/>
              <a:buNone/>
            </a:pPr>
            <a:r>
              <a:rPr b="0" i="0" lang="en-US" sz="1100" u="none" cap="none" strike="noStrike">
                <a:solidFill>
                  <a:schemeClr val="dk1"/>
                </a:solidFill>
                <a:latin typeface="Arial"/>
                <a:ea typeface="Arial"/>
                <a:cs typeface="Arial"/>
                <a:sym typeface="Arial"/>
              </a:rPr>
              <a:t>Herbert Von D</a:t>
            </a:r>
            <a:r>
              <a:rPr b="0" i="0" lang="en-US" sz="1100" u="none" cap="none" strike="noStrike">
                <a:solidFill>
                  <a:schemeClr val="dk1"/>
                </a:solidFill>
                <a:latin typeface="Calibri"/>
                <a:ea typeface="Calibri"/>
                <a:cs typeface="Calibri"/>
                <a:sym typeface="Calibri"/>
              </a:rPr>
              <a:t>e </a:t>
            </a:r>
            <a:r>
              <a:rPr b="0" i="0" lang="en-US" sz="1100" u="none" cap="none" strike="noStrike">
                <a:solidFill>
                  <a:schemeClr val="dk1"/>
                </a:solidFill>
                <a:latin typeface="Arial"/>
                <a:ea typeface="Arial"/>
                <a:cs typeface="Arial"/>
                <a:sym typeface="Arial"/>
              </a:rPr>
              <a:t>Sompel, writing in D-Lib in Nov 2015: we are “</a:t>
            </a:r>
            <a:r>
              <a:rPr b="0" i="0" lang="en-US" sz="1000" u="none" cap="none" strike="noStrike">
                <a:solidFill>
                  <a:schemeClr val="dk1"/>
                </a:solidFill>
                <a:highlight>
                  <a:srgbClr val="FFFFFF"/>
                </a:highlight>
                <a:latin typeface="Trebuchet MS"/>
                <a:ea typeface="Trebuchet MS"/>
                <a:cs typeface="Trebuchet MS"/>
                <a:sym typeface="Trebuchet MS"/>
              </a:rPr>
              <a:t>well into the transition of the research process itself from a largely hidden activity to one that becomes plainly visible on the global network.”http://www.dlib.org/dlib/november15/vandesompel/11vandesompel.html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2" name="Shape 18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i="0" lang="en-US" sz="1100" u="none" cap="none" strike="noStrike">
                <a:solidFill>
                  <a:schemeClr val="dk1"/>
                </a:solidFill>
                <a:latin typeface="Arial"/>
                <a:ea typeface="Arial"/>
                <a:cs typeface="Arial"/>
                <a:sym typeface="Arial"/>
              </a:rPr>
              <a:t>What is the problem this grassroots open science movement is solving? It’s humorously represented in this cartoon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7" name="Shape 18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i="0" lang="en-US" sz="1100" u="none" cap="none" strike="noStrike">
                <a:solidFill>
                  <a:schemeClr val="dk1"/>
                </a:solidFill>
                <a:latin typeface="Arial"/>
                <a:ea typeface="Arial"/>
                <a:cs typeface="Arial"/>
                <a:sym typeface="Arial"/>
              </a:rPr>
              <a:t>From 1976, well before the World Wide Web. How much better are we doing now? What tools and what infrastructure are we offering our researchers to overcome this ridiculous situation?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3" name="Shape 19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In addition to the discovery interface, the value of SHARE lies in it’s powerful API that allows applications to be built upon and developed. </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bg>
      <p:bgPr>
        <a:solidFill>
          <a:schemeClr val="dk2"/>
        </a:solidFill>
      </p:bgPr>
    </p:bg>
    <p:spTree>
      <p:nvGrpSpPr>
        <p:cNvPr id="19" name="Shape 19"/>
        <p:cNvGrpSpPr/>
        <p:nvPr/>
      </p:nvGrpSpPr>
      <p:grpSpPr>
        <a:xfrm>
          <a:off x="0" y="0"/>
          <a:ext cx="0" cy="0"/>
          <a:chOff x="0" y="0"/>
          <a:chExt cx="0" cy="0"/>
        </a:xfrm>
      </p:grpSpPr>
      <p:pic>
        <p:nvPicPr>
          <p:cNvPr descr="logo_banner.jpg" id="20" name="Shape 20"/>
          <p:cNvPicPr preferRelativeResize="0"/>
          <p:nvPr/>
        </p:nvPicPr>
        <p:blipFill rotWithShape="1">
          <a:blip r:embed="rId2">
            <a:alphaModFix/>
          </a:blip>
          <a:srcRect b="0" l="0" r="0" t="0"/>
          <a:stretch/>
        </p:blipFill>
        <p:spPr>
          <a:xfrm>
            <a:off x="0" y="-76200"/>
            <a:ext cx="12192000" cy="1714500"/>
          </a:xfrm>
          <a:prstGeom prst="rect">
            <a:avLst/>
          </a:prstGeom>
          <a:noFill/>
          <a:ln>
            <a:noFill/>
          </a:ln>
        </p:spPr>
      </p:pic>
      <p:sp>
        <p:nvSpPr>
          <p:cNvPr id="21" name="Shape 21"/>
          <p:cNvSpPr/>
          <p:nvPr/>
        </p:nvSpPr>
        <p:spPr>
          <a:xfrm>
            <a:off x="3657600" y="2743200"/>
            <a:ext cx="8534399" cy="1524000"/>
          </a:xfrm>
          <a:prstGeom prst="rect">
            <a:avLst/>
          </a:prstGeom>
          <a:solidFill>
            <a:srgbClr val="66CCCC"/>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22" name="Shape 22"/>
          <p:cNvSpPr/>
          <p:nvPr/>
        </p:nvSpPr>
        <p:spPr>
          <a:xfrm>
            <a:off x="0" y="2743200"/>
            <a:ext cx="3657598" cy="1524000"/>
          </a:xfrm>
          <a:prstGeom prst="rect">
            <a:avLst/>
          </a:prstGeom>
          <a:solidFill>
            <a:srgbClr val="A7E3E2"/>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23" name="Shape 23"/>
          <p:cNvSpPr/>
          <p:nvPr/>
        </p:nvSpPr>
        <p:spPr>
          <a:xfrm>
            <a:off x="0" y="1600200"/>
            <a:ext cx="5177494" cy="914400"/>
          </a:xfrm>
          <a:prstGeom prst="rect">
            <a:avLst/>
          </a:prstGeom>
          <a:solidFill>
            <a:srgbClr val="FBC69D"/>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24" name="Shape 24"/>
          <p:cNvSpPr/>
          <p:nvPr/>
        </p:nvSpPr>
        <p:spPr>
          <a:xfrm>
            <a:off x="3958294" y="1600200"/>
            <a:ext cx="8237811" cy="914400"/>
          </a:xfrm>
          <a:custGeom>
            <a:pathLst>
              <a:path extrusionOk="0" h="120000" w="120000">
                <a:moveTo>
                  <a:pt x="0" y="120000"/>
                </a:moveTo>
                <a:lnTo>
                  <a:pt x="17760" y="0"/>
                </a:lnTo>
                <a:lnTo>
                  <a:pt x="119940" y="0"/>
                </a:lnTo>
                <a:cubicBezTo>
                  <a:pt x="120000" y="39898"/>
                  <a:pt x="119880" y="80101"/>
                  <a:pt x="119940" y="120000"/>
                </a:cubicBezTo>
                <a:lnTo>
                  <a:pt x="0" y="120000"/>
                </a:lnTo>
                <a:close/>
              </a:path>
            </a:pathLst>
          </a:custGeom>
          <a:solidFill>
            <a:schemeClr val="accent2"/>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25" name="Shape 25"/>
          <p:cNvSpPr/>
          <p:nvPr/>
        </p:nvSpPr>
        <p:spPr>
          <a:xfrm>
            <a:off x="0" y="2514600"/>
            <a:ext cx="3962400" cy="228600"/>
          </a:xfrm>
          <a:custGeom>
            <a:pathLst>
              <a:path extrusionOk="0" h="120000" w="120000">
                <a:moveTo>
                  <a:pt x="0" y="0"/>
                </a:moveTo>
                <a:lnTo>
                  <a:pt x="120000" y="0"/>
                </a:lnTo>
                <a:lnTo>
                  <a:pt x="110769" y="120000"/>
                </a:lnTo>
                <a:lnTo>
                  <a:pt x="0" y="120000"/>
                </a:lnTo>
                <a:lnTo>
                  <a:pt x="0" y="0"/>
                </a:lnTo>
                <a:close/>
              </a:path>
            </a:pathLst>
          </a:custGeom>
          <a:solidFill>
            <a:srgbClr val="6F7073"/>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grpSp>
        <p:nvGrpSpPr>
          <p:cNvPr id="26" name="Shape 26"/>
          <p:cNvGrpSpPr/>
          <p:nvPr/>
        </p:nvGrpSpPr>
        <p:grpSpPr>
          <a:xfrm>
            <a:off x="0" y="4491885"/>
            <a:ext cx="12192000" cy="2400301"/>
            <a:chOff x="0" y="4457700"/>
            <a:chExt cx="9143999" cy="2400301"/>
          </a:xfrm>
        </p:grpSpPr>
        <p:pic>
          <p:nvPicPr>
            <p:cNvPr id="27" name="Shape 27"/>
            <p:cNvPicPr preferRelativeResize="0"/>
            <p:nvPr/>
          </p:nvPicPr>
          <p:blipFill rotWithShape="1">
            <a:blip r:embed="rId3">
              <a:alphaModFix/>
            </a:blip>
            <a:srcRect b="0" l="0" r="0" t="0"/>
            <a:stretch/>
          </p:blipFill>
          <p:spPr>
            <a:xfrm>
              <a:off x="2628900" y="4457700"/>
              <a:ext cx="3600450" cy="2400300"/>
            </a:xfrm>
            <a:prstGeom prst="rect">
              <a:avLst/>
            </a:prstGeom>
            <a:noFill/>
            <a:ln>
              <a:noFill/>
            </a:ln>
          </p:spPr>
        </p:pic>
        <p:pic>
          <p:nvPicPr>
            <p:cNvPr id="28" name="Shape 28"/>
            <p:cNvPicPr preferRelativeResize="0"/>
            <p:nvPr/>
          </p:nvPicPr>
          <p:blipFill rotWithShape="1">
            <a:blip r:embed="rId4">
              <a:alphaModFix/>
            </a:blip>
            <a:srcRect b="31042" l="0" r="3333" t="16630"/>
            <a:stretch/>
          </p:blipFill>
          <p:spPr>
            <a:xfrm>
              <a:off x="6172210" y="4457701"/>
              <a:ext cx="2971789" cy="2400300"/>
            </a:xfrm>
            <a:prstGeom prst="rect">
              <a:avLst/>
            </a:prstGeom>
            <a:noFill/>
            <a:ln>
              <a:noFill/>
            </a:ln>
          </p:spPr>
        </p:pic>
        <p:pic>
          <p:nvPicPr>
            <p:cNvPr id="29" name="Shape 29"/>
            <p:cNvPicPr preferRelativeResize="0"/>
            <p:nvPr/>
          </p:nvPicPr>
          <p:blipFill rotWithShape="1">
            <a:blip r:embed="rId5">
              <a:alphaModFix/>
            </a:blip>
            <a:srcRect b="0" l="13333" r="0" t="0"/>
            <a:stretch/>
          </p:blipFill>
          <p:spPr>
            <a:xfrm>
              <a:off x="0" y="4457700"/>
              <a:ext cx="2743199" cy="2400300"/>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94" name="Shape 94"/>
        <p:cNvGrpSpPr/>
        <p:nvPr/>
      </p:nvGrpSpPr>
      <p:grpSpPr>
        <a:xfrm>
          <a:off x="0" y="0"/>
          <a:ext cx="0" cy="0"/>
          <a:chOff x="0" y="0"/>
          <a:chExt cx="0" cy="0"/>
        </a:xfrm>
      </p:grpSpPr>
      <p:sp>
        <p:nvSpPr>
          <p:cNvPr id="95" name="Shape 95"/>
          <p:cNvSpPr txBox="1"/>
          <p:nvPr>
            <p:ph type="title"/>
          </p:nvPr>
        </p:nvSpPr>
        <p:spPr>
          <a:xfrm>
            <a:off x="415600" y="593366"/>
            <a:ext cx="11360800" cy="7635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96" name="Shape 96"/>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9pPr>
          </a:lstStyle>
          <a:p/>
        </p:txBody>
      </p:sp>
      <p:sp>
        <p:nvSpPr>
          <p:cNvPr id="97" name="Shape 97"/>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l">
              <a:spcBef>
                <a:spcPts val="0"/>
              </a:spcBef>
              <a:buSzPct val="25000"/>
              <a:buNone/>
            </a:pPr>
            <a:fld id="{00000000-1234-1234-1234-123412341234}" type="slidenum">
              <a:rPr lang="en-US" sz="1800">
                <a:solidFill>
                  <a:schemeClr val="dk1"/>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2" name="Shape 102"/>
        <p:cNvGrpSpPr/>
        <p:nvPr/>
      </p:nvGrpSpPr>
      <p:grpSpPr>
        <a:xfrm>
          <a:off x="0" y="0"/>
          <a:ext cx="0" cy="0"/>
          <a:chOff x="0" y="0"/>
          <a:chExt cx="0" cy="0"/>
        </a:xfrm>
      </p:grpSpPr>
      <p:sp>
        <p:nvSpPr>
          <p:cNvPr id="103" name="Shape 103"/>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l">
              <a:spcBef>
                <a:spcPts val="0"/>
              </a:spcBef>
              <a:buSzPct val="25000"/>
              <a:buNone/>
            </a:pPr>
            <a:fld id="{00000000-1234-1234-1234-123412341234}" type="slidenum">
              <a:rPr lang="en-US" sz="1800">
                <a:solidFill>
                  <a:schemeClr val="dk1"/>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8" name="Shape 108"/>
        <p:cNvGrpSpPr/>
        <p:nvPr/>
      </p:nvGrpSpPr>
      <p:grpSpPr>
        <a:xfrm>
          <a:off x="0" y="0"/>
          <a:ext cx="0" cy="0"/>
          <a:chOff x="0" y="0"/>
          <a:chExt cx="0" cy="0"/>
        </a:xfrm>
      </p:grpSpPr>
      <p:sp>
        <p:nvSpPr>
          <p:cNvPr id="109" name="Shape 109"/>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l">
              <a:spcBef>
                <a:spcPts val="0"/>
              </a:spcBef>
              <a:buSzPct val="25000"/>
              <a:buNone/>
            </a:pPr>
            <a:fld id="{00000000-1234-1234-1234-123412341234}" type="slidenum">
              <a:rPr lang="en-US" sz="1800">
                <a:solidFill>
                  <a:schemeClr val="dk1"/>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4" name="Shape 114"/>
        <p:cNvGrpSpPr/>
        <p:nvPr/>
      </p:nvGrpSpPr>
      <p:grpSpPr>
        <a:xfrm>
          <a:off x="0" y="0"/>
          <a:ext cx="0" cy="0"/>
          <a:chOff x="0" y="0"/>
          <a:chExt cx="0" cy="0"/>
        </a:xfrm>
      </p:grpSpPr>
      <p:sp>
        <p:nvSpPr>
          <p:cNvPr id="115" name="Shape 115"/>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l">
              <a:spcBef>
                <a:spcPts val="0"/>
              </a:spcBef>
              <a:buSzPct val="25000"/>
              <a:buNone/>
            </a:pPr>
            <a:fld id="{00000000-1234-1234-1234-123412341234}" type="slidenum">
              <a:rPr lang="en-US" sz="1800">
                <a:solidFill>
                  <a:schemeClr val="dk1"/>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20" name="Shape 120"/>
        <p:cNvGrpSpPr/>
        <p:nvPr/>
      </p:nvGrpSpPr>
      <p:grpSpPr>
        <a:xfrm>
          <a:off x="0" y="0"/>
          <a:ext cx="0" cy="0"/>
          <a:chOff x="0" y="0"/>
          <a:chExt cx="0" cy="0"/>
        </a:xfrm>
      </p:grpSpPr>
      <p:sp>
        <p:nvSpPr>
          <p:cNvPr id="121" name="Shape 121"/>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l">
              <a:spcBef>
                <a:spcPts val="0"/>
              </a:spcBef>
              <a:buSzPct val="25000"/>
              <a:buNone/>
            </a:pPr>
            <a:fld id="{00000000-1234-1234-1234-123412341234}" type="slidenum">
              <a:rPr lang="en-US" sz="1800">
                <a:solidFill>
                  <a:schemeClr val="dk1"/>
                </a:solidFill>
                <a:latin typeface="Arial"/>
                <a:ea typeface="Arial"/>
                <a:cs typeface="Arial"/>
                <a:sym typeface="A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6" name="Shape 126"/>
        <p:cNvGrpSpPr/>
        <p:nvPr/>
      </p:nvGrpSpPr>
      <p:grpSpPr>
        <a:xfrm>
          <a:off x="0" y="0"/>
          <a:ext cx="0" cy="0"/>
          <a:chOff x="0" y="0"/>
          <a:chExt cx="0" cy="0"/>
        </a:xfrm>
      </p:grpSpPr>
      <p:sp>
        <p:nvSpPr>
          <p:cNvPr id="127" name="Shape 127"/>
          <p:cNvSpPr txBox="1"/>
          <p:nvPr>
            <p:ph type="title"/>
          </p:nvPr>
        </p:nvSpPr>
        <p:spPr>
          <a:xfrm>
            <a:off x="415600" y="593366"/>
            <a:ext cx="11360800" cy="7635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128" name="Shape 128"/>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9pPr>
          </a:lstStyle>
          <a:p/>
        </p:txBody>
      </p:sp>
      <p:sp>
        <p:nvSpPr>
          <p:cNvPr id="129" name="Shape 129"/>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l">
              <a:spcBef>
                <a:spcPts val="0"/>
              </a:spcBef>
              <a:buSzPct val="25000"/>
              <a:buNone/>
            </a:pPr>
            <a:fld id="{00000000-1234-1234-1234-123412341234}" type="slidenum">
              <a:rPr lang="en-US" sz="1800">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4" name="Shape 34"/>
        <p:cNvGrpSpPr/>
        <p:nvPr/>
      </p:nvGrpSpPr>
      <p:grpSpPr>
        <a:xfrm>
          <a:off x="0" y="0"/>
          <a:ext cx="0" cy="0"/>
          <a:chOff x="0" y="0"/>
          <a:chExt cx="0" cy="0"/>
        </a:xfrm>
      </p:grpSpPr>
      <p:sp>
        <p:nvSpPr>
          <p:cNvPr id="35" name="Shape 35"/>
          <p:cNvSpPr txBox="1"/>
          <p:nvPr>
            <p:ph type="ctrTitle"/>
          </p:nvPr>
        </p:nvSpPr>
        <p:spPr>
          <a:xfrm>
            <a:off x="415610" y="992766"/>
            <a:ext cx="11360800" cy="27368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1"/>
              </a:buClr>
              <a:buFont typeface="Arial"/>
              <a:buNone/>
              <a:defRPr b="0" i="0" sz="6933" u="none" cap="none" strike="noStrike">
                <a:solidFill>
                  <a:schemeClr val="dk1"/>
                </a:solidFill>
                <a:latin typeface="Arial"/>
                <a:ea typeface="Arial"/>
                <a:cs typeface="Arial"/>
                <a:sym typeface="Arial"/>
              </a:defRPr>
            </a:lvl1pPr>
            <a:lvl2pPr indent="0" lvl="1" algn="ctr">
              <a:spcBef>
                <a:spcPts val="0"/>
              </a:spcBef>
              <a:buClr>
                <a:schemeClr val="dk1"/>
              </a:buClr>
              <a:buFont typeface="Arial"/>
              <a:buNone/>
              <a:defRPr sz="6933">
                <a:solidFill>
                  <a:schemeClr val="dk1"/>
                </a:solidFill>
              </a:defRPr>
            </a:lvl2pPr>
            <a:lvl3pPr indent="0" lvl="2" algn="ctr">
              <a:spcBef>
                <a:spcPts val="0"/>
              </a:spcBef>
              <a:buClr>
                <a:schemeClr val="dk1"/>
              </a:buClr>
              <a:buFont typeface="Arial"/>
              <a:buNone/>
              <a:defRPr sz="6933">
                <a:solidFill>
                  <a:schemeClr val="dk1"/>
                </a:solidFill>
              </a:defRPr>
            </a:lvl3pPr>
            <a:lvl4pPr indent="0" lvl="3" algn="ctr">
              <a:spcBef>
                <a:spcPts val="0"/>
              </a:spcBef>
              <a:buClr>
                <a:schemeClr val="dk1"/>
              </a:buClr>
              <a:buFont typeface="Arial"/>
              <a:buNone/>
              <a:defRPr sz="6933">
                <a:solidFill>
                  <a:schemeClr val="dk1"/>
                </a:solidFill>
              </a:defRPr>
            </a:lvl4pPr>
            <a:lvl5pPr indent="0" lvl="4" algn="ctr">
              <a:spcBef>
                <a:spcPts val="0"/>
              </a:spcBef>
              <a:buClr>
                <a:schemeClr val="dk1"/>
              </a:buClr>
              <a:buFont typeface="Arial"/>
              <a:buNone/>
              <a:defRPr sz="6933">
                <a:solidFill>
                  <a:schemeClr val="dk1"/>
                </a:solidFill>
              </a:defRPr>
            </a:lvl5pPr>
            <a:lvl6pPr indent="0" lvl="5" algn="ctr">
              <a:spcBef>
                <a:spcPts val="0"/>
              </a:spcBef>
              <a:buClr>
                <a:schemeClr val="dk1"/>
              </a:buClr>
              <a:buFont typeface="Arial"/>
              <a:buNone/>
              <a:defRPr sz="6933">
                <a:solidFill>
                  <a:schemeClr val="dk1"/>
                </a:solidFill>
              </a:defRPr>
            </a:lvl6pPr>
            <a:lvl7pPr indent="0" lvl="6" algn="ctr">
              <a:spcBef>
                <a:spcPts val="0"/>
              </a:spcBef>
              <a:buClr>
                <a:schemeClr val="dk1"/>
              </a:buClr>
              <a:buFont typeface="Arial"/>
              <a:buNone/>
              <a:defRPr sz="6933">
                <a:solidFill>
                  <a:schemeClr val="dk1"/>
                </a:solidFill>
              </a:defRPr>
            </a:lvl7pPr>
            <a:lvl8pPr indent="0" lvl="7" algn="ctr">
              <a:spcBef>
                <a:spcPts val="0"/>
              </a:spcBef>
              <a:buClr>
                <a:schemeClr val="dk1"/>
              </a:buClr>
              <a:buFont typeface="Arial"/>
              <a:buNone/>
              <a:defRPr sz="6933">
                <a:solidFill>
                  <a:schemeClr val="dk1"/>
                </a:solidFill>
              </a:defRPr>
            </a:lvl8pPr>
            <a:lvl9pPr indent="0" lvl="8" algn="ctr">
              <a:spcBef>
                <a:spcPts val="0"/>
              </a:spcBef>
              <a:buClr>
                <a:schemeClr val="dk1"/>
              </a:buClr>
              <a:buFont typeface="Arial"/>
              <a:buNone/>
              <a:defRPr sz="6933">
                <a:solidFill>
                  <a:schemeClr val="dk1"/>
                </a:solidFill>
              </a:defRPr>
            </a:lvl9pPr>
          </a:lstStyle>
          <a:p/>
        </p:txBody>
      </p:sp>
      <p:sp>
        <p:nvSpPr>
          <p:cNvPr id="36" name="Shape 36"/>
          <p:cNvSpPr txBox="1"/>
          <p:nvPr>
            <p:ph idx="1" type="subTitle"/>
          </p:nvPr>
        </p:nvSpPr>
        <p:spPr>
          <a:xfrm>
            <a:off x="415600" y="3778832"/>
            <a:ext cx="11360800" cy="10568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2"/>
              </a:buClr>
              <a:buFont typeface="Arial"/>
              <a:buNone/>
              <a:defRPr b="0" i="0" sz="3733" u="none" cap="none" strike="noStrike">
                <a:solidFill>
                  <a:schemeClr val="dk2"/>
                </a:solidFill>
                <a:latin typeface="Arial"/>
                <a:ea typeface="Arial"/>
                <a:cs typeface="Arial"/>
                <a:sym typeface="Arial"/>
              </a:defRPr>
            </a:lvl1pPr>
            <a:lvl2pPr indent="0" lvl="1" marL="457200" marR="0" rtl="0" algn="ctr">
              <a:lnSpc>
                <a:spcPct val="100000"/>
              </a:lnSpc>
              <a:spcBef>
                <a:spcPts val="0"/>
              </a:spcBef>
              <a:spcAft>
                <a:spcPts val="0"/>
              </a:spcAft>
              <a:buClr>
                <a:schemeClr val="dk2"/>
              </a:buClr>
              <a:buFont typeface="Arial"/>
              <a:buNone/>
              <a:defRPr b="0" i="0" sz="3733" u="none" cap="none" strike="noStrike">
                <a:solidFill>
                  <a:schemeClr val="dk2"/>
                </a:solidFill>
                <a:latin typeface="Arial"/>
                <a:ea typeface="Arial"/>
                <a:cs typeface="Arial"/>
                <a:sym typeface="Arial"/>
              </a:defRPr>
            </a:lvl2pPr>
            <a:lvl3pPr indent="0" lvl="2" marL="914400" marR="0" rtl="0" algn="ctr">
              <a:lnSpc>
                <a:spcPct val="100000"/>
              </a:lnSpc>
              <a:spcBef>
                <a:spcPts val="0"/>
              </a:spcBef>
              <a:spcAft>
                <a:spcPts val="0"/>
              </a:spcAft>
              <a:buClr>
                <a:schemeClr val="dk2"/>
              </a:buClr>
              <a:buFont typeface="Arial"/>
              <a:buNone/>
              <a:defRPr b="0" i="0" sz="3733"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Font typeface="Arial"/>
              <a:buNone/>
              <a:defRPr b="0" i="0" sz="3733"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Font typeface="Arial"/>
              <a:buNone/>
              <a:defRPr b="0" i="0" sz="3733"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Font typeface="Arial"/>
              <a:buNone/>
              <a:defRPr b="0" i="0" sz="3733"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Font typeface="Arial"/>
              <a:buNone/>
              <a:defRPr b="0" i="0" sz="3733"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Font typeface="Arial"/>
              <a:buNone/>
              <a:defRPr b="0" i="0" sz="3733"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Font typeface="Arial"/>
              <a:buNone/>
              <a:defRPr b="0" i="0" sz="3733" u="none" cap="none" strike="noStrike">
                <a:solidFill>
                  <a:schemeClr val="dk2"/>
                </a:solidFill>
                <a:latin typeface="Arial"/>
                <a:ea typeface="Arial"/>
                <a:cs typeface="Arial"/>
                <a:sym typeface="Arial"/>
              </a:defRPr>
            </a:lvl9pPr>
          </a:lstStyle>
          <a:p/>
        </p:txBody>
      </p:sp>
      <p:sp>
        <p:nvSpPr>
          <p:cNvPr id="37" name="Shape 37"/>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l">
              <a:spcBef>
                <a:spcPts val="0"/>
              </a:spcBef>
              <a:buSzPct val="25000"/>
              <a:buNone/>
            </a:pPr>
            <a:fld id="{00000000-1234-1234-1234-123412341234}" type="slidenum">
              <a:rPr lang="en-US" sz="1800">
                <a:solidFill>
                  <a:schemeClr val="dk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42" name="Shape 42"/>
        <p:cNvGrpSpPr/>
        <p:nvPr/>
      </p:nvGrpSpPr>
      <p:grpSpPr>
        <a:xfrm>
          <a:off x="0" y="0"/>
          <a:ext cx="0" cy="0"/>
          <a:chOff x="0" y="0"/>
          <a:chExt cx="0" cy="0"/>
        </a:xfrm>
      </p:grpSpPr>
      <p:sp>
        <p:nvSpPr>
          <p:cNvPr id="43" name="Shape 43"/>
          <p:cNvSpPr txBox="1"/>
          <p:nvPr>
            <p:ph type="title"/>
          </p:nvPr>
        </p:nvSpPr>
        <p:spPr>
          <a:xfrm>
            <a:off x="415600" y="593366"/>
            <a:ext cx="11360800" cy="7635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44" name="Shape 44"/>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9pPr>
          </a:lstStyle>
          <a:p/>
        </p:txBody>
      </p:sp>
      <p:sp>
        <p:nvSpPr>
          <p:cNvPr id="45" name="Shape 45"/>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l">
              <a:spcBef>
                <a:spcPts val="0"/>
              </a:spcBef>
              <a:buSzPct val="25000"/>
              <a:buNone/>
            </a:pPr>
            <a:fld id="{00000000-1234-1234-1234-123412341234}" type="slidenum">
              <a:rPr lang="en-US" sz="1800">
                <a:solidFill>
                  <a:schemeClr val="dk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50" name="Shape 50"/>
        <p:cNvGrpSpPr/>
        <p:nvPr/>
      </p:nvGrpSpPr>
      <p:grpSpPr>
        <a:xfrm>
          <a:off x="0" y="0"/>
          <a:ext cx="0" cy="0"/>
          <a:chOff x="0" y="0"/>
          <a:chExt cx="0" cy="0"/>
        </a:xfrm>
      </p:grpSpPr>
      <p:sp>
        <p:nvSpPr>
          <p:cNvPr id="51" name="Shape 51"/>
          <p:cNvSpPr txBox="1"/>
          <p:nvPr>
            <p:ph type="title"/>
          </p:nvPr>
        </p:nvSpPr>
        <p:spPr>
          <a:xfrm>
            <a:off x="415600" y="593366"/>
            <a:ext cx="11360800" cy="7635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52" name="Shape 52"/>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9pPr>
          </a:lstStyle>
          <a:p/>
        </p:txBody>
      </p:sp>
      <p:sp>
        <p:nvSpPr>
          <p:cNvPr id="53" name="Shape 53"/>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l">
              <a:spcBef>
                <a:spcPts val="0"/>
              </a:spcBef>
              <a:buSzPct val="25000"/>
              <a:buNone/>
            </a:pPr>
            <a:fld id="{00000000-1234-1234-1234-123412341234}" type="slidenum">
              <a:rPr lang="en-US" sz="1800">
                <a:solidFill>
                  <a:schemeClr val="dk1"/>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58" name="Shape 58"/>
        <p:cNvGrpSpPr/>
        <p:nvPr/>
      </p:nvGrpSpPr>
      <p:grpSpPr>
        <a:xfrm>
          <a:off x="0" y="0"/>
          <a:ext cx="0" cy="0"/>
          <a:chOff x="0" y="0"/>
          <a:chExt cx="0" cy="0"/>
        </a:xfrm>
      </p:grpSpPr>
      <p:sp>
        <p:nvSpPr>
          <p:cNvPr id="59" name="Shape 59"/>
          <p:cNvSpPr txBox="1"/>
          <p:nvPr>
            <p:ph type="title"/>
          </p:nvPr>
        </p:nvSpPr>
        <p:spPr>
          <a:xfrm>
            <a:off x="415600" y="593366"/>
            <a:ext cx="11360800" cy="7635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60" name="Shape 60"/>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9pPr>
          </a:lstStyle>
          <a:p/>
        </p:txBody>
      </p:sp>
      <p:sp>
        <p:nvSpPr>
          <p:cNvPr id="61" name="Shape 61"/>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l">
              <a:spcBef>
                <a:spcPts val="0"/>
              </a:spcBef>
              <a:buSzPct val="25000"/>
              <a:buNone/>
            </a:pPr>
            <a:fld id="{00000000-1234-1234-1234-123412341234}" type="slidenum">
              <a:rPr lang="en-US" sz="1800">
                <a:solidFill>
                  <a:schemeClr val="dk1"/>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66" name="Shape 66"/>
        <p:cNvGrpSpPr/>
        <p:nvPr/>
      </p:nvGrpSpPr>
      <p:grpSpPr>
        <a:xfrm>
          <a:off x="0" y="0"/>
          <a:ext cx="0" cy="0"/>
          <a:chOff x="0" y="0"/>
          <a:chExt cx="0" cy="0"/>
        </a:xfrm>
      </p:grpSpPr>
      <p:sp>
        <p:nvSpPr>
          <p:cNvPr id="67" name="Shape 67"/>
          <p:cNvSpPr txBox="1"/>
          <p:nvPr>
            <p:ph type="title"/>
          </p:nvPr>
        </p:nvSpPr>
        <p:spPr>
          <a:xfrm>
            <a:off x="415600" y="593366"/>
            <a:ext cx="11360800" cy="7635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68" name="Shape 68"/>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9pPr>
          </a:lstStyle>
          <a:p/>
        </p:txBody>
      </p:sp>
      <p:sp>
        <p:nvSpPr>
          <p:cNvPr id="69" name="Shape 69"/>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l">
              <a:spcBef>
                <a:spcPts val="0"/>
              </a:spcBef>
              <a:buSzPct val="25000"/>
              <a:buNone/>
            </a:pPr>
            <a:fld id="{00000000-1234-1234-1234-123412341234}" type="slidenum">
              <a:rPr lang="en-US" sz="1800">
                <a:solidFill>
                  <a:schemeClr val="dk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74" name="Shape 74"/>
        <p:cNvGrpSpPr/>
        <p:nvPr/>
      </p:nvGrpSpPr>
      <p:grpSpPr>
        <a:xfrm>
          <a:off x="0" y="0"/>
          <a:ext cx="0" cy="0"/>
          <a:chOff x="0" y="0"/>
          <a:chExt cx="0" cy="0"/>
        </a:xfrm>
      </p:grpSpPr>
      <p:sp>
        <p:nvSpPr>
          <p:cNvPr id="75" name="Shape 75"/>
          <p:cNvSpPr txBox="1"/>
          <p:nvPr>
            <p:ph type="title"/>
          </p:nvPr>
        </p:nvSpPr>
        <p:spPr>
          <a:xfrm>
            <a:off x="415600" y="593366"/>
            <a:ext cx="11360800" cy="7635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76" name="Shape 76"/>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9pPr>
          </a:lstStyle>
          <a:p/>
        </p:txBody>
      </p:sp>
      <p:sp>
        <p:nvSpPr>
          <p:cNvPr id="77" name="Shape 77"/>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l">
              <a:spcBef>
                <a:spcPts val="0"/>
              </a:spcBef>
              <a:buSzPct val="25000"/>
              <a:buNone/>
            </a:pPr>
            <a:fld id="{00000000-1234-1234-1234-123412341234}" type="slidenum">
              <a:rPr lang="en-US" sz="1800">
                <a:solidFill>
                  <a:schemeClr val="dk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2" name="Shape 82"/>
        <p:cNvGrpSpPr/>
        <p:nvPr/>
      </p:nvGrpSpPr>
      <p:grpSpPr>
        <a:xfrm>
          <a:off x="0" y="0"/>
          <a:ext cx="0" cy="0"/>
          <a:chOff x="0" y="0"/>
          <a:chExt cx="0" cy="0"/>
        </a:xfrm>
      </p:grpSpPr>
      <p:sp>
        <p:nvSpPr>
          <p:cNvPr id="83" name="Shape 83"/>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l">
              <a:spcBef>
                <a:spcPts val="0"/>
              </a:spcBef>
              <a:buSzPct val="25000"/>
              <a:buNone/>
            </a:pPr>
            <a:fld id="{00000000-1234-1234-1234-123412341234}" type="slidenum">
              <a:rPr lang="en-US" sz="1800">
                <a:solidFill>
                  <a:schemeClr val="dk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8" name="Shape 88"/>
        <p:cNvGrpSpPr/>
        <p:nvPr/>
      </p:nvGrpSpPr>
      <p:grpSpPr>
        <a:xfrm>
          <a:off x="0" y="0"/>
          <a:ext cx="0" cy="0"/>
          <a:chOff x="0" y="0"/>
          <a:chExt cx="0" cy="0"/>
        </a:xfrm>
      </p:grpSpPr>
      <p:sp>
        <p:nvSpPr>
          <p:cNvPr id="89" name="Shape 89"/>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l">
              <a:spcBef>
                <a:spcPts val="0"/>
              </a:spcBef>
              <a:buSzPct val="25000"/>
              <a:buNone/>
            </a:pPr>
            <a:fld id="{00000000-1234-1234-1234-123412341234}" type="slidenum">
              <a:rPr lang="en-US" sz="1800">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14.xml"/></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9.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3.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7.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16.xml"/></Relationships>
</file>

<file path=ppt/slideMasters/_rels/slideMaster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10.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1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11.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12.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6.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12192000" cy="1371599"/>
          </a:xfrm>
          <a:prstGeom prst="rect">
            <a:avLst/>
          </a:prstGeom>
          <a:solidFill>
            <a:srgbClr val="5F6060"/>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11" name="Shape 11"/>
          <p:cNvSpPr/>
          <p:nvPr/>
        </p:nvSpPr>
        <p:spPr>
          <a:xfrm>
            <a:off x="0" y="228600"/>
            <a:ext cx="2027895" cy="914400"/>
          </a:xfrm>
          <a:prstGeom prst="rect">
            <a:avLst/>
          </a:prstGeom>
          <a:solidFill>
            <a:srgbClr val="BAE9E8"/>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12" name="Shape 12"/>
          <p:cNvSpPr/>
          <p:nvPr/>
        </p:nvSpPr>
        <p:spPr>
          <a:xfrm>
            <a:off x="808695" y="228600"/>
            <a:ext cx="11387411" cy="914400"/>
          </a:xfrm>
          <a:custGeom>
            <a:pathLst>
              <a:path extrusionOk="0" h="120000" w="120000">
                <a:moveTo>
                  <a:pt x="0" y="120000"/>
                </a:moveTo>
                <a:lnTo>
                  <a:pt x="12847" y="0"/>
                </a:lnTo>
                <a:lnTo>
                  <a:pt x="119956" y="0"/>
                </a:lnTo>
                <a:cubicBezTo>
                  <a:pt x="120000" y="39898"/>
                  <a:pt x="119913" y="80101"/>
                  <a:pt x="119956" y="120000"/>
                </a:cubicBezTo>
                <a:lnTo>
                  <a:pt x="0" y="120000"/>
                </a:lnTo>
                <a:close/>
              </a:path>
            </a:pathLst>
          </a:custGeom>
          <a:solidFill>
            <a:srgbClr val="66CCCC"/>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13" name="Shape 13"/>
          <p:cNvSpPr/>
          <p:nvPr/>
        </p:nvSpPr>
        <p:spPr>
          <a:xfrm>
            <a:off x="0" y="1143000"/>
            <a:ext cx="812800" cy="228600"/>
          </a:xfrm>
          <a:custGeom>
            <a:pathLst>
              <a:path extrusionOk="0" h="120000" w="120000">
                <a:moveTo>
                  <a:pt x="0" y="0"/>
                </a:moveTo>
                <a:lnTo>
                  <a:pt x="120000" y="0"/>
                </a:lnTo>
                <a:lnTo>
                  <a:pt x="75000" y="120000"/>
                </a:lnTo>
                <a:lnTo>
                  <a:pt x="0" y="120000"/>
                </a:lnTo>
                <a:cubicBezTo>
                  <a:pt x="0" y="80000"/>
                  <a:pt x="0" y="40000"/>
                  <a:pt x="0" y="0"/>
                </a:cubicBezTo>
                <a:close/>
              </a:path>
            </a:pathLst>
          </a:custGeom>
          <a:solidFill>
            <a:srgbClr val="6F7073"/>
          </a:soli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2400" u="none" cap="none" strike="noStrike">
              <a:solidFill>
                <a:srgbClr val="FFFFFF"/>
              </a:solidFill>
              <a:latin typeface="Calibri"/>
              <a:ea typeface="Calibri"/>
              <a:cs typeface="Calibri"/>
              <a:sym typeface="Calibri"/>
            </a:endParaRPr>
          </a:p>
        </p:txBody>
      </p:sp>
      <p:sp>
        <p:nvSpPr>
          <p:cNvPr id="14" name="Shape 14"/>
          <p:cNvSpPr txBox="1"/>
          <p:nvPr>
            <p:ph type="title"/>
          </p:nvPr>
        </p:nvSpPr>
        <p:spPr>
          <a:xfrm>
            <a:off x="2032000" y="228600"/>
            <a:ext cx="9550400" cy="914400"/>
          </a:xfrm>
          <a:prstGeom prst="rect">
            <a:avLst/>
          </a:prstGeom>
          <a:noFill/>
          <a:ln>
            <a:noFill/>
          </a:ln>
        </p:spPr>
        <p:txBody>
          <a:bodyPr anchorCtr="0" anchor="ctr" bIns="91425" lIns="91425" rIns="91425" tIns="91425"/>
          <a:lstStyle>
            <a:lvl1pPr indent="0" lvl="0" marL="0" marR="0" rtl="0" algn="l">
              <a:spcBef>
                <a:spcPts val="0"/>
              </a:spcBef>
              <a:buClr>
                <a:schemeClr val="dk1"/>
              </a:buClr>
              <a:buFont typeface="Cambria"/>
              <a:buNone/>
              <a:defRPr b="1" i="0" sz="4000" u="none" cap="none" strike="noStrike">
                <a:solidFill>
                  <a:schemeClr val="dk1"/>
                </a:solidFill>
                <a:latin typeface="Cambria"/>
                <a:ea typeface="Cambria"/>
                <a:cs typeface="Cambria"/>
                <a:sym typeface="Cambr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 name="Shape 15"/>
          <p:cNvSpPr txBox="1"/>
          <p:nvPr>
            <p:ph idx="1" type="body"/>
          </p:nvPr>
        </p:nvSpPr>
        <p:spPr>
          <a:xfrm>
            <a:off x="609600" y="1600200"/>
            <a:ext cx="10972799" cy="4525963"/>
          </a:xfrm>
          <a:prstGeom prst="rect">
            <a:avLst/>
          </a:prstGeom>
          <a:noFill/>
          <a:ln>
            <a:noFill/>
          </a:ln>
        </p:spPr>
        <p:txBody>
          <a:bodyPr anchorCtr="0" anchor="t" bIns="91425" lIns="91425" rIns="91425" tIns="91425"/>
          <a:lstStyle>
            <a:lvl1pPr indent="-139700" lvl="0" marL="342900" marR="0" rtl="0" algn="l">
              <a:spcBef>
                <a:spcPts val="640"/>
              </a:spcBef>
              <a:buClr>
                <a:srgbClr val="66CCCC"/>
              </a:buClr>
              <a:buSzPct val="100000"/>
              <a:buFont typeface="Noto Sans Symbols"/>
              <a:buChar char="▪"/>
              <a:defRPr b="0" i="0" sz="3200" u="none" cap="none" strike="noStrike">
                <a:solidFill>
                  <a:schemeClr val="lt1"/>
                </a:solidFill>
                <a:latin typeface="Calibri"/>
                <a:ea typeface="Calibri"/>
                <a:cs typeface="Calibri"/>
                <a:sym typeface="Calibri"/>
              </a:defRPr>
            </a:lvl1pPr>
            <a:lvl2pPr indent="-107950" lvl="1" marL="742950" marR="0" rtl="0" algn="l">
              <a:spcBef>
                <a:spcPts val="560"/>
              </a:spcBef>
              <a:buClr>
                <a:srgbClr val="F9A25E"/>
              </a:buClr>
              <a:buSzPct val="100000"/>
              <a:buFont typeface="Arial"/>
              <a:buChar char="–"/>
              <a:defRPr b="0" i="0" sz="2800" u="none" cap="none" strike="noStrike">
                <a:solidFill>
                  <a:schemeClr val="lt1"/>
                </a:solidFill>
                <a:latin typeface="Calibri"/>
                <a:ea typeface="Calibri"/>
                <a:cs typeface="Calibri"/>
                <a:sym typeface="Calibri"/>
              </a:defRPr>
            </a:lvl2pPr>
            <a:lvl3pPr indent="-76200" lvl="2" marL="1143000" marR="0" rtl="0" algn="l">
              <a:spcBef>
                <a:spcPts val="480"/>
              </a:spcBef>
              <a:buClr>
                <a:schemeClr val="lt1"/>
              </a:buClr>
              <a:buSzPct val="100000"/>
              <a:buFont typeface="Arial"/>
              <a:buChar char="•"/>
              <a:defRPr b="0" i="0" sz="2400" u="none" cap="none" strike="noStrike">
                <a:solidFill>
                  <a:schemeClr val="lt1"/>
                </a:solidFill>
                <a:latin typeface="Calibri"/>
                <a:ea typeface="Calibri"/>
                <a:cs typeface="Calibri"/>
                <a:sym typeface="Calibri"/>
              </a:defRPr>
            </a:lvl3pPr>
            <a:lvl4pPr indent="-101600" lvl="3" marL="1600200" marR="0" rtl="0" algn="l">
              <a:spcBef>
                <a:spcPts val="400"/>
              </a:spcBef>
              <a:buClr>
                <a:srgbClr val="66CCCC"/>
              </a:buClr>
              <a:buSzPct val="100000"/>
              <a:buFont typeface="Arial"/>
              <a:buChar char="–"/>
              <a:defRPr b="0" i="0" sz="2000" u="none" cap="none" strike="noStrike">
                <a:solidFill>
                  <a:schemeClr val="lt1"/>
                </a:solidFill>
                <a:latin typeface="Calibri"/>
                <a:ea typeface="Calibri"/>
                <a:cs typeface="Calibri"/>
                <a:sym typeface="Calibri"/>
              </a:defRPr>
            </a:lvl4pPr>
            <a:lvl5pPr indent="-101600" lvl="4" marL="2057400" marR="0" rtl="0" algn="l">
              <a:spcBef>
                <a:spcPts val="400"/>
              </a:spcBef>
              <a:buClr>
                <a:srgbClr val="F9A25E"/>
              </a:buClr>
              <a:buSzPct val="100000"/>
              <a:buFont typeface="Arial"/>
              <a:buChar char="»"/>
              <a:defRPr b="0" i="0" sz="2000" u="none" cap="none" strike="noStrike">
                <a:solidFill>
                  <a:schemeClr val="lt1"/>
                </a:solidFill>
                <a:latin typeface="Calibri"/>
                <a:ea typeface="Calibri"/>
                <a:cs typeface="Calibri"/>
                <a:sym typeface="Calibri"/>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libri"/>
                <a:ea typeface="Calibri"/>
                <a:cs typeface="Calibri"/>
                <a:sym typeface="Calibri"/>
              </a:defRPr>
            </a:lvl9pPr>
          </a:lstStyle>
          <a:p/>
        </p:txBody>
      </p:sp>
      <p:sp>
        <p:nvSpPr>
          <p:cNvPr id="16" name="Shape 16"/>
          <p:cNvSpPr txBox="1"/>
          <p:nvPr>
            <p:ph idx="10" type="dt"/>
          </p:nvPr>
        </p:nvSpPr>
        <p:spPr>
          <a:xfrm>
            <a:off x="609600" y="6356351"/>
            <a:ext cx="28448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7" name="Shape 17"/>
          <p:cNvSpPr txBox="1"/>
          <p:nvPr>
            <p:ph idx="11" type="ftr"/>
          </p:nvPr>
        </p:nvSpPr>
        <p:spPr>
          <a:xfrm>
            <a:off x="4165600" y="6356351"/>
            <a:ext cx="38607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8" name="Shape 18"/>
          <p:cNvSpPr txBox="1"/>
          <p:nvPr>
            <p:ph idx="12" type="sldNum"/>
          </p:nvPr>
        </p:nvSpPr>
        <p:spPr>
          <a:xfrm>
            <a:off x="8737600" y="6356351"/>
            <a:ext cx="2844800" cy="365125"/>
          </a:xfrm>
          <a:prstGeom prst="rect">
            <a:avLst/>
          </a:prstGeom>
          <a:noFill/>
          <a:ln>
            <a:noFill/>
          </a:ln>
        </p:spPr>
        <p:txBody>
          <a:bodyPr anchorCtr="0" anchor="ctr"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rgbClr val="FFFFFF"/>
                </a:solidFill>
                <a:latin typeface="Times"/>
                <a:ea typeface="Times"/>
                <a:cs typeface="Times"/>
                <a:sym typeface="Times"/>
              </a:rPr>
              <a:t>‹#›</a:t>
            </a:fld>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0" name="Shape 90"/>
        <p:cNvGrpSpPr/>
        <p:nvPr/>
      </p:nvGrpSpPr>
      <p:grpSpPr>
        <a:xfrm>
          <a:off x="0" y="0"/>
          <a:ext cx="0" cy="0"/>
          <a:chOff x="0" y="0"/>
          <a:chExt cx="0" cy="0"/>
        </a:xfrm>
      </p:grpSpPr>
      <p:sp>
        <p:nvSpPr>
          <p:cNvPr id="91" name="Shape 91"/>
          <p:cNvSpPr txBox="1"/>
          <p:nvPr>
            <p:ph type="title"/>
          </p:nvPr>
        </p:nvSpPr>
        <p:spPr>
          <a:xfrm>
            <a:off x="415600" y="593366"/>
            <a:ext cx="11360800" cy="7635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92" name="Shape 92"/>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9pPr>
          </a:lstStyle>
          <a:p/>
        </p:txBody>
      </p:sp>
      <p:sp>
        <p:nvSpPr>
          <p:cNvPr id="93" name="Shape 93"/>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r">
              <a:spcBef>
                <a:spcPts val="0"/>
              </a:spcBef>
              <a:buSzPct val="25000"/>
              <a:buNone/>
            </a:pPr>
            <a:fld id="{00000000-1234-1234-1234-123412341234}" type="slidenum">
              <a:rPr lang="en-US" sz="1333">
                <a:solidFill>
                  <a:srgbClr val="595959"/>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57"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8" name="Shape 98"/>
        <p:cNvGrpSpPr/>
        <p:nvPr/>
      </p:nvGrpSpPr>
      <p:grpSpPr>
        <a:xfrm>
          <a:off x="0" y="0"/>
          <a:ext cx="0" cy="0"/>
          <a:chOff x="0" y="0"/>
          <a:chExt cx="0" cy="0"/>
        </a:xfrm>
      </p:grpSpPr>
      <p:sp>
        <p:nvSpPr>
          <p:cNvPr id="99" name="Shape 99"/>
          <p:cNvSpPr txBox="1"/>
          <p:nvPr>
            <p:ph type="title"/>
          </p:nvPr>
        </p:nvSpPr>
        <p:spPr>
          <a:xfrm>
            <a:off x="415600" y="593366"/>
            <a:ext cx="11360800" cy="7635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100" name="Shape 100"/>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9pPr>
          </a:lstStyle>
          <a:p/>
        </p:txBody>
      </p:sp>
      <p:sp>
        <p:nvSpPr>
          <p:cNvPr id="101" name="Shape 101"/>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r">
              <a:spcBef>
                <a:spcPts val="0"/>
              </a:spcBef>
              <a:buSzPct val="25000"/>
              <a:buNone/>
            </a:pPr>
            <a:fld id="{00000000-1234-1234-1234-123412341234}" type="slidenum">
              <a:rPr lang="en-US" sz="1333">
                <a:solidFill>
                  <a:srgbClr val="595959"/>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5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4" name="Shape 104"/>
        <p:cNvGrpSpPr/>
        <p:nvPr/>
      </p:nvGrpSpPr>
      <p:grpSpPr>
        <a:xfrm>
          <a:off x="0" y="0"/>
          <a:ext cx="0" cy="0"/>
          <a:chOff x="0" y="0"/>
          <a:chExt cx="0" cy="0"/>
        </a:xfrm>
      </p:grpSpPr>
      <p:sp>
        <p:nvSpPr>
          <p:cNvPr id="105" name="Shape 105"/>
          <p:cNvSpPr txBox="1"/>
          <p:nvPr>
            <p:ph type="title"/>
          </p:nvPr>
        </p:nvSpPr>
        <p:spPr>
          <a:xfrm>
            <a:off x="415600" y="593366"/>
            <a:ext cx="11360800" cy="7635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106" name="Shape 106"/>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9pPr>
          </a:lstStyle>
          <a:p/>
        </p:txBody>
      </p:sp>
      <p:sp>
        <p:nvSpPr>
          <p:cNvPr id="107" name="Shape 107"/>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r">
              <a:spcBef>
                <a:spcPts val="0"/>
              </a:spcBef>
              <a:buSzPct val="25000"/>
              <a:buNone/>
            </a:pPr>
            <a:fld id="{00000000-1234-1234-1234-123412341234}" type="slidenum">
              <a:rPr lang="en-US" sz="1333">
                <a:solidFill>
                  <a:srgbClr val="595959"/>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0" name="Shape 110"/>
        <p:cNvGrpSpPr/>
        <p:nvPr/>
      </p:nvGrpSpPr>
      <p:grpSpPr>
        <a:xfrm>
          <a:off x="0" y="0"/>
          <a:ext cx="0" cy="0"/>
          <a:chOff x="0" y="0"/>
          <a:chExt cx="0" cy="0"/>
        </a:xfrm>
      </p:grpSpPr>
      <p:sp>
        <p:nvSpPr>
          <p:cNvPr id="111" name="Shape 111"/>
          <p:cNvSpPr txBox="1"/>
          <p:nvPr>
            <p:ph type="title"/>
          </p:nvPr>
        </p:nvSpPr>
        <p:spPr>
          <a:xfrm>
            <a:off x="415600" y="593366"/>
            <a:ext cx="11360800" cy="7635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112" name="Shape 112"/>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9pPr>
          </a:lstStyle>
          <a:p/>
        </p:txBody>
      </p:sp>
      <p:sp>
        <p:nvSpPr>
          <p:cNvPr id="113" name="Shape 113"/>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r">
              <a:spcBef>
                <a:spcPts val="0"/>
              </a:spcBef>
              <a:buSzPct val="25000"/>
              <a:buNone/>
            </a:pPr>
            <a:fld id="{00000000-1234-1234-1234-123412341234}" type="slidenum">
              <a:rPr lang="en-US" sz="1333">
                <a:solidFill>
                  <a:srgbClr val="595959"/>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6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6" name="Shape 116"/>
        <p:cNvGrpSpPr/>
        <p:nvPr/>
      </p:nvGrpSpPr>
      <p:grpSpPr>
        <a:xfrm>
          <a:off x="0" y="0"/>
          <a:ext cx="0" cy="0"/>
          <a:chOff x="0" y="0"/>
          <a:chExt cx="0" cy="0"/>
        </a:xfrm>
      </p:grpSpPr>
      <p:sp>
        <p:nvSpPr>
          <p:cNvPr id="117" name="Shape 117"/>
          <p:cNvSpPr txBox="1"/>
          <p:nvPr>
            <p:ph type="title"/>
          </p:nvPr>
        </p:nvSpPr>
        <p:spPr>
          <a:xfrm>
            <a:off x="415600" y="593366"/>
            <a:ext cx="11360800" cy="7635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118" name="Shape 118"/>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9pPr>
          </a:lstStyle>
          <a:p/>
        </p:txBody>
      </p:sp>
      <p:sp>
        <p:nvSpPr>
          <p:cNvPr id="119" name="Shape 119"/>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r">
              <a:spcBef>
                <a:spcPts val="0"/>
              </a:spcBef>
              <a:buSzPct val="25000"/>
              <a:buNone/>
            </a:pPr>
            <a:fld id="{00000000-1234-1234-1234-123412341234}" type="slidenum">
              <a:rPr lang="en-US" sz="1333">
                <a:solidFill>
                  <a:srgbClr val="595959"/>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2" name="Shape 122"/>
        <p:cNvGrpSpPr/>
        <p:nvPr/>
      </p:nvGrpSpPr>
      <p:grpSpPr>
        <a:xfrm>
          <a:off x="0" y="0"/>
          <a:ext cx="0" cy="0"/>
          <a:chOff x="0" y="0"/>
          <a:chExt cx="0" cy="0"/>
        </a:xfrm>
      </p:grpSpPr>
      <p:sp>
        <p:nvSpPr>
          <p:cNvPr id="123" name="Shape 123"/>
          <p:cNvSpPr txBox="1"/>
          <p:nvPr>
            <p:ph type="title"/>
          </p:nvPr>
        </p:nvSpPr>
        <p:spPr>
          <a:xfrm>
            <a:off x="415600" y="593366"/>
            <a:ext cx="11360800" cy="7635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124" name="Shape 124"/>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9pPr>
          </a:lstStyle>
          <a:p/>
        </p:txBody>
      </p:sp>
      <p:sp>
        <p:nvSpPr>
          <p:cNvPr id="125" name="Shape 125"/>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r">
              <a:spcBef>
                <a:spcPts val="0"/>
              </a:spcBef>
              <a:buSzPct val="25000"/>
              <a:buNone/>
            </a:pPr>
            <a:fld id="{00000000-1234-1234-1234-123412341234}" type="slidenum">
              <a:rPr lang="en-US" sz="1333">
                <a:solidFill>
                  <a:srgbClr val="595959"/>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 name="Shape 30"/>
        <p:cNvGrpSpPr/>
        <p:nvPr/>
      </p:nvGrpSpPr>
      <p:grpSpPr>
        <a:xfrm>
          <a:off x="0" y="0"/>
          <a:ext cx="0" cy="0"/>
          <a:chOff x="0" y="0"/>
          <a:chExt cx="0" cy="0"/>
        </a:xfrm>
      </p:grpSpPr>
      <p:sp>
        <p:nvSpPr>
          <p:cNvPr id="31" name="Shape 31"/>
          <p:cNvSpPr txBox="1"/>
          <p:nvPr>
            <p:ph type="title"/>
          </p:nvPr>
        </p:nvSpPr>
        <p:spPr>
          <a:xfrm>
            <a:off x="415600" y="593366"/>
            <a:ext cx="11360800" cy="7635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32" name="Shape 32"/>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9pPr>
          </a:lstStyle>
          <a:p/>
        </p:txBody>
      </p:sp>
      <p:sp>
        <p:nvSpPr>
          <p:cNvPr id="33" name="Shape 33"/>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r">
              <a:spcBef>
                <a:spcPts val="0"/>
              </a:spcBef>
              <a:buSzPct val="25000"/>
              <a:buNone/>
            </a:pPr>
            <a:fld id="{00000000-1234-1234-1234-123412341234}" type="slidenum">
              <a:rPr lang="en-US" sz="1333">
                <a:solidFill>
                  <a:srgbClr val="595959"/>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 name="Shape 38"/>
        <p:cNvGrpSpPr/>
        <p:nvPr/>
      </p:nvGrpSpPr>
      <p:grpSpPr>
        <a:xfrm>
          <a:off x="0" y="0"/>
          <a:ext cx="0" cy="0"/>
          <a:chOff x="0" y="0"/>
          <a:chExt cx="0" cy="0"/>
        </a:xfrm>
      </p:grpSpPr>
      <p:sp>
        <p:nvSpPr>
          <p:cNvPr id="39" name="Shape 39"/>
          <p:cNvSpPr txBox="1"/>
          <p:nvPr>
            <p:ph type="title"/>
          </p:nvPr>
        </p:nvSpPr>
        <p:spPr>
          <a:xfrm>
            <a:off x="415600" y="593366"/>
            <a:ext cx="11360800" cy="7635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40" name="Shape 40"/>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9pPr>
          </a:lstStyle>
          <a:p/>
        </p:txBody>
      </p:sp>
      <p:sp>
        <p:nvSpPr>
          <p:cNvPr id="41" name="Shape 41"/>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r">
              <a:spcBef>
                <a:spcPts val="0"/>
              </a:spcBef>
              <a:buSzPct val="25000"/>
              <a:buNone/>
            </a:pPr>
            <a:fld id="{00000000-1234-1234-1234-123412341234}" type="slidenum">
              <a:rPr lang="en-US" sz="1333">
                <a:solidFill>
                  <a:srgbClr val="595959"/>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5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 name="Shape 46"/>
        <p:cNvGrpSpPr/>
        <p:nvPr/>
      </p:nvGrpSpPr>
      <p:grpSpPr>
        <a:xfrm>
          <a:off x="0" y="0"/>
          <a:ext cx="0" cy="0"/>
          <a:chOff x="0" y="0"/>
          <a:chExt cx="0" cy="0"/>
        </a:xfrm>
      </p:grpSpPr>
      <p:sp>
        <p:nvSpPr>
          <p:cNvPr id="47" name="Shape 47"/>
          <p:cNvSpPr txBox="1"/>
          <p:nvPr>
            <p:ph type="title"/>
          </p:nvPr>
        </p:nvSpPr>
        <p:spPr>
          <a:xfrm>
            <a:off x="415600" y="593366"/>
            <a:ext cx="11360800" cy="7635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48" name="Shape 48"/>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9pPr>
          </a:lstStyle>
          <a:p/>
        </p:txBody>
      </p:sp>
      <p:sp>
        <p:nvSpPr>
          <p:cNvPr id="49" name="Shape 49"/>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r">
              <a:spcBef>
                <a:spcPts val="0"/>
              </a:spcBef>
              <a:buSzPct val="25000"/>
              <a:buNone/>
            </a:pPr>
            <a:fld id="{00000000-1234-1234-1234-123412341234}" type="slidenum">
              <a:rPr lang="en-US" sz="1333">
                <a:solidFill>
                  <a:srgbClr val="595959"/>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5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 name="Shape 54"/>
        <p:cNvGrpSpPr/>
        <p:nvPr/>
      </p:nvGrpSpPr>
      <p:grpSpPr>
        <a:xfrm>
          <a:off x="0" y="0"/>
          <a:ext cx="0" cy="0"/>
          <a:chOff x="0" y="0"/>
          <a:chExt cx="0" cy="0"/>
        </a:xfrm>
      </p:grpSpPr>
      <p:sp>
        <p:nvSpPr>
          <p:cNvPr id="55" name="Shape 55"/>
          <p:cNvSpPr txBox="1"/>
          <p:nvPr>
            <p:ph type="title"/>
          </p:nvPr>
        </p:nvSpPr>
        <p:spPr>
          <a:xfrm>
            <a:off x="415600" y="593366"/>
            <a:ext cx="11360800" cy="7635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56" name="Shape 56"/>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9pPr>
          </a:lstStyle>
          <a:p/>
        </p:txBody>
      </p:sp>
      <p:sp>
        <p:nvSpPr>
          <p:cNvPr id="57" name="Shape 57"/>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r">
              <a:spcBef>
                <a:spcPts val="0"/>
              </a:spcBef>
              <a:buSzPct val="25000"/>
              <a:buNone/>
            </a:pPr>
            <a:fld id="{00000000-1234-1234-1234-123412341234}" type="slidenum">
              <a:rPr lang="en-US" sz="1333">
                <a:solidFill>
                  <a:srgbClr val="595959"/>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5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 name="Shape 62"/>
        <p:cNvGrpSpPr/>
        <p:nvPr/>
      </p:nvGrpSpPr>
      <p:grpSpPr>
        <a:xfrm>
          <a:off x="0" y="0"/>
          <a:ext cx="0" cy="0"/>
          <a:chOff x="0" y="0"/>
          <a:chExt cx="0" cy="0"/>
        </a:xfrm>
      </p:grpSpPr>
      <p:sp>
        <p:nvSpPr>
          <p:cNvPr id="63" name="Shape 63"/>
          <p:cNvSpPr txBox="1"/>
          <p:nvPr>
            <p:ph type="title"/>
          </p:nvPr>
        </p:nvSpPr>
        <p:spPr>
          <a:xfrm>
            <a:off x="415600" y="593366"/>
            <a:ext cx="11360800" cy="7635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64" name="Shape 64"/>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9pPr>
          </a:lstStyle>
          <a:p/>
        </p:txBody>
      </p:sp>
      <p:sp>
        <p:nvSpPr>
          <p:cNvPr id="65" name="Shape 65"/>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r">
              <a:spcBef>
                <a:spcPts val="0"/>
              </a:spcBef>
              <a:buSzPct val="25000"/>
              <a:buNone/>
            </a:pPr>
            <a:fld id="{00000000-1234-1234-1234-123412341234}" type="slidenum">
              <a:rPr lang="en-US" sz="1333">
                <a:solidFill>
                  <a:srgbClr val="595959"/>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5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0" name="Shape 70"/>
        <p:cNvGrpSpPr/>
        <p:nvPr/>
      </p:nvGrpSpPr>
      <p:grpSpPr>
        <a:xfrm>
          <a:off x="0" y="0"/>
          <a:ext cx="0" cy="0"/>
          <a:chOff x="0" y="0"/>
          <a:chExt cx="0" cy="0"/>
        </a:xfrm>
      </p:grpSpPr>
      <p:sp>
        <p:nvSpPr>
          <p:cNvPr id="71" name="Shape 71"/>
          <p:cNvSpPr txBox="1"/>
          <p:nvPr>
            <p:ph type="title"/>
          </p:nvPr>
        </p:nvSpPr>
        <p:spPr>
          <a:xfrm>
            <a:off x="415600" y="593366"/>
            <a:ext cx="11360800" cy="7635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72" name="Shape 72"/>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9pPr>
          </a:lstStyle>
          <a:p/>
        </p:txBody>
      </p:sp>
      <p:sp>
        <p:nvSpPr>
          <p:cNvPr id="73" name="Shape 73"/>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r">
              <a:spcBef>
                <a:spcPts val="0"/>
              </a:spcBef>
              <a:buSzPct val="25000"/>
              <a:buNone/>
            </a:pPr>
            <a:fld id="{00000000-1234-1234-1234-123412341234}" type="slidenum">
              <a:rPr lang="en-US" sz="1333">
                <a:solidFill>
                  <a:srgbClr val="595959"/>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54"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8" name="Shape 78"/>
        <p:cNvGrpSpPr/>
        <p:nvPr/>
      </p:nvGrpSpPr>
      <p:grpSpPr>
        <a:xfrm>
          <a:off x="0" y="0"/>
          <a:ext cx="0" cy="0"/>
          <a:chOff x="0" y="0"/>
          <a:chExt cx="0" cy="0"/>
        </a:xfrm>
      </p:grpSpPr>
      <p:sp>
        <p:nvSpPr>
          <p:cNvPr id="79" name="Shape 79"/>
          <p:cNvSpPr txBox="1"/>
          <p:nvPr>
            <p:ph type="title"/>
          </p:nvPr>
        </p:nvSpPr>
        <p:spPr>
          <a:xfrm>
            <a:off x="415600" y="593366"/>
            <a:ext cx="11360800" cy="7635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80" name="Shape 80"/>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9pPr>
          </a:lstStyle>
          <a:p/>
        </p:txBody>
      </p:sp>
      <p:sp>
        <p:nvSpPr>
          <p:cNvPr id="81" name="Shape 81"/>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r">
              <a:spcBef>
                <a:spcPts val="0"/>
              </a:spcBef>
              <a:buSzPct val="25000"/>
              <a:buNone/>
            </a:pPr>
            <a:fld id="{00000000-1234-1234-1234-123412341234}" type="slidenum">
              <a:rPr lang="en-US" sz="1333">
                <a:solidFill>
                  <a:srgbClr val="595959"/>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5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4" name="Shape 84"/>
        <p:cNvGrpSpPr/>
        <p:nvPr/>
      </p:nvGrpSpPr>
      <p:grpSpPr>
        <a:xfrm>
          <a:off x="0" y="0"/>
          <a:ext cx="0" cy="0"/>
          <a:chOff x="0" y="0"/>
          <a:chExt cx="0" cy="0"/>
        </a:xfrm>
      </p:grpSpPr>
      <p:sp>
        <p:nvSpPr>
          <p:cNvPr id="85" name="Shape 85"/>
          <p:cNvSpPr txBox="1"/>
          <p:nvPr>
            <p:ph type="title"/>
          </p:nvPr>
        </p:nvSpPr>
        <p:spPr>
          <a:xfrm>
            <a:off x="415600" y="593366"/>
            <a:ext cx="11360800" cy="7635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86" name="Shape 86"/>
          <p:cNvSpPr txBox="1"/>
          <p:nvPr>
            <p:ph idx="1" type="body"/>
          </p:nvPr>
        </p:nvSpPr>
        <p:spPr>
          <a:xfrm>
            <a:off x="415600" y="1536633"/>
            <a:ext cx="11360800" cy="4555199"/>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867" u="none" cap="none" strike="noStrike">
                <a:solidFill>
                  <a:schemeClr val="dk2"/>
                </a:solidFill>
                <a:latin typeface="Arial"/>
                <a:ea typeface="Arial"/>
                <a:cs typeface="Arial"/>
                <a:sym typeface="Arial"/>
              </a:defRPr>
            </a:lvl9pPr>
          </a:lstStyle>
          <a:p/>
        </p:txBody>
      </p:sp>
      <p:sp>
        <p:nvSpPr>
          <p:cNvPr id="87" name="Shape 87"/>
          <p:cNvSpPr txBox="1"/>
          <p:nvPr>
            <p:ph idx="12" type="sldNum"/>
          </p:nvPr>
        </p:nvSpPr>
        <p:spPr>
          <a:xfrm>
            <a:off x="11296609" y="6217621"/>
            <a:ext cx="731600" cy="524799"/>
          </a:xfrm>
          <a:prstGeom prst="rect">
            <a:avLst/>
          </a:prstGeom>
          <a:noFill/>
          <a:ln>
            <a:noFill/>
          </a:ln>
        </p:spPr>
        <p:txBody>
          <a:bodyPr anchorCtr="0" anchor="ctr" bIns="91425" lIns="91425" rIns="91425" tIns="91425">
            <a:noAutofit/>
          </a:bodyPr>
          <a:lstStyle/>
          <a:p>
            <a:pPr indent="0" lvl="0" marL="0" marR="0" rtl="0" algn="r">
              <a:spcBef>
                <a:spcPts val="0"/>
              </a:spcBef>
              <a:buSzPct val="25000"/>
              <a:buNone/>
            </a:pPr>
            <a:fld id="{00000000-1234-1234-1234-123412341234}" type="slidenum">
              <a:rPr lang="en-US" sz="1333">
                <a:solidFill>
                  <a:srgbClr val="595959"/>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56"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share.osf.io/"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pic>
        <p:nvPicPr>
          <p:cNvPr id="134" name="Shape 134"/>
          <p:cNvPicPr preferRelativeResize="0"/>
          <p:nvPr/>
        </p:nvPicPr>
        <p:blipFill rotWithShape="1">
          <a:blip r:embed="rId3">
            <a:alphaModFix/>
          </a:blip>
          <a:srcRect b="0" l="0" r="0" t="0"/>
          <a:stretch/>
        </p:blipFill>
        <p:spPr>
          <a:xfrm>
            <a:off x="4573800" y="2030633"/>
            <a:ext cx="3044400" cy="2188500"/>
          </a:xfrm>
          <a:prstGeom prst="rect">
            <a:avLst/>
          </a:prstGeom>
          <a:noFill/>
          <a:ln>
            <a:noFill/>
          </a:ln>
        </p:spPr>
      </p:pic>
      <p:sp>
        <p:nvSpPr>
          <p:cNvPr id="135" name="Shape 135"/>
          <p:cNvSpPr txBox="1"/>
          <p:nvPr>
            <p:ph idx="1" type="subTitle"/>
          </p:nvPr>
        </p:nvSpPr>
        <p:spPr>
          <a:xfrm>
            <a:off x="566733" y="5837332"/>
            <a:ext cx="4907599" cy="1056800"/>
          </a:xfrm>
          <a:prstGeom prst="rect">
            <a:avLst/>
          </a:prstGeom>
          <a:noFill/>
          <a:ln>
            <a:noFill/>
          </a:ln>
        </p:spPr>
        <p:txBody>
          <a:bodyPr anchorCtr="0" anchor="t" bIns="121900" lIns="121900" rIns="121900" tIns="121900">
            <a:noAutofit/>
          </a:bodyPr>
          <a:lstStyle/>
          <a:p>
            <a:pPr indent="0" lvl="0" marL="0" marR="0" rtl="0" algn="ctr">
              <a:lnSpc>
                <a:spcPct val="100000"/>
              </a:lnSpc>
              <a:spcBef>
                <a:spcPts val="0"/>
              </a:spcBef>
              <a:spcAft>
                <a:spcPts val="0"/>
              </a:spcAft>
              <a:buClr>
                <a:schemeClr val="dk2"/>
              </a:buClr>
              <a:buSzPct val="25000"/>
              <a:buFont typeface="Arvo"/>
              <a:buNone/>
            </a:pPr>
            <a:r>
              <a:rPr b="0" i="0" lang="en-US" sz="2400" u="none" cap="none" strike="noStrike">
                <a:solidFill>
                  <a:schemeClr val="dk2"/>
                </a:solidFill>
                <a:latin typeface="Arvo"/>
                <a:ea typeface="Arvo"/>
                <a:cs typeface="Arvo"/>
                <a:sym typeface="Arvo"/>
              </a:rPr>
              <a:t>Matthew Harp</a:t>
            </a:r>
          </a:p>
          <a:p>
            <a:pPr indent="0" lvl="0" marL="0" marR="0" rtl="0" algn="ctr">
              <a:lnSpc>
                <a:spcPct val="100000"/>
              </a:lnSpc>
              <a:spcBef>
                <a:spcPts val="0"/>
              </a:spcBef>
              <a:spcAft>
                <a:spcPts val="0"/>
              </a:spcAft>
              <a:buClr>
                <a:schemeClr val="dk2"/>
              </a:buClr>
              <a:buSzPct val="25000"/>
              <a:buFont typeface="Arvo"/>
              <a:buNone/>
            </a:pPr>
            <a:r>
              <a:rPr b="0" i="0" lang="en-US" sz="1867" u="none" cap="none" strike="noStrike">
                <a:solidFill>
                  <a:schemeClr val="dk2"/>
                </a:solidFill>
                <a:latin typeface="Arvo"/>
                <a:ea typeface="Arvo"/>
                <a:cs typeface="Arvo"/>
                <a:sym typeface="Arvo"/>
              </a:rPr>
              <a:t>Arizona State University </a:t>
            </a:r>
          </a:p>
        </p:txBody>
      </p:sp>
      <p:sp>
        <p:nvSpPr>
          <p:cNvPr id="136" name="Shape 136"/>
          <p:cNvSpPr txBox="1"/>
          <p:nvPr/>
        </p:nvSpPr>
        <p:spPr>
          <a:xfrm>
            <a:off x="2348266" y="4230067"/>
            <a:ext cx="7689900" cy="1017600"/>
          </a:xfrm>
          <a:prstGeom prst="rect">
            <a:avLst/>
          </a:prstGeom>
          <a:noFill/>
          <a:ln>
            <a:noFill/>
          </a:ln>
        </p:spPr>
        <p:txBody>
          <a:bodyPr anchorCtr="0" anchor="t" bIns="121900" lIns="121900" rIns="121900" tIns="121900">
            <a:noAutofit/>
          </a:bodyPr>
          <a:lstStyle/>
          <a:p>
            <a:pPr indent="0" lvl="0" marL="0" marR="0" rtl="0" algn="ctr">
              <a:spcBef>
                <a:spcPts val="0"/>
              </a:spcBef>
              <a:buSzPct val="25000"/>
              <a:buNone/>
            </a:pPr>
            <a:r>
              <a:rPr b="1" lang="en-US" sz="2400">
                <a:solidFill>
                  <a:srgbClr val="000000"/>
                </a:solidFill>
                <a:latin typeface="Raleway"/>
                <a:ea typeface="Raleway"/>
                <a:cs typeface="Raleway"/>
                <a:sym typeface="Raleway"/>
              </a:rPr>
              <a:t>Research Data Access &amp; Preservation Summit 2017</a:t>
            </a:r>
          </a:p>
          <a:p>
            <a:pPr indent="0" lvl="0" marL="0" marR="0" rtl="0" algn="ctr">
              <a:spcBef>
                <a:spcPts val="0"/>
              </a:spcBef>
              <a:buSzPct val="25000"/>
              <a:buNone/>
            </a:pPr>
            <a:r>
              <a:rPr b="1" lang="en-US" sz="2400">
                <a:solidFill>
                  <a:srgbClr val="000000"/>
                </a:solidFill>
                <a:latin typeface="Raleway"/>
                <a:ea typeface="Raleway"/>
                <a:cs typeface="Raleway"/>
                <a:sym typeface="Raleway"/>
              </a:rPr>
              <a:t>Seattle, Washington</a:t>
            </a:r>
          </a:p>
          <a:p>
            <a:pPr indent="0" lvl="0" marL="0" marR="0" rtl="0" algn="ctr">
              <a:spcBef>
                <a:spcPts val="0"/>
              </a:spcBef>
              <a:buSzPct val="25000"/>
              <a:buNone/>
            </a:pPr>
            <a:r>
              <a:rPr b="1" lang="en-US" sz="2400">
                <a:solidFill>
                  <a:srgbClr val="000000"/>
                </a:solidFill>
                <a:latin typeface="Raleway"/>
                <a:ea typeface="Raleway"/>
                <a:cs typeface="Raleway"/>
                <a:sym typeface="Raleway"/>
              </a:rPr>
              <a:t>April 19, 2017</a:t>
            </a:r>
          </a:p>
        </p:txBody>
      </p:sp>
      <p:sp>
        <p:nvSpPr>
          <p:cNvPr id="137" name="Shape 137"/>
          <p:cNvSpPr txBox="1"/>
          <p:nvPr>
            <p:ph idx="1" type="subTitle"/>
          </p:nvPr>
        </p:nvSpPr>
        <p:spPr>
          <a:xfrm>
            <a:off x="6292000" y="5837332"/>
            <a:ext cx="5900000" cy="1143599"/>
          </a:xfrm>
          <a:prstGeom prst="rect">
            <a:avLst/>
          </a:prstGeom>
          <a:noFill/>
          <a:ln>
            <a:noFill/>
          </a:ln>
        </p:spPr>
        <p:txBody>
          <a:bodyPr anchorCtr="0" anchor="t" bIns="121900" lIns="121900" rIns="121900" tIns="121900">
            <a:noAutofit/>
          </a:bodyPr>
          <a:lstStyle/>
          <a:p>
            <a:pPr indent="0" lvl="0" marL="0" marR="0" rtl="0" algn="ctr">
              <a:lnSpc>
                <a:spcPct val="100000"/>
              </a:lnSpc>
              <a:spcBef>
                <a:spcPts val="0"/>
              </a:spcBef>
              <a:spcAft>
                <a:spcPts val="0"/>
              </a:spcAft>
              <a:buClr>
                <a:schemeClr val="dk2"/>
              </a:buClr>
              <a:buSzPct val="25000"/>
              <a:buFont typeface="Arvo"/>
              <a:buNone/>
            </a:pPr>
            <a:r>
              <a:rPr b="0" i="0" lang="en-US" sz="2400" u="none" cap="none" strike="noStrike">
                <a:solidFill>
                  <a:schemeClr val="dk2"/>
                </a:solidFill>
                <a:latin typeface="Arvo"/>
                <a:ea typeface="Arvo"/>
                <a:cs typeface="Arvo"/>
                <a:sym typeface="Arvo"/>
              </a:rPr>
              <a:t>Cynthia Hudson-Vitale</a:t>
            </a:r>
          </a:p>
          <a:p>
            <a:pPr indent="0" lvl="0" marL="0" marR="0" rtl="0" algn="ctr">
              <a:lnSpc>
                <a:spcPct val="100000"/>
              </a:lnSpc>
              <a:spcBef>
                <a:spcPts val="0"/>
              </a:spcBef>
              <a:spcAft>
                <a:spcPts val="0"/>
              </a:spcAft>
              <a:buClr>
                <a:schemeClr val="dk2"/>
              </a:buClr>
              <a:buSzPct val="25000"/>
              <a:buFont typeface="Arvo"/>
              <a:buNone/>
            </a:pPr>
            <a:r>
              <a:rPr b="0" i="0" lang="en-US" sz="1867" u="none" cap="none" strike="noStrike">
                <a:solidFill>
                  <a:schemeClr val="dk2"/>
                </a:solidFill>
                <a:latin typeface="Arvo"/>
                <a:ea typeface="Arvo"/>
                <a:cs typeface="Arvo"/>
                <a:sym typeface="Arvo"/>
              </a:rPr>
              <a:t>Washington University in St. Louis</a:t>
            </a:r>
          </a:p>
        </p:txBody>
      </p:sp>
      <p:sp>
        <p:nvSpPr>
          <p:cNvPr id="138" name="Shape 138"/>
          <p:cNvSpPr txBox="1"/>
          <p:nvPr/>
        </p:nvSpPr>
        <p:spPr>
          <a:xfrm>
            <a:off x="0" y="893800"/>
            <a:ext cx="12192000" cy="1235700"/>
          </a:xfrm>
          <a:prstGeom prst="rect">
            <a:avLst/>
          </a:prstGeom>
          <a:noFill/>
          <a:ln>
            <a:noFill/>
          </a:ln>
        </p:spPr>
        <p:txBody>
          <a:bodyPr anchorCtr="0" anchor="t" bIns="121900" lIns="121900" rIns="121900" tIns="121900">
            <a:noAutofit/>
          </a:bodyPr>
          <a:lstStyle/>
          <a:p>
            <a:pPr indent="0" lvl="0" marL="0" marR="0" rtl="0" algn="ctr">
              <a:spcBef>
                <a:spcPts val="0"/>
              </a:spcBef>
              <a:buSzPct val="25000"/>
              <a:buNone/>
            </a:pPr>
            <a:r>
              <a:rPr b="1" lang="en-US" sz="4800">
                <a:solidFill>
                  <a:srgbClr val="212121"/>
                </a:solidFill>
                <a:highlight>
                  <a:srgbClr val="FFFFFF"/>
                </a:highlight>
                <a:latin typeface="Raleway"/>
                <a:ea typeface="Raleway"/>
                <a:cs typeface="Raleway"/>
                <a:sym typeface="Raleway"/>
              </a:rPr>
              <a:t>Research</a:t>
            </a:r>
            <a:r>
              <a:rPr b="1" lang="en-US" sz="4800">
                <a:solidFill>
                  <a:srgbClr val="212121"/>
                </a:solidFill>
                <a:highlight>
                  <a:srgbClr val="FFFFFF"/>
                </a:highlight>
                <a:latin typeface="Raleway"/>
                <a:ea typeface="Raleway"/>
                <a:cs typeface="Raleway"/>
                <a:sym typeface="Raleway"/>
              </a:rPr>
              <a:t> Discovery Through SHARE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x="0" y="0"/>
          <a:ext cx="0" cy="0"/>
          <a:chOff x="0" y="0"/>
          <a:chExt cx="0" cy="0"/>
        </a:xfrm>
      </p:grpSpPr>
      <p:pic>
        <p:nvPicPr>
          <p:cNvPr id="201" name="Shape 201"/>
          <p:cNvPicPr preferRelativeResize="0"/>
          <p:nvPr/>
        </p:nvPicPr>
        <p:blipFill rotWithShape="1">
          <a:blip r:embed="rId3">
            <a:alphaModFix/>
          </a:blip>
          <a:srcRect b="0" l="0" r="0" t="0"/>
          <a:stretch/>
        </p:blipFill>
        <p:spPr>
          <a:xfrm>
            <a:off x="547533" y="203201"/>
            <a:ext cx="11308839" cy="6451598"/>
          </a:xfrm>
          <a:prstGeom prst="rect">
            <a:avLst/>
          </a:prstGeom>
          <a:noFill/>
          <a:ln>
            <a:noFill/>
          </a:ln>
        </p:spPr>
      </p:pic>
      <p:sp>
        <p:nvSpPr>
          <p:cNvPr id="202" name="Shape 202"/>
          <p:cNvSpPr txBox="1"/>
          <p:nvPr/>
        </p:nvSpPr>
        <p:spPr>
          <a:xfrm>
            <a:off x="3442650" y="280575"/>
            <a:ext cx="4618200" cy="555000"/>
          </a:xfrm>
          <a:prstGeom prst="rect">
            <a:avLst/>
          </a:prstGeom>
          <a:noFill/>
          <a:ln>
            <a:noFill/>
          </a:ln>
        </p:spPr>
        <p:txBody>
          <a:bodyPr anchorCtr="0" anchor="t" bIns="91425" lIns="91425" rIns="91425" tIns="91425">
            <a:noAutofit/>
          </a:bodyPr>
          <a:lstStyle/>
          <a:p>
            <a:pPr lvl="0" algn="ctr">
              <a:spcBef>
                <a:spcPts val="0"/>
              </a:spcBef>
              <a:buNone/>
            </a:pPr>
            <a:r>
              <a:rPr lang="en-US" sz="2400">
                <a:latin typeface="Raleway"/>
                <a:ea typeface="Raleway"/>
                <a:cs typeface="Raleway"/>
                <a:sym typeface="Raleway"/>
              </a:rPr>
              <a:t>tritonshare.ucsd.edu</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pic>
        <p:nvPicPr>
          <p:cNvPr id="207" name="Shape 207"/>
          <p:cNvPicPr preferRelativeResize="0"/>
          <p:nvPr/>
        </p:nvPicPr>
        <p:blipFill rotWithShape="1">
          <a:blip r:embed="rId3">
            <a:alphaModFix/>
          </a:blip>
          <a:srcRect b="0" l="0" r="0" t="0"/>
          <a:stretch/>
        </p:blipFill>
        <p:spPr>
          <a:xfrm>
            <a:off x="203201" y="203201"/>
            <a:ext cx="11439467" cy="645159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211" name="Shape 211"/>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pic>
        <p:nvPicPr>
          <p:cNvPr descr="Screen Shot 2017-02-07 at 2.06.41 PM.png" id="216" name="Shape 216"/>
          <p:cNvPicPr preferRelativeResize="0"/>
          <p:nvPr/>
        </p:nvPicPr>
        <p:blipFill rotWithShape="1">
          <a:blip r:embed="rId3">
            <a:alphaModFix amt="20000"/>
          </a:blip>
          <a:srcRect b="0" l="0" r="0" t="0"/>
          <a:stretch/>
        </p:blipFill>
        <p:spPr>
          <a:xfrm>
            <a:off x="1625600" y="203201"/>
            <a:ext cx="8499336" cy="6451601"/>
          </a:xfrm>
          <a:prstGeom prst="rect">
            <a:avLst/>
          </a:prstGeom>
          <a:noFill/>
          <a:ln>
            <a:noFill/>
          </a:ln>
        </p:spPr>
      </p:pic>
      <p:sp>
        <p:nvSpPr>
          <p:cNvPr id="217" name="Shape 217"/>
          <p:cNvSpPr txBox="1"/>
          <p:nvPr/>
        </p:nvSpPr>
        <p:spPr>
          <a:xfrm rot="-328285">
            <a:off x="1534772" y="831069"/>
            <a:ext cx="5034136" cy="1280225"/>
          </a:xfrm>
          <a:prstGeom prst="rect">
            <a:avLst/>
          </a:prstGeom>
          <a:noFill/>
          <a:ln>
            <a:noFill/>
          </a:ln>
        </p:spPr>
        <p:txBody>
          <a:bodyPr anchorCtr="0" anchor="t" bIns="121900" lIns="121900" rIns="121900" tIns="121900">
            <a:noAutofit/>
          </a:bodyPr>
          <a:lstStyle/>
          <a:p>
            <a:pPr indent="0" lvl="0" marL="0" marR="0" rtl="0" algn="l">
              <a:spcBef>
                <a:spcPts val="0"/>
              </a:spcBef>
              <a:buSzPct val="25000"/>
              <a:buNone/>
            </a:pPr>
            <a:r>
              <a:rPr b="1" lang="en-US" sz="4800" u="sng">
                <a:solidFill>
                  <a:srgbClr val="FF0000"/>
                </a:solidFill>
                <a:latin typeface="Arial"/>
                <a:ea typeface="Arial"/>
                <a:cs typeface="Arial"/>
                <a:sym typeface="Arial"/>
              </a:rPr>
              <a:t>In Development</a:t>
            </a:r>
          </a:p>
        </p:txBody>
      </p:sp>
      <p:sp>
        <p:nvSpPr>
          <p:cNvPr id="218" name="Shape 218"/>
          <p:cNvSpPr txBox="1"/>
          <p:nvPr/>
        </p:nvSpPr>
        <p:spPr>
          <a:xfrm>
            <a:off x="2647766" y="2214900"/>
            <a:ext cx="6594399" cy="785199"/>
          </a:xfrm>
          <a:prstGeom prst="rect">
            <a:avLst/>
          </a:prstGeom>
          <a:noFill/>
          <a:ln>
            <a:noFill/>
          </a:ln>
        </p:spPr>
        <p:txBody>
          <a:bodyPr anchorCtr="0" anchor="t" bIns="121900" lIns="121900" rIns="121900" tIns="121900">
            <a:noAutofit/>
          </a:bodyPr>
          <a:lstStyle/>
          <a:p>
            <a:pPr indent="0" lvl="0" marL="0" marR="0" rtl="0" algn="l">
              <a:spcBef>
                <a:spcPts val="0"/>
              </a:spcBef>
              <a:buSzPct val="25000"/>
              <a:buNone/>
            </a:pPr>
            <a:r>
              <a:rPr b="1" lang="en-US" sz="4000">
                <a:solidFill>
                  <a:srgbClr val="000000"/>
                </a:solidFill>
                <a:latin typeface="Arvo"/>
                <a:ea typeface="Arvo"/>
                <a:cs typeface="Arvo"/>
                <a:sym typeface="Arvo"/>
              </a:rPr>
              <a:t>Research Arizona (2.0)</a:t>
            </a:r>
          </a:p>
        </p:txBody>
      </p:sp>
      <p:sp>
        <p:nvSpPr>
          <p:cNvPr id="219" name="Shape 219"/>
          <p:cNvSpPr txBox="1"/>
          <p:nvPr/>
        </p:nvSpPr>
        <p:spPr>
          <a:xfrm>
            <a:off x="2647766" y="3000100"/>
            <a:ext cx="7160400" cy="3141200"/>
          </a:xfrm>
          <a:prstGeom prst="rect">
            <a:avLst/>
          </a:prstGeom>
          <a:noFill/>
          <a:ln>
            <a:noFill/>
          </a:ln>
        </p:spPr>
        <p:txBody>
          <a:bodyPr anchorCtr="0" anchor="t" bIns="121900" lIns="121900" rIns="121900" tIns="121900">
            <a:noAutofit/>
          </a:bodyPr>
          <a:lstStyle/>
          <a:p>
            <a:pPr indent="-520684" lvl="0" marL="609585" marR="0" rtl="0" algn="l">
              <a:spcBef>
                <a:spcPts val="0"/>
              </a:spcBef>
              <a:buClr>
                <a:srgbClr val="000000"/>
              </a:buClr>
              <a:buSzPct val="100000"/>
              <a:buFont typeface="Raleway"/>
              <a:buChar char="●"/>
            </a:pPr>
            <a:r>
              <a:rPr lang="en-US" sz="3200">
                <a:solidFill>
                  <a:srgbClr val="000000"/>
                </a:solidFill>
                <a:latin typeface="Raleway"/>
                <a:ea typeface="Raleway"/>
                <a:cs typeface="Raleway"/>
                <a:sym typeface="Raleway"/>
              </a:rPr>
              <a:t>SHARE Technology</a:t>
            </a:r>
          </a:p>
          <a:p>
            <a:pPr indent="-520684" lvl="0" marL="609585" marR="0" rtl="0" algn="l">
              <a:spcBef>
                <a:spcPts val="0"/>
              </a:spcBef>
              <a:buClr>
                <a:srgbClr val="000000"/>
              </a:buClr>
              <a:buSzPct val="100000"/>
              <a:buFont typeface="Raleway"/>
              <a:buChar char="●"/>
            </a:pPr>
            <a:r>
              <a:rPr lang="en-US" sz="3200">
                <a:solidFill>
                  <a:srgbClr val="000000"/>
                </a:solidFill>
                <a:latin typeface="Raleway"/>
                <a:ea typeface="Raleway"/>
                <a:cs typeface="Raleway"/>
                <a:sym typeface="Raleway"/>
              </a:rPr>
              <a:t>Statewide Tri-University Effort</a:t>
            </a:r>
          </a:p>
          <a:p>
            <a:pPr indent="-520684" lvl="0" marL="609585" marR="0" rtl="0" algn="l">
              <a:spcBef>
                <a:spcPts val="0"/>
              </a:spcBef>
              <a:buClr>
                <a:srgbClr val="000000"/>
              </a:buClr>
              <a:buSzPct val="100000"/>
              <a:buFont typeface="Raleway"/>
              <a:buChar char="●"/>
            </a:pPr>
            <a:r>
              <a:rPr lang="en-US" sz="3200">
                <a:solidFill>
                  <a:srgbClr val="000000"/>
                </a:solidFill>
                <a:latin typeface="Raleway"/>
                <a:ea typeface="Raleway"/>
                <a:cs typeface="Raleway"/>
                <a:sym typeface="Raleway"/>
              </a:rPr>
              <a:t>Combined Data Dashboard</a:t>
            </a:r>
          </a:p>
          <a:p>
            <a:pPr indent="-520684" lvl="0" marL="609585" marR="0" rtl="0" algn="l">
              <a:spcBef>
                <a:spcPts val="0"/>
              </a:spcBef>
              <a:buClr>
                <a:srgbClr val="000000"/>
              </a:buClr>
              <a:buSzPct val="100000"/>
              <a:buFont typeface="Raleway"/>
              <a:buChar char="●"/>
            </a:pPr>
            <a:r>
              <a:rPr lang="en-US" sz="3200">
                <a:solidFill>
                  <a:srgbClr val="000000"/>
                </a:solidFill>
                <a:latin typeface="Raleway"/>
                <a:ea typeface="Raleway"/>
                <a:cs typeface="Raleway"/>
                <a:sym typeface="Raleway"/>
              </a:rPr>
              <a:t>Replaces stand alone website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idx="1" type="body"/>
          </p:nvPr>
        </p:nvSpPr>
        <p:spPr>
          <a:xfrm>
            <a:off x="415600" y="546022"/>
            <a:ext cx="11360800" cy="5610399"/>
          </a:xfrm>
          <a:prstGeom prst="rect">
            <a:avLst/>
          </a:prstGeom>
          <a:noFill/>
          <a:ln>
            <a:noFill/>
          </a:ln>
        </p:spPr>
        <p:txBody>
          <a:bodyPr anchorCtr="0" anchor="t" bIns="121900" lIns="121900" rIns="121900" tIns="121900">
            <a:noAutofit/>
          </a:bodyPr>
          <a:lstStyle/>
          <a:p>
            <a:pPr indent="0" lvl="0" marL="0" marR="0" rtl="0" algn="l">
              <a:lnSpc>
                <a:spcPct val="100000"/>
              </a:lnSpc>
              <a:spcBef>
                <a:spcPts val="0"/>
              </a:spcBef>
              <a:spcAft>
                <a:spcPts val="0"/>
              </a:spcAft>
              <a:buClr>
                <a:schemeClr val="dk2"/>
              </a:buClr>
              <a:buSzPct val="25000"/>
              <a:buFont typeface="Arial"/>
              <a:buNone/>
            </a:pPr>
            <a:r>
              <a:t/>
            </a:r>
            <a:endParaRPr b="0" i="0" sz="4800" u="none" cap="none" strike="noStrike">
              <a:solidFill>
                <a:srgbClr val="000000"/>
              </a:solidFill>
              <a:latin typeface="Arvo"/>
              <a:ea typeface="Arvo"/>
              <a:cs typeface="Arvo"/>
              <a:sym typeface="Arvo"/>
            </a:endParaRPr>
          </a:p>
          <a:p>
            <a:pPr indent="0" lvl="0" marL="0" marR="0" rtl="0" algn="l">
              <a:lnSpc>
                <a:spcPct val="100000"/>
              </a:lnSpc>
              <a:spcBef>
                <a:spcPts val="0"/>
              </a:spcBef>
              <a:spcAft>
                <a:spcPts val="0"/>
              </a:spcAft>
              <a:buClr>
                <a:schemeClr val="dk2"/>
              </a:buClr>
              <a:buSzPct val="25000"/>
              <a:buFont typeface="Arvo"/>
              <a:buNone/>
            </a:pPr>
            <a:r>
              <a:rPr b="0" i="0" lang="en-US" sz="4800" u="none" cap="none" strike="noStrike">
                <a:solidFill>
                  <a:srgbClr val="000000"/>
                </a:solidFill>
                <a:latin typeface="Arvo"/>
                <a:ea typeface="Arvo"/>
                <a:cs typeface="Arvo"/>
                <a:sym typeface="Arvo"/>
              </a:rPr>
              <a:t>Get more information</a:t>
            </a:r>
          </a:p>
          <a:p>
            <a:pPr indent="0" lvl="0" marL="0" marR="0" rtl="0" algn="l">
              <a:lnSpc>
                <a:spcPct val="100000"/>
              </a:lnSpc>
              <a:spcBef>
                <a:spcPts val="0"/>
              </a:spcBef>
              <a:spcAft>
                <a:spcPts val="0"/>
              </a:spcAft>
              <a:buClr>
                <a:schemeClr val="dk2"/>
              </a:buClr>
              <a:buSzPct val="25000"/>
              <a:buFont typeface="Raleway"/>
              <a:buNone/>
            </a:pPr>
            <a:r>
              <a:rPr b="0" i="0" lang="en-US" sz="4000" u="none" cap="none" strike="noStrike">
                <a:solidFill>
                  <a:srgbClr val="000000"/>
                </a:solidFill>
                <a:latin typeface="Raleway"/>
                <a:ea typeface="Raleway"/>
                <a:cs typeface="Raleway"/>
                <a:sym typeface="Raleway"/>
              </a:rPr>
              <a:t>www.share-research.org/updates</a:t>
            </a:r>
          </a:p>
          <a:p>
            <a:pPr indent="0" lvl="0" marL="0" marR="0" rtl="0" algn="l">
              <a:lnSpc>
                <a:spcPct val="100000"/>
              </a:lnSpc>
              <a:spcBef>
                <a:spcPts val="0"/>
              </a:spcBef>
              <a:spcAft>
                <a:spcPts val="0"/>
              </a:spcAft>
              <a:buClr>
                <a:schemeClr val="dk2"/>
              </a:buClr>
              <a:buSzPct val="25000"/>
              <a:buFont typeface="Raleway"/>
              <a:buNone/>
            </a:pPr>
            <a:r>
              <a:rPr b="0" i="0" lang="en-US" sz="4000" u="none" cap="none" strike="noStrike">
                <a:solidFill>
                  <a:srgbClr val="000000"/>
                </a:solidFill>
                <a:latin typeface="Raleway"/>
                <a:ea typeface="Raleway"/>
                <a:cs typeface="Raleway"/>
                <a:sym typeface="Raleway"/>
              </a:rPr>
              <a:t>@SHARE_Research</a:t>
            </a:r>
          </a:p>
          <a:p>
            <a:pPr indent="0" lvl="0" marL="0" marR="0" rtl="0" algn="l">
              <a:lnSpc>
                <a:spcPct val="100000"/>
              </a:lnSpc>
              <a:spcBef>
                <a:spcPts val="0"/>
              </a:spcBef>
              <a:spcAft>
                <a:spcPts val="0"/>
              </a:spcAft>
              <a:buClr>
                <a:schemeClr val="dk2"/>
              </a:buClr>
              <a:buSzPct val="25000"/>
              <a:buFont typeface="Arial"/>
              <a:buNone/>
            </a:pPr>
            <a:r>
              <a:t/>
            </a:r>
            <a:endParaRPr b="0" i="0" sz="4000" u="none" cap="none" strike="noStrike">
              <a:solidFill>
                <a:schemeClr val="dk2"/>
              </a:solidFill>
              <a:latin typeface="Arvo"/>
              <a:ea typeface="Arvo"/>
              <a:cs typeface="Arvo"/>
              <a:sym typeface="Arvo"/>
            </a:endParaRPr>
          </a:p>
          <a:p>
            <a:pPr indent="0" lvl="0" marL="0" marR="0" rtl="0" algn="l">
              <a:lnSpc>
                <a:spcPct val="100000"/>
              </a:lnSpc>
              <a:spcBef>
                <a:spcPts val="0"/>
              </a:spcBef>
              <a:spcAft>
                <a:spcPts val="0"/>
              </a:spcAft>
              <a:buClr>
                <a:schemeClr val="dk2"/>
              </a:buClr>
              <a:buSzPct val="25000"/>
              <a:buFont typeface="Arial"/>
              <a:buNone/>
            </a:pPr>
            <a:r>
              <a:t/>
            </a:r>
            <a:endParaRPr b="0" i="0" sz="4000" u="none" cap="none" strike="noStrike">
              <a:solidFill>
                <a:schemeClr val="dk2"/>
              </a:solidFill>
              <a:latin typeface="Arvo"/>
              <a:ea typeface="Arvo"/>
              <a:cs typeface="Arvo"/>
              <a:sym typeface="Arvo"/>
            </a:endParaRPr>
          </a:p>
          <a:p>
            <a:pPr indent="0" lvl="0" marL="0" marR="0" rtl="0" algn="l">
              <a:lnSpc>
                <a:spcPct val="100000"/>
              </a:lnSpc>
              <a:spcBef>
                <a:spcPts val="0"/>
              </a:spcBef>
              <a:spcAft>
                <a:spcPts val="0"/>
              </a:spcAft>
              <a:buClr>
                <a:schemeClr val="dk2"/>
              </a:buClr>
              <a:buSzPct val="25000"/>
              <a:buFont typeface="Arvo"/>
              <a:buNone/>
            </a:pPr>
            <a:r>
              <a:rPr b="0" i="0" lang="en-US" sz="4800" u="none" cap="none" strike="noStrike">
                <a:solidFill>
                  <a:srgbClr val="000000"/>
                </a:solidFill>
                <a:latin typeface="Arvo"/>
                <a:ea typeface="Arvo"/>
                <a:cs typeface="Arvo"/>
                <a:sym typeface="Arvo"/>
              </a:rPr>
              <a:t>Get involved!</a:t>
            </a:r>
          </a:p>
          <a:p>
            <a:pPr indent="0" lvl="0" marL="0" marR="0" rtl="0" algn="l">
              <a:lnSpc>
                <a:spcPct val="100000"/>
              </a:lnSpc>
              <a:spcBef>
                <a:spcPts val="0"/>
              </a:spcBef>
              <a:spcAft>
                <a:spcPts val="0"/>
              </a:spcAft>
              <a:buClr>
                <a:schemeClr val="dk2"/>
              </a:buClr>
              <a:buSzPct val="25000"/>
              <a:buFont typeface="Raleway"/>
              <a:buNone/>
            </a:pPr>
            <a:r>
              <a:rPr b="0" i="0" lang="en-US" sz="4000" u="none" cap="none" strike="noStrike">
                <a:solidFill>
                  <a:srgbClr val="000000"/>
                </a:solidFill>
                <a:latin typeface="Raleway"/>
                <a:ea typeface="Raleway"/>
                <a:cs typeface="Raleway"/>
                <a:sym typeface="Raleway"/>
              </a:rPr>
              <a:t>info@share-research.org</a:t>
            </a:r>
          </a:p>
          <a:p>
            <a:pPr indent="0" lvl="0" marL="0" marR="0" rtl="0" algn="l">
              <a:lnSpc>
                <a:spcPct val="100000"/>
              </a:lnSpc>
              <a:spcBef>
                <a:spcPts val="0"/>
              </a:spcBef>
              <a:spcAft>
                <a:spcPts val="0"/>
              </a:spcAft>
              <a:buClr>
                <a:schemeClr val="dk2"/>
              </a:buClr>
              <a:buSzPct val="25000"/>
              <a:buFont typeface="Arial"/>
              <a:buNone/>
            </a:pPr>
            <a:r>
              <a:t/>
            </a:r>
            <a:endParaRPr b="0" i="0" sz="40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chemeClr val="dk2"/>
              </a:buClr>
              <a:buSzPct val="25000"/>
              <a:buFont typeface="Arial"/>
              <a:buNone/>
            </a:pPr>
            <a:r>
              <a:t/>
            </a:r>
            <a:endParaRPr b="0" i="0" sz="4000" u="none" cap="none" strike="noStrike">
              <a:solidFill>
                <a:schemeClr val="dk2"/>
              </a:solidFill>
              <a:latin typeface="Arvo"/>
              <a:ea typeface="Arvo"/>
              <a:cs typeface="Arvo"/>
              <a:sym typeface="Arvo"/>
            </a:endParaRPr>
          </a:p>
          <a:p>
            <a:pPr indent="0" lvl="0" marL="0" marR="0" rtl="0" algn="l">
              <a:lnSpc>
                <a:spcPct val="100000"/>
              </a:lnSpc>
              <a:spcBef>
                <a:spcPts val="0"/>
              </a:spcBef>
              <a:spcAft>
                <a:spcPts val="0"/>
              </a:spcAft>
              <a:buClr>
                <a:schemeClr val="dk1"/>
              </a:buClr>
              <a:buSzPct val="25000"/>
              <a:buFont typeface="Arial"/>
              <a:buNone/>
            </a:pPr>
            <a:r>
              <a:t/>
            </a:r>
            <a:endParaRPr b="0" i="0" sz="2933" u="none" cap="none" strike="noStrike">
              <a:solidFill>
                <a:schemeClr val="dk2"/>
              </a:solidFill>
              <a:latin typeface="Arvo"/>
              <a:ea typeface="Arvo"/>
              <a:cs typeface="Arvo"/>
              <a:sym typeface="Arvo"/>
            </a:endParaRPr>
          </a:p>
        </p:txBody>
      </p:sp>
      <p:pic>
        <p:nvPicPr>
          <p:cNvPr id="225" name="Shape 225"/>
          <p:cNvPicPr preferRelativeResize="0"/>
          <p:nvPr/>
        </p:nvPicPr>
        <p:blipFill rotWithShape="1">
          <a:blip r:embed="rId3">
            <a:alphaModFix/>
          </a:blip>
          <a:srcRect b="0" l="0" r="0" t="0"/>
          <a:stretch/>
        </p:blipFill>
        <p:spPr>
          <a:xfrm>
            <a:off x="9511786" y="4963"/>
            <a:ext cx="2555999" cy="18371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pic>
        <p:nvPicPr>
          <p:cNvPr id="143" name="Shape 143"/>
          <p:cNvPicPr preferRelativeResize="0"/>
          <p:nvPr/>
        </p:nvPicPr>
        <p:blipFill rotWithShape="1">
          <a:blip r:embed="rId3">
            <a:alphaModFix/>
          </a:blip>
          <a:srcRect b="13762" l="0" r="0" t="0"/>
          <a:stretch/>
        </p:blipFill>
        <p:spPr>
          <a:xfrm>
            <a:off x="6912800" y="5149400"/>
            <a:ext cx="2563199" cy="1708600"/>
          </a:xfrm>
          <a:prstGeom prst="rect">
            <a:avLst/>
          </a:prstGeom>
          <a:noFill/>
          <a:ln>
            <a:noFill/>
          </a:ln>
        </p:spPr>
      </p:pic>
      <p:sp>
        <p:nvSpPr>
          <p:cNvPr id="144" name="Shape 144"/>
          <p:cNvSpPr txBox="1"/>
          <p:nvPr>
            <p:ph type="title"/>
          </p:nvPr>
        </p:nvSpPr>
        <p:spPr>
          <a:xfrm>
            <a:off x="415600" y="593366"/>
            <a:ext cx="11360800" cy="763599"/>
          </a:xfrm>
          <a:prstGeom prst="rect">
            <a:avLst/>
          </a:prstGeom>
          <a:noFill/>
          <a:ln>
            <a:noFill/>
          </a:ln>
        </p:spPr>
        <p:txBody>
          <a:bodyPr anchorCtr="0" anchor="b" bIns="121900" lIns="121900" rIns="121900" tIns="121900">
            <a:noAutofit/>
          </a:bodyPr>
          <a:lstStyle/>
          <a:p>
            <a:pPr indent="0" lvl="0" marL="0" marR="0" rtl="0" algn="l">
              <a:lnSpc>
                <a:spcPct val="100000"/>
              </a:lnSpc>
              <a:spcBef>
                <a:spcPts val="0"/>
              </a:spcBef>
              <a:spcAft>
                <a:spcPts val="0"/>
              </a:spcAft>
              <a:buClr>
                <a:schemeClr val="dk1"/>
              </a:buClr>
              <a:buSzPct val="25000"/>
              <a:buFont typeface="Arvo"/>
              <a:buNone/>
            </a:pPr>
            <a:r>
              <a:rPr b="0" i="0" lang="en-US" sz="4800" u="none" cap="none" strike="noStrike">
                <a:solidFill>
                  <a:schemeClr val="dk1"/>
                </a:solidFill>
                <a:latin typeface="Arvo"/>
                <a:ea typeface="Arvo"/>
                <a:cs typeface="Arvo"/>
                <a:sym typeface="Arvo"/>
              </a:rPr>
              <a:t>SHARE</a:t>
            </a:r>
          </a:p>
        </p:txBody>
      </p:sp>
      <p:sp>
        <p:nvSpPr>
          <p:cNvPr id="145" name="Shape 145"/>
          <p:cNvSpPr txBox="1"/>
          <p:nvPr>
            <p:ph idx="1" type="body"/>
          </p:nvPr>
        </p:nvSpPr>
        <p:spPr>
          <a:xfrm>
            <a:off x="415600" y="1536633"/>
            <a:ext cx="11360800" cy="4555199"/>
          </a:xfrm>
          <a:prstGeom prst="rect">
            <a:avLst/>
          </a:prstGeom>
          <a:noFill/>
          <a:ln>
            <a:noFill/>
          </a:ln>
        </p:spPr>
        <p:txBody>
          <a:bodyPr anchorCtr="0" anchor="t" bIns="121900" lIns="121900" rIns="121900" tIns="121900">
            <a:noAutofit/>
          </a:bodyPr>
          <a:lstStyle/>
          <a:p>
            <a:pPr indent="0" lvl="0" marL="0" marR="0" rtl="0" algn="l">
              <a:lnSpc>
                <a:spcPct val="100000"/>
              </a:lnSpc>
              <a:spcBef>
                <a:spcPts val="0"/>
              </a:spcBef>
              <a:spcAft>
                <a:spcPts val="0"/>
              </a:spcAft>
              <a:buClr>
                <a:schemeClr val="dk1"/>
              </a:buClr>
              <a:buSzPct val="25000"/>
              <a:buFont typeface="Raleway"/>
              <a:buNone/>
            </a:pPr>
            <a:r>
              <a:rPr b="0" i="0" lang="en-US" sz="4000" u="none" cap="none" strike="noStrike">
                <a:solidFill>
                  <a:schemeClr val="dk1"/>
                </a:solidFill>
                <a:latin typeface="Raleway"/>
                <a:ea typeface="Raleway"/>
                <a:cs typeface="Raleway"/>
                <a:sym typeface="Raleway"/>
              </a:rPr>
              <a:t>SHARE is a free, open dataset of research and scholarly activities across the research life</a:t>
            </a:r>
            <a:r>
              <a:rPr b="0" i="0" lang="en-US" sz="1800" u="none" cap="none" strike="noStrike">
                <a:solidFill>
                  <a:schemeClr val="dk2"/>
                </a:solidFill>
                <a:latin typeface="Raleway"/>
                <a:ea typeface="Raleway"/>
                <a:cs typeface="Raleway"/>
                <a:sym typeface="Raleway"/>
              </a:rPr>
              <a:t>-</a:t>
            </a:r>
            <a:r>
              <a:rPr b="0" i="0" lang="en-US" sz="4000" u="none" cap="none" strike="noStrike">
                <a:solidFill>
                  <a:schemeClr val="dk1"/>
                </a:solidFill>
                <a:latin typeface="Raleway"/>
                <a:ea typeface="Raleway"/>
                <a:cs typeface="Raleway"/>
                <a:sym typeface="Raleway"/>
              </a:rPr>
              <a:t>cycle.</a:t>
            </a:r>
          </a:p>
        </p:txBody>
      </p:sp>
      <p:pic>
        <p:nvPicPr>
          <p:cNvPr id="146" name="Shape 146"/>
          <p:cNvPicPr preferRelativeResize="0"/>
          <p:nvPr/>
        </p:nvPicPr>
        <p:blipFill rotWithShape="1">
          <a:blip r:embed="rId4">
            <a:alphaModFix/>
          </a:blip>
          <a:srcRect b="0" l="0" r="0" t="0"/>
          <a:stretch/>
        </p:blipFill>
        <p:spPr>
          <a:xfrm>
            <a:off x="604633" y="5573035"/>
            <a:ext cx="2563199" cy="1157200"/>
          </a:xfrm>
          <a:prstGeom prst="rect">
            <a:avLst/>
          </a:prstGeom>
          <a:noFill/>
          <a:ln>
            <a:noFill/>
          </a:ln>
        </p:spPr>
      </p:pic>
      <p:pic>
        <p:nvPicPr>
          <p:cNvPr id="147" name="Shape 147"/>
          <p:cNvPicPr preferRelativeResize="0"/>
          <p:nvPr/>
        </p:nvPicPr>
        <p:blipFill rotWithShape="1">
          <a:blip r:embed="rId5">
            <a:alphaModFix/>
          </a:blip>
          <a:srcRect b="0" l="0" r="0" t="0"/>
          <a:stretch/>
        </p:blipFill>
        <p:spPr>
          <a:xfrm>
            <a:off x="3373567" y="5425832"/>
            <a:ext cx="2467999" cy="1451599"/>
          </a:xfrm>
          <a:prstGeom prst="rect">
            <a:avLst/>
          </a:prstGeom>
          <a:noFill/>
          <a:ln>
            <a:noFill/>
          </a:ln>
        </p:spPr>
      </p:pic>
      <p:sp>
        <p:nvSpPr>
          <p:cNvPr id="148" name="Shape 148"/>
          <p:cNvSpPr txBox="1"/>
          <p:nvPr>
            <p:ph type="title"/>
          </p:nvPr>
        </p:nvSpPr>
        <p:spPr>
          <a:xfrm>
            <a:off x="203200" y="4914532"/>
            <a:ext cx="3167999" cy="763599"/>
          </a:xfrm>
          <a:prstGeom prst="rect">
            <a:avLst/>
          </a:prstGeom>
          <a:noFill/>
          <a:ln>
            <a:noFill/>
          </a:ln>
        </p:spPr>
        <p:txBody>
          <a:bodyPr anchorCtr="0" anchor="b" bIns="121900" lIns="121900" rIns="121900" tIns="121900">
            <a:noAutofit/>
          </a:bodyPr>
          <a:lstStyle/>
          <a:p>
            <a:pPr indent="0" lvl="0" marL="0" marR="0" rtl="0" algn="l">
              <a:lnSpc>
                <a:spcPct val="100000"/>
              </a:lnSpc>
              <a:spcBef>
                <a:spcPts val="0"/>
              </a:spcBef>
              <a:spcAft>
                <a:spcPts val="0"/>
              </a:spcAft>
              <a:buClr>
                <a:schemeClr val="dk1"/>
              </a:buClr>
              <a:buSzPct val="25000"/>
              <a:buFont typeface="Arvo"/>
              <a:buNone/>
            </a:pPr>
            <a:r>
              <a:rPr b="0" i="0" lang="en-US" sz="2400" u="none" cap="none" strike="noStrike">
                <a:solidFill>
                  <a:schemeClr val="dk1"/>
                </a:solidFill>
                <a:latin typeface="Arvo"/>
                <a:ea typeface="Arvo"/>
                <a:cs typeface="Arvo"/>
                <a:sym typeface="Arvo"/>
              </a:rPr>
              <a:t>Funded by:</a:t>
            </a:r>
          </a:p>
        </p:txBody>
      </p:sp>
      <p:sp>
        <p:nvSpPr>
          <p:cNvPr id="149" name="Shape 149"/>
          <p:cNvSpPr txBox="1"/>
          <p:nvPr>
            <p:ph type="title"/>
          </p:nvPr>
        </p:nvSpPr>
        <p:spPr>
          <a:xfrm>
            <a:off x="6861867" y="4946200"/>
            <a:ext cx="3167999" cy="763599"/>
          </a:xfrm>
          <a:prstGeom prst="rect">
            <a:avLst/>
          </a:prstGeom>
          <a:noFill/>
          <a:ln>
            <a:noFill/>
          </a:ln>
        </p:spPr>
        <p:txBody>
          <a:bodyPr anchorCtr="0" anchor="b" bIns="121900" lIns="121900" rIns="121900" tIns="121900">
            <a:noAutofit/>
          </a:bodyPr>
          <a:lstStyle/>
          <a:p>
            <a:pPr indent="0" lvl="0" marL="0" marR="0" rtl="0" algn="l">
              <a:lnSpc>
                <a:spcPct val="100000"/>
              </a:lnSpc>
              <a:spcBef>
                <a:spcPts val="0"/>
              </a:spcBef>
              <a:spcAft>
                <a:spcPts val="0"/>
              </a:spcAft>
              <a:buClr>
                <a:schemeClr val="dk1"/>
              </a:buClr>
              <a:buSzPct val="25000"/>
              <a:buFont typeface="Arvo"/>
              <a:buNone/>
            </a:pPr>
            <a:r>
              <a:rPr b="0" i="0" lang="en-US" sz="2400" u="none" cap="none" strike="noStrike">
                <a:solidFill>
                  <a:schemeClr val="dk1"/>
                </a:solidFill>
                <a:latin typeface="Arvo"/>
                <a:ea typeface="Arvo"/>
                <a:cs typeface="Arvo"/>
                <a:sym typeface="Arvo"/>
              </a:rPr>
              <a:t>Built by:</a:t>
            </a:r>
          </a:p>
        </p:txBody>
      </p:sp>
      <p:pic>
        <p:nvPicPr>
          <p:cNvPr id="150" name="Shape 150"/>
          <p:cNvPicPr preferRelativeResize="0"/>
          <p:nvPr/>
        </p:nvPicPr>
        <p:blipFill rotWithShape="1">
          <a:blip r:embed="rId6">
            <a:alphaModFix/>
          </a:blip>
          <a:srcRect b="0" l="0" r="0" t="0"/>
          <a:stretch/>
        </p:blipFill>
        <p:spPr>
          <a:xfrm>
            <a:off x="9699632" y="5685535"/>
            <a:ext cx="1552166" cy="932198"/>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x="0" y="0"/>
          <a:ext cx="0" cy="0"/>
          <a:chOff x="0" y="0"/>
          <a:chExt cx="0" cy="0"/>
        </a:xfrm>
      </p:grpSpPr>
      <p:sp>
        <p:nvSpPr>
          <p:cNvPr id="155" name="Shape 155"/>
          <p:cNvSpPr txBox="1"/>
          <p:nvPr>
            <p:ph type="title"/>
          </p:nvPr>
        </p:nvSpPr>
        <p:spPr>
          <a:xfrm>
            <a:off x="415600" y="593366"/>
            <a:ext cx="11360800" cy="763599"/>
          </a:xfrm>
          <a:prstGeom prst="rect">
            <a:avLst/>
          </a:prstGeom>
          <a:noFill/>
          <a:ln>
            <a:noFill/>
          </a:ln>
        </p:spPr>
        <p:txBody>
          <a:bodyPr anchorCtr="0" anchor="t" bIns="121900" lIns="121900" rIns="121900" tIns="121900">
            <a:noAutofit/>
          </a:bodyPr>
          <a:lstStyle/>
          <a:p>
            <a:pPr indent="0" lvl="0" marL="0" marR="0" rtl="0" algn="l">
              <a:lnSpc>
                <a:spcPct val="100000"/>
              </a:lnSpc>
              <a:spcBef>
                <a:spcPts val="0"/>
              </a:spcBef>
              <a:spcAft>
                <a:spcPts val="0"/>
              </a:spcAft>
              <a:buClr>
                <a:schemeClr val="dk1"/>
              </a:buClr>
              <a:buSzPct val="25000"/>
              <a:buFont typeface="Arvo"/>
              <a:buNone/>
            </a:pPr>
            <a:r>
              <a:rPr b="0" i="0" lang="en-US" sz="2800" u="none" cap="none" strike="noStrike">
                <a:solidFill>
                  <a:schemeClr val="dk1"/>
                </a:solidFill>
                <a:latin typeface="Arvo"/>
                <a:ea typeface="Arvo"/>
                <a:cs typeface="Arvo"/>
                <a:sym typeface="Arvo"/>
              </a:rPr>
              <a:t>SHARE dataset</a:t>
            </a:r>
          </a:p>
        </p:txBody>
      </p:sp>
      <p:sp>
        <p:nvSpPr>
          <p:cNvPr id="156" name="Shape 156"/>
          <p:cNvSpPr txBox="1"/>
          <p:nvPr>
            <p:ph idx="1" type="body"/>
          </p:nvPr>
        </p:nvSpPr>
        <p:spPr>
          <a:xfrm>
            <a:off x="415600" y="1536633"/>
            <a:ext cx="11360800" cy="4555199"/>
          </a:xfrm>
          <a:prstGeom prst="rect">
            <a:avLst/>
          </a:prstGeom>
          <a:noFill/>
          <a:ln>
            <a:noFill/>
          </a:ln>
        </p:spPr>
        <p:txBody>
          <a:bodyPr anchorCtr="0" anchor="t" bIns="121900" lIns="121900" rIns="121900" tIns="121900">
            <a:noAutofit/>
          </a:bodyPr>
          <a:lstStyle/>
          <a:p>
            <a:pPr indent="0" lvl="0" marL="0" marR="0" rtl="0" algn="l">
              <a:lnSpc>
                <a:spcPct val="115000"/>
              </a:lnSpc>
              <a:spcBef>
                <a:spcPts val="0"/>
              </a:spcBef>
              <a:spcAft>
                <a:spcPts val="0"/>
              </a:spcAft>
              <a:buClr>
                <a:schemeClr val="dk2"/>
              </a:buClr>
              <a:buSzPct val="25000"/>
              <a:buFont typeface="Raleway"/>
              <a:buNone/>
            </a:pPr>
            <a:r>
              <a:rPr b="0" i="0" lang="en-US" sz="3200" u="none" cap="none" strike="noStrike">
                <a:solidFill>
                  <a:schemeClr val="dk2"/>
                </a:solidFill>
                <a:latin typeface="Raleway"/>
                <a:ea typeface="Raleway"/>
                <a:cs typeface="Raleway"/>
                <a:sym typeface="Raleway"/>
              </a:rPr>
              <a:t>146+ data sources</a:t>
            </a:r>
          </a:p>
          <a:p>
            <a:pPr indent="-317484" lvl="0" marL="609585" marR="0" rtl="0" algn="l">
              <a:lnSpc>
                <a:spcPct val="115000"/>
              </a:lnSpc>
              <a:spcBef>
                <a:spcPts val="1600"/>
              </a:spcBef>
              <a:spcAft>
                <a:spcPts val="0"/>
              </a:spcAft>
              <a:buClr>
                <a:schemeClr val="dk2"/>
              </a:buClr>
              <a:buSzPct val="25000"/>
              <a:buFont typeface="Raleway"/>
              <a:buNone/>
            </a:pPr>
            <a:r>
              <a:rPr b="0" i="0" lang="en-US" sz="1800" u="none" cap="none" strike="noStrike">
                <a:solidFill>
                  <a:schemeClr val="dk2"/>
                </a:solidFill>
                <a:latin typeface="Raleway"/>
                <a:ea typeface="Raleway"/>
                <a:cs typeface="Raleway"/>
                <a:sym typeface="Raleway"/>
              </a:rPr>
              <a:t>Registries (e.g. CrossRef, DataCite)</a:t>
            </a:r>
          </a:p>
          <a:p>
            <a:pPr indent="-317484" lvl="0" marL="609585" marR="0" rtl="0" algn="l">
              <a:lnSpc>
                <a:spcPct val="115000"/>
              </a:lnSpc>
              <a:spcBef>
                <a:spcPts val="1600"/>
              </a:spcBef>
              <a:spcAft>
                <a:spcPts val="0"/>
              </a:spcAft>
              <a:buClr>
                <a:schemeClr val="dk2"/>
              </a:buClr>
              <a:buSzPct val="25000"/>
              <a:buFont typeface="Raleway"/>
              <a:buNone/>
            </a:pPr>
            <a:r>
              <a:rPr b="0" i="0" lang="en-US" sz="1800" u="none" cap="none" strike="noStrike">
                <a:solidFill>
                  <a:schemeClr val="dk2"/>
                </a:solidFill>
                <a:latin typeface="Raleway"/>
                <a:ea typeface="Raleway"/>
                <a:cs typeface="Raleway"/>
                <a:sym typeface="Raleway"/>
              </a:rPr>
              <a:t>Disciplinary repositories and preprint services</a:t>
            </a:r>
          </a:p>
          <a:p>
            <a:pPr indent="-317484" lvl="0" marL="609585" marR="0" rtl="0" algn="l">
              <a:lnSpc>
                <a:spcPct val="115000"/>
              </a:lnSpc>
              <a:spcBef>
                <a:spcPts val="1600"/>
              </a:spcBef>
              <a:spcAft>
                <a:spcPts val="0"/>
              </a:spcAft>
              <a:buClr>
                <a:schemeClr val="dk2"/>
              </a:buClr>
              <a:buSzPct val="25000"/>
              <a:buFont typeface="Raleway"/>
              <a:buNone/>
            </a:pPr>
            <a:r>
              <a:rPr b="0" i="0" lang="en-US" sz="1800" u="none" cap="none" strike="noStrike">
                <a:solidFill>
                  <a:schemeClr val="dk2"/>
                </a:solidFill>
                <a:latin typeface="Raleway"/>
                <a:ea typeface="Raleway"/>
                <a:cs typeface="Raleway"/>
                <a:sym typeface="Raleway"/>
              </a:rPr>
              <a:t>Data repositories</a:t>
            </a:r>
          </a:p>
          <a:p>
            <a:pPr indent="-317484" lvl="0" marL="609585" marR="0" rtl="0" algn="l">
              <a:lnSpc>
                <a:spcPct val="115000"/>
              </a:lnSpc>
              <a:spcBef>
                <a:spcPts val="1600"/>
              </a:spcBef>
              <a:spcAft>
                <a:spcPts val="0"/>
              </a:spcAft>
              <a:buClr>
                <a:schemeClr val="dk2"/>
              </a:buClr>
              <a:buSzPct val="25000"/>
              <a:buFont typeface="Raleway"/>
              <a:buNone/>
            </a:pPr>
            <a:r>
              <a:rPr b="0" i="0" lang="en-US" sz="1800" u="none" cap="none" strike="noStrike">
                <a:solidFill>
                  <a:schemeClr val="dk2"/>
                </a:solidFill>
                <a:latin typeface="Raleway"/>
                <a:ea typeface="Raleway"/>
                <a:cs typeface="Raleway"/>
                <a:sym typeface="Raleway"/>
              </a:rPr>
              <a:t>Institutional repositories</a:t>
            </a:r>
          </a:p>
          <a:p>
            <a:pPr indent="-317484" lvl="0" marL="609585" marR="0" rtl="0" algn="l">
              <a:lnSpc>
                <a:spcPct val="115000"/>
              </a:lnSpc>
              <a:spcBef>
                <a:spcPts val="1600"/>
              </a:spcBef>
              <a:spcAft>
                <a:spcPts val="0"/>
              </a:spcAft>
              <a:buClr>
                <a:schemeClr val="dk2"/>
              </a:buClr>
              <a:buSzPct val="25000"/>
              <a:buFont typeface="Raleway"/>
              <a:buNone/>
            </a:pPr>
            <a:r>
              <a:rPr b="0" i="0" lang="en-US" sz="1800" u="none" cap="none" strike="noStrike">
                <a:solidFill>
                  <a:schemeClr val="dk2"/>
                </a:solidFill>
                <a:latin typeface="Raleway"/>
                <a:ea typeface="Raleway"/>
                <a:cs typeface="Raleway"/>
                <a:sym typeface="Raleway"/>
              </a:rPr>
              <a:t>Agency repositories (e.g. DOE SciTech Connect)</a:t>
            </a:r>
          </a:p>
          <a:p>
            <a:pPr indent="0" lvl="0" marL="0" marR="0" rtl="0" algn="l">
              <a:lnSpc>
                <a:spcPct val="115000"/>
              </a:lnSpc>
              <a:spcBef>
                <a:spcPts val="1600"/>
              </a:spcBef>
              <a:spcAft>
                <a:spcPts val="0"/>
              </a:spcAft>
              <a:buClr>
                <a:schemeClr val="dk2"/>
              </a:buClr>
              <a:buSzPct val="25000"/>
              <a:buFont typeface="Raleway"/>
              <a:buNone/>
            </a:pPr>
            <a:r>
              <a:rPr b="0" i="0" lang="en-US" sz="3200" u="none" cap="none" strike="noStrike">
                <a:solidFill>
                  <a:schemeClr val="dk2"/>
                </a:solidFill>
                <a:latin typeface="Raleway"/>
                <a:ea typeface="Raleway"/>
                <a:cs typeface="Raleway"/>
                <a:sym typeface="Raleway"/>
              </a:rPr>
              <a:t>24.6 million metadata records</a:t>
            </a:r>
            <a:br>
              <a:rPr b="0" i="0" lang="en-US" sz="3200" u="none" cap="none" strike="noStrike">
                <a:solidFill>
                  <a:schemeClr val="dk2"/>
                </a:solidFill>
                <a:latin typeface="Raleway"/>
                <a:ea typeface="Raleway"/>
                <a:cs typeface="Raleway"/>
                <a:sym typeface="Raleway"/>
              </a:rPr>
            </a:br>
            <a:r>
              <a:rPr b="0" i="0" lang="en-US" sz="3200" u="sng" cap="none" strike="noStrike">
                <a:solidFill>
                  <a:schemeClr val="hlink"/>
                </a:solidFill>
                <a:latin typeface="Raleway"/>
                <a:ea typeface="Raleway"/>
                <a:cs typeface="Raleway"/>
                <a:sym typeface="Raleway"/>
                <a:hlinkClick r:id="rId3"/>
              </a:rPr>
              <a:t>https://share.osf.io</a:t>
            </a:r>
            <a:r>
              <a:rPr b="0" i="0" lang="en-US" sz="3200" u="none" cap="none" strike="noStrike">
                <a:solidFill>
                  <a:schemeClr val="dk2"/>
                </a:solidFill>
                <a:latin typeface="Raleway"/>
                <a:ea typeface="Raleway"/>
                <a:cs typeface="Raleway"/>
                <a:sym typeface="Raleway"/>
              </a:rPr>
              <a:t> </a:t>
            </a:r>
          </a:p>
          <a:p>
            <a:pPr indent="0" lvl="0" marL="0" marR="0" rtl="0" algn="l">
              <a:lnSpc>
                <a:spcPct val="115000"/>
              </a:lnSpc>
              <a:spcBef>
                <a:spcPts val="1600"/>
              </a:spcBef>
              <a:spcAft>
                <a:spcPts val="0"/>
              </a:spcAft>
              <a:buClr>
                <a:schemeClr val="dk2"/>
              </a:buClr>
              <a:buSzPct val="25000"/>
              <a:buFont typeface="Arial"/>
              <a:buNone/>
            </a:pPr>
            <a:r>
              <a:t/>
            </a:r>
            <a:endParaRPr b="0" i="0" sz="3200" u="none" cap="none" strike="noStrike">
              <a:solidFill>
                <a:schemeClr val="dk2"/>
              </a:solidFill>
              <a:latin typeface="Arvo"/>
              <a:ea typeface="Arvo"/>
              <a:cs typeface="Arvo"/>
              <a:sym typeface="Arvo"/>
            </a:endParaRPr>
          </a:p>
        </p:txBody>
      </p:sp>
      <p:pic>
        <p:nvPicPr>
          <p:cNvPr id="157" name="Shape 157"/>
          <p:cNvPicPr preferRelativeResize="0"/>
          <p:nvPr/>
        </p:nvPicPr>
        <p:blipFill rotWithShape="1">
          <a:blip r:embed="rId4">
            <a:alphaModFix/>
          </a:blip>
          <a:srcRect b="0" l="0" r="0" t="0"/>
          <a:stretch/>
        </p:blipFill>
        <p:spPr>
          <a:xfrm>
            <a:off x="9511786" y="4963"/>
            <a:ext cx="2555999" cy="1837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pic>
        <p:nvPicPr>
          <p:cNvPr id="162" name="Shape 162"/>
          <p:cNvPicPr preferRelativeResize="0"/>
          <p:nvPr/>
        </p:nvPicPr>
        <p:blipFill rotWithShape="1">
          <a:blip r:embed="rId3">
            <a:alphaModFix/>
          </a:blip>
          <a:srcRect b="0" l="0" r="0" t="0"/>
          <a:stretch/>
        </p:blipFill>
        <p:spPr>
          <a:xfrm>
            <a:off x="2944166" y="1315533"/>
            <a:ext cx="5842499" cy="5448532"/>
          </a:xfrm>
          <a:prstGeom prst="rect">
            <a:avLst/>
          </a:prstGeom>
          <a:noFill/>
          <a:ln>
            <a:noFill/>
          </a:ln>
        </p:spPr>
      </p:pic>
      <p:sp>
        <p:nvSpPr>
          <p:cNvPr id="163" name="Shape 163"/>
          <p:cNvSpPr txBox="1"/>
          <p:nvPr>
            <p:ph type="title"/>
          </p:nvPr>
        </p:nvSpPr>
        <p:spPr>
          <a:xfrm>
            <a:off x="342933" y="340323"/>
            <a:ext cx="11505199" cy="763599"/>
          </a:xfrm>
          <a:prstGeom prst="rect">
            <a:avLst/>
          </a:prstGeom>
          <a:noFill/>
          <a:ln>
            <a:noFill/>
          </a:ln>
        </p:spPr>
        <p:txBody>
          <a:bodyPr anchorCtr="0" anchor="t" bIns="121900" lIns="121900" rIns="121900" tIns="121900">
            <a:noAutofit/>
          </a:bodyPr>
          <a:lstStyle/>
          <a:p>
            <a:pPr indent="0" lvl="0" marL="0" marR="0" rtl="0" algn="l">
              <a:lnSpc>
                <a:spcPct val="100000"/>
              </a:lnSpc>
              <a:spcBef>
                <a:spcPts val="0"/>
              </a:spcBef>
              <a:spcAft>
                <a:spcPts val="0"/>
              </a:spcAft>
              <a:buClr>
                <a:schemeClr val="dk1"/>
              </a:buClr>
              <a:buSzPct val="25000"/>
              <a:buFont typeface="Arvo"/>
              <a:buNone/>
            </a:pPr>
            <a:r>
              <a:rPr b="0" i="0" lang="en-US" sz="2800" u="none" cap="none" strike="noStrike">
                <a:solidFill>
                  <a:schemeClr val="dk1"/>
                </a:solidFill>
                <a:latin typeface="Arvo"/>
                <a:ea typeface="Arvo"/>
                <a:cs typeface="Arvo"/>
                <a:sym typeface="Arvo"/>
              </a:rPr>
              <a:t>Collecting the </a:t>
            </a:r>
            <a:r>
              <a:rPr b="0" i="0" lang="en-US" sz="4800" u="none" cap="none" strike="noStrike">
                <a:solidFill>
                  <a:schemeClr val="dk1"/>
                </a:solidFill>
                <a:latin typeface="Arvo"/>
                <a:ea typeface="Arvo"/>
                <a:cs typeface="Arvo"/>
                <a:sym typeface="Arvo"/>
              </a:rPr>
              <a:t>Research Lifecycle</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415600" y="593366"/>
            <a:ext cx="11360800" cy="763599"/>
          </a:xfrm>
          <a:prstGeom prst="rect">
            <a:avLst/>
          </a:prstGeom>
          <a:noFill/>
          <a:ln>
            <a:noFill/>
          </a:ln>
        </p:spPr>
        <p:txBody>
          <a:bodyPr anchorCtr="0" anchor="t" bIns="121900" lIns="121900" rIns="121900" tIns="121900">
            <a:noAutofit/>
          </a:bodyPr>
          <a:lstStyle/>
          <a:p>
            <a:pPr indent="0" lvl="0" marL="0" marR="0" rtl="0" algn="l">
              <a:lnSpc>
                <a:spcPct val="100000"/>
              </a:lnSpc>
              <a:spcBef>
                <a:spcPts val="0"/>
              </a:spcBef>
              <a:spcAft>
                <a:spcPts val="0"/>
              </a:spcAft>
              <a:buClr>
                <a:schemeClr val="dk1"/>
              </a:buClr>
              <a:buSzPct val="25000"/>
              <a:buFont typeface="Arvo"/>
              <a:buNone/>
            </a:pPr>
            <a:r>
              <a:rPr b="0" i="0" lang="en-US" sz="2800" u="none" cap="none" strike="noStrike">
                <a:solidFill>
                  <a:schemeClr val="dk1"/>
                </a:solidFill>
                <a:latin typeface="Arvo"/>
                <a:ea typeface="Arvo"/>
                <a:cs typeface="Arvo"/>
                <a:sym typeface="Arvo"/>
              </a:rPr>
              <a:t>Meta(data) records by type</a:t>
            </a:r>
          </a:p>
        </p:txBody>
      </p:sp>
      <p:sp>
        <p:nvSpPr>
          <p:cNvPr id="169" name="Shape 169"/>
          <p:cNvSpPr txBox="1"/>
          <p:nvPr>
            <p:ph idx="1" type="body"/>
          </p:nvPr>
        </p:nvSpPr>
        <p:spPr>
          <a:xfrm>
            <a:off x="415600" y="1536633"/>
            <a:ext cx="11360800" cy="4555199"/>
          </a:xfrm>
          <a:prstGeom prst="rect">
            <a:avLst/>
          </a:prstGeom>
          <a:noFill/>
          <a:ln>
            <a:noFill/>
          </a:ln>
        </p:spPr>
        <p:txBody>
          <a:bodyPr anchorCtr="0" anchor="t" bIns="121900" lIns="121900" rIns="121900" tIns="121900">
            <a:noAutofit/>
          </a:bodyPr>
          <a:lstStyle/>
          <a:p>
            <a:pPr indent="-520684" lvl="0" marL="609585" marR="0" rtl="0" algn="l">
              <a:lnSpc>
                <a:spcPct val="115000"/>
              </a:lnSpc>
              <a:spcBef>
                <a:spcPts val="0"/>
              </a:spcBef>
              <a:spcAft>
                <a:spcPts val="0"/>
              </a:spcAft>
              <a:buClr>
                <a:schemeClr val="dk2"/>
              </a:buClr>
              <a:buSzPct val="25000"/>
              <a:buFont typeface="Raleway"/>
              <a:buNone/>
            </a:pPr>
            <a:r>
              <a:rPr b="0" i="0" lang="en-US" sz="2200" u="none" cap="none" strike="noStrike">
                <a:solidFill>
                  <a:schemeClr val="dk2"/>
                </a:solidFill>
                <a:latin typeface="Raleway"/>
                <a:ea typeface="Raleway"/>
                <a:cs typeface="Raleway"/>
                <a:sym typeface="Raleway"/>
              </a:rPr>
              <a:t>Dataset</a:t>
            </a:r>
          </a:p>
          <a:p>
            <a:pPr indent="-520684" lvl="0" marL="609585" marR="0" rtl="0" algn="l">
              <a:lnSpc>
                <a:spcPct val="115000"/>
              </a:lnSpc>
              <a:spcBef>
                <a:spcPts val="1600"/>
              </a:spcBef>
              <a:spcAft>
                <a:spcPts val="0"/>
              </a:spcAft>
              <a:buClr>
                <a:schemeClr val="dk2"/>
              </a:buClr>
              <a:buSzPct val="25000"/>
              <a:buFont typeface="Raleway"/>
              <a:buNone/>
            </a:pPr>
            <a:r>
              <a:rPr b="0" i="0" lang="en-US" sz="2200" u="none" cap="none" strike="noStrike">
                <a:solidFill>
                  <a:schemeClr val="dk2"/>
                </a:solidFill>
                <a:latin typeface="Raleway"/>
                <a:ea typeface="Raleway"/>
                <a:cs typeface="Raleway"/>
                <a:sym typeface="Raleway"/>
              </a:rPr>
              <a:t>Patent</a:t>
            </a:r>
          </a:p>
          <a:p>
            <a:pPr indent="-520684" lvl="0" marL="609585" marR="0" rtl="0" algn="l">
              <a:lnSpc>
                <a:spcPct val="115000"/>
              </a:lnSpc>
              <a:spcBef>
                <a:spcPts val="1600"/>
              </a:spcBef>
              <a:spcAft>
                <a:spcPts val="0"/>
              </a:spcAft>
              <a:buClr>
                <a:schemeClr val="dk2"/>
              </a:buClr>
              <a:buSzPct val="25000"/>
              <a:buFont typeface="Raleway"/>
              <a:buNone/>
            </a:pPr>
            <a:r>
              <a:rPr b="0" i="0" lang="en-US" sz="2200" u="none" cap="none" strike="noStrike">
                <a:solidFill>
                  <a:schemeClr val="dk2"/>
                </a:solidFill>
                <a:latin typeface="Raleway"/>
                <a:ea typeface="Raleway"/>
                <a:cs typeface="Raleway"/>
                <a:sym typeface="Raleway"/>
              </a:rPr>
              <a:t>Poster</a:t>
            </a:r>
          </a:p>
          <a:p>
            <a:pPr indent="-520684" lvl="0" marL="609585" marR="0" rtl="0" algn="l">
              <a:lnSpc>
                <a:spcPct val="115000"/>
              </a:lnSpc>
              <a:spcBef>
                <a:spcPts val="1600"/>
              </a:spcBef>
              <a:spcAft>
                <a:spcPts val="0"/>
              </a:spcAft>
              <a:buClr>
                <a:schemeClr val="dk2"/>
              </a:buClr>
              <a:buSzPct val="25000"/>
              <a:buFont typeface="Raleway"/>
              <a:buNone/>
            </a:pPr>
            <a:r>
              <a:rPr b="0" i="0" lang="en-US" sz="2200" u="none" cap="none" strike="noStrike">
                <a:solidFill>
                  <a:schemeClr val="dk2"/>
                </a:solidFill>
                <a:latin typeface="Raleway"/>
                <a:ea typeface="Raleway"/>
                <a:cs typeface="Raleway"/>
                <a:sym typeface="Raleway"/>
              </a:rPr>
              <a:t>Presentation</a:t>
            </a:r>
          </a:p>
          <a:p>
            <a:pPr indent="-520684" lvl="0" marL="609585" marR="0" rtl="0" algn="l">
              <a:lnSpc>
                <a:spcPct val="115000"/>
              </a:lnSpc>
              <a:spcBef>
                <a:spcPts val="1600"/>
              </a:spcBef>
              <a:spcAft>
                <a:spcPts val="0"/>
              </a:spcAft>
              <a:buClr>
                <a:schemeClr val="dk2"/>
              </a:buClr>
              <a:buSzPct val="25000"/>
              <a:buFont typeface="Raleway"/>
              <a:buNone/>
            </a:pPr>
            <a:r>
              <a:rPr b="0" i="0" lang="en-US" sz="2200" u="none" cap="none" strike="noStrike">
                <a:solidFill>
                  <a:schemeClr val="dk2"/>
                </a:solidFill>
                <a:latin typeface="Raleway"/>
                <a:ea typeface="Raleway"/>
                <a:cs typeface="Raleway"/>
                <a:sym typeface="Raleway"/>
              </a:rPr>
              <a:t>Publication</a:t>
            </a:r>
          </a:p>
          <a:p>
            <a:pPr indent="-520684" lvl="0" marL="609585" marR="0" rtl="0" algn="l">
              <a:lnSpc>
                <a:spcPct val="115000"/>
              </a:lnSpc>
              <a:spcBef>
                <a:spcPts val="1600"/>
              </a:spcBef>
              <a:spcAft>
                <a:spcPts val="0"/>
              </a:spcAft>
              <a:buClr>
                <a:schemeClr val="dk2"/>
              </a:buClr>
              <a:buSzPct val="25000"/>
              <a:buFont typeface="Raleway"/>
              <a:buNone/>
            </a:pPr>
            <a:r>
              <a:rPr b="0" i="0" lang="en-US" sz="2200" u="none" cap="none" strike="noStrike">
                <a:solidFill>
                  <a:schemeClr val="dk2"/>
                </a:solidFill>
                <a:latin typeface="Raleway"/>
                <a:ea typeface="Raleway"/>
                <a:cs typeface="Raleway"/>
                <a:sym typeface="Raleway"/>
              </a:rPr>
              <a:t>Repository</a:t>
            </a:r>
          </a:p>
          <a:p>
            <a:pPr indent="-520684" lvl="0" marL="609585" marR="0" rtl="0" algn="l">
              <a:lnSpc>
                <a:spcPct val="115000"/>
              </a:lnSpc>
              <a:spcBef>
                <a:spcPts val="1600"/>
              </a:spcBef>
              <a:spcAft>
                <a:spcPts val="0"/>
              </a:spcAft>
              <a:buClr>
                <a:schemeClr val="dk2"/>
              </a:buClr>
              <a:buSzPct val="25000"/>
              <a:buFont typeface="Raleway"/>
              <a:buNone/>
            </a:pPr>
            <a:r>
              <a:rPr b="0" i="0" lang="en-US" sz="2200" u="none" cap="none" strike="noStrike">
                <a:solidFill>
                  <a:schemeClr val="dk2"/>
                </a:solidFill>
                <a:latin typeface="Raleway"/>
                <a:ea typeface="Raleway"/>
                <a:cs typeface="Raleway"/>
                <a:sym typeface="Raleway"/>
              </a:rPr>
              <a:t>Retraction</a:t>
            </a:r>
          </a:p>
          <a:p>
            <a:pPr indent="-520684" lvl="0" marL="609585" marR="0" rtl="0" algn="l">
              <a:lnSpc>
                <a:spcPct val="115000"/>
              </a:lnSpc>
              <a:spcBef>
                <a:spcPts val="1600"/>
              </a:spcBef>
              <a:spcAft>
                <a:spcPts val="0"/>
              </a:spcAft>
              <a:buClr>
                <a:schemeClr val="dk2"/>
              </a:buClr>
              <a:buSzPct val="25000"/>
              <a:buFont typeface="Raleway"/>
              <a:buNone/>
            </a:pPr>
            <a:r>
              <a:rPr b="0" i="0" lang="en-US" sz="2200" u="none" cap="none" strike="noStrike">
                <a:solidFill>
                  <a:schemeClr val="dk2"/>
                </a:solidFill>
                <a:latin typeface="Raleway"/>
                <a:ea typeface="Raleway"/>
                <a:cs typeface="Raleway"/>
                <a:sym typeface="Raleway"/>
              </a:rPr>
              <a:t>Software</a:t>
            </a:r>
          </a:p>
        </p:txBody>
      </p:sp>
      <p:pic>
        <p:nvPicPr>
          <p:cNvPr id="170" name="Shape 170"/>
          <p:cNvPicPr preferRelativeResize="0"/>
          <p:nvPr/>
        </p:nvPicPr>
        <p:blipFill rotWithShape="1">
          <a:blip r:embed="rId3">
            <a:alphaModFix/>
          </a:blip>
          <a:srcRect b="0" l="0" r="0" t="0"/>
          <a:stretch/>
        </p:blipFill>
        <p:spPr>
          <a:xfrm>
            <a:off x="9511786" y="4963"/>
            <a:ext cx="2555999" cy="1837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415600" y="1101366"/>
            <a:ext cx="11360800" cy="763599"/>
          </a:xfrm>
          <a:prstGeom prst="rect">
            <a:avLst/>
          </a:prstGeom>
          <a:noFill/>
          <a:ln>
            <a:noFill/>
          </a:ln>
        </p:spPr>
        <p:txBody>
          <a:bodyPr anchorCtr="0" anchor="b" bIns="121900" lIns="121900" rIns="121900" tIns="121900">
            <a:noAutofit/>
          </a:bodyPr>
          <a:lstStyle/>
          <a:p>
            <a:pPr indent="0" lvl="0" marL="0" marR="0" rtl="0" algn="l">
              <a:lnSpc>
                <a:spcPct val="100000"/>
              </a:lnSpc>
              <a:spcBef>
                <a:spcPts val="0"/>
              </a:spcBef>
              <a:spcAft>
                <a:spcPts val="0"/>
              </a:spcAft>
              <a:buClr>
                <a:schemeClr val="dk1"/>
              </a:buClr>
              <a:buSzPct val="25000"/>
              <a:buFont typeface="Arvo"/>
              <a:buNone/>
            </a:pPr>
            <a:r>
              <a:rPr b="0" i="0" lang="en-US" sz="4800" u="none" cap="none" strike="noStrike">
                <a:solidFill>
                  <a:schemeClr val="dk1"/>
                </a:solidFill>
                <a:latin typeface="Arvo"/>
                <a:ea typeface="Arvo"/>
                <a:cs typeface="Arvo"/>
                <a:sym typeface="Arvo"/>
              </a:rPr>
              <a:t>Open science, open scholarship, open source</a:t>
            </a:r>
          </a:p>
        </p:txBody>
      </p:sp>
      <p:pic>
        <p:nvPicPr>
          <p:cNvPr id="176" name="Shape 176"/>
          <p:cNvPicPr preferRelativeResize="0"/>
          <p:nvPr/>
        </p:nvPicPr>
        <p:blipFill rotWithShape="1">
          <a:blip r:embed="rId3">
            <a:alphaModFix/>
          </a:blip>
          <a:srcRect b="52698" l="533" r="52654" t="11821"/>
          <a:stretch/>
        </p:blipFill>
        <p:spPr>
          <a:xfrm>
            <a:off x="326033" y="4260451"/>
            <a:ext cx="4870800" cy="2307200"/>
          </a:xfrm>
          <a:prstGeom prst="rect">
            <a:avLst/>
          </a:prstGeom>
          <a:noFill/>
          <a:ln>
            <a:noFill/>
          </a:ln>
        </p:spPr>
      </p:pic>
      <p:pic>
        <p:nvPicPr>
          <p:cNvPr id="177" name="Shape 177"/>
          <p:cNvPicPr preferRelativeResize="0"/>
          <p:nvPr/>
        </p:nvPicPr>
        <p:blipFill rotWithShape="1">
          <a:blip r:embed="rId4">
            <a:alphaModFix/>
          </a:blip>
          <a:srcRect b="63620" l="5295" r="42834" t="7742"/>
          <a:stretch/>
        </p:blipFill>
        <p:spPr>
          <a:xfrm>
            <a:off x="5560300" y="4503067"/>
            <a:ext cx="6123599" cy="2112800"/>
          </a:xfrm>
          <a:prstGeom prst="rect">
            <a:avLst/>
          </a:prstGeom>
          <a:noFill/>
          <a:ln>
            <a:noFill/>
          </a:ln>
        </p:spPr>
      </p:pic>
      <p:pic>
        <p:nvPicPr>
          <p:cNvPr id="178" name="Shape 178"/>
          <p:cNvPicPr preferRelativeResize="0"/>
          <p:nvPr/>
        </p:nvPicPr>
        <p:blipFill rotWithShape="1">
          <a:blip r:embed="rId5">
            <a:alphaModFix/>
          </a:blip>
          <a:srcRect b="0" l="-329" r="329" t="0"/>
          <a:stretch/>
        </p:blipFill>
        <p:spPr>
          <a:xfrm>
            <a:off x="834033" y="1967032"/>
            <a:ext cx="4870800" cy="2112800"/>
          </a:xfrm>
          <a:prstGeom prst="rect">
            <a:avLst/>
          </a:prstGeom>
          <a:noFill/>
          <a:ln>
            <a:noFill/>
          </a:ln>
        </p:spPr>
      </p:pic>
      <p:pic>
        <p:nvPicPr>
          <p:cNvPr descr="Screen Shot 2017-04-13 at 1.56.04 PM.png" id="179" name="Shape 179"/>
          <p:cNvPicPr preferRelativeResize="0"/>
          <p:nvPr/>
        </p:nvPicPr>
        <p:blipFill rotWithShape="1">
          <a:blip r:embed="rId6">
            <a:alphaModFix/>
          </a:blip>
          <a:srcRect b="0" l="0" r="0" t="0"/>
          <a:stretch/>
        </p:blipFill>
        <p:spPr>
          <a:xfrm>
            <a:off x="6188528" y="1732533"/>
            <a:ext cx="4979501" cy="2527931"/>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pic>
        <p:nvPicPr>
          <p:cNvPr id="184" name="Shape 184"/>
          <p:cNvPicPr preferRelativeResize="0"/>
          <p:nvPr/>
        </p:nvPicPr>
        <p:blipFill rotWithShape="1">
          <a:blip r:embed="rId3">
            <a:alphaModFix/>
          </a:blip>
          <a:srcRect b="0" l="0" r="0" t="0"/>
          <a:stretch/>
        </p:blipFill>
        <p:spPr>
          <a:xfrm>
            <a:off x="1645407" y="0"/>
            <a:ext cx="7667999" cy="6858000"/>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pic>
        <p:nvPicPr>
          <p:cNvPr id="189" name="Shape 189"/>
          <p:cNvPicPr preferRelativeResize="0"/>
          <p:nvPr/>
        </p:nvPicPr>
        <p:blipFill rotWithShape="1">
          <a:blip r:embed="rId3">
            <a:alphaModFix/>
          </a:blip>
          <a:srcRect b="0" l="0" r="0" t="0"/>
          <a:stretch/>
        </p:blipFill>
        <p:spPr>
          <a:xfrm>
            <a:off x="1645407" y="0"/>
            <a:ext cx="7667999" cy="6858000"/>
          </a:xfrm>
          <a:prstGeom prst="rect">
            <a:avLst/>
          </a:prstGeom>
          <a:noFill/>
          <a:ln>
            <a:noFill/>
          </a:ln>
        </p:spPr>
      </p:pic>
      <p:sp>
        <p:nvSpPr>
          <p:cNvPr id="190" name="Shape 190"/>
          <p:cNvSpPr txBox="1"/>
          <p:nvPr/>
        </p:nvSpPr>
        <p:spPr>
          <a:xfrm>
            <a:off x="9313332" y="2815966"/>
            <a:ext cx="2895600" cy="914800"/>
          </a:xfrm>
          <a:prstGeom prst="rect">
            <a:avLst/>
          </a:prstGeom>
          <a:noFill/>
          <a:ln>
            <a:noFill/>
          </a:ln>
        </p:spPr>
        <p:txBody>
          <a:bodyPr anchorCtr="0" anchor="ctr" bIns="121900" lIns="121900" rIns="121900" tIns="121900">
            <a:noAutofit/>
          </a:bodyPr>
          <a:lstStyle/>
          <a:p>
            <a:pPr indent="0" lvl="0" marL="0" marR="0" rtl="0" algn="l">
              <a:spcBef>
                <a:spcPts val="0"/>
              </a:spcBef>
              <a:buClr>
                <a:srgbClr val="000000"/>
              </a:buClr>
              <a:buSzPct val="25000"/>
              <a:buFont typeface="Arvo"/>
              <a:buNone/>
            </a:pPr>
            <a:r>
              <a:rPr lang="en-US" sz="1867">
                <a:solidFill>
                  <a:srgbClr val="000000"/>
                </a:solidFill>
                <a:highlight>
                  <a:srgbClr val="EEEEEE"/>
                </a:highlight>
                <a:latin typeface="Arvo"/>
                <a:ea typeface="Arvo"/>
                <a:cs typeface="Arvo"/>
                <a:sym typeface="Arvo"/>
              </a:rPr>
              <a:t>Everett Opie The New Yorker Collection/The Cartoon Bank, </a:t>
            </a:r>
            <a:r>
              <a:rPr b="1" lang="en-US" sz="1867">
                <a:solidFill>
                  <a:srgbClr val="000000"/>
                </a:solidFill>
                <a:highlight>
                  <a:srgbClr val="EEEEEE"/>
                </a:highlight>
                <a:latin typeface="Arvo"/>
                <a:ea typeface="Arvo"/>
                <a:cs typeface="Arvo"/>
                <a:sym typeface="Arvo"/>
              </a:rPr>
              <a:t>1976</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sp>
        <p:nvSpPr>
          <p:cNvPr id="195" name="Shape 195"/>
          <p:cNvSpPr txBox="1"/>
          <p:nvPr>
            <p:ph type="title"/>
          </p:nvPr>
        </p:nvSpPr>
        <p:spPr>
          <a:xfrm>
            <a:off x="415600" y="593366"/>
            <a:ext cx="11360800" cy="763599"/>
          </a:xfrm>
          <a:prstGeom prst="rect">
            <a:avLst/>
          </a:prstGeom>
          <a:noFill/>
          <a:ln>
            <a:noFill/>
          </a:ln>
        </p:spPr>
        <p:txBody>
          <a:bodyPr anchorCtr="0" anchor="t" bIns="121900" lIns="121900" rIns="121900" tIns="121900">
            <a:noAutofit/>
          </a:bodyPr>
          <a:lstStyle/>
          <a:p>
            <a:pPr indent="0" lvl="0" marL="0" marR="0" rtl="0" algn="l">
              <a:lnSpc>
                <a:spcPct val="100000"/>
              </a:lnSpc>
              <a:spcBef>
                <a:spcPts val="0"/>
              </a:spcBef>
              <a:spcAft>
                <a:spcPts val="0"/>
              </a:spcAft>
              <a:buClr>
                <a:schemeClr val="dk1"/>
              </a:buClr>
              <a:buSzPct val="25000"/>
              <a:buFont typeface="Arvo"/>
              <a:buNone/>
            </a:pPr>
            <a:r>
              <a:rPr b="0" i="0" lang="en-US" sz="2800" u="none" cap="none" strike="noStrike">
                <a:solidFill>
                  <a:schemeClr val="dk1"/>
                </a:solidFill>
                <a:latin typeface="Arvo"/>
                <a:ea typeface="Arvo"/>
                <a:cs typeface="Arvo"/>
                <a:sym typeface="Arvo"/>
              </a:rPr>
              <a:t>SHARE API powers new discovery services</a:t>
            </a:r>
          </a:p>
        </p:txBody>
      </p:sp>
      <p:pic>
        <p:nvPicPr>
          <p:cNvPr descr="Screen Shot 2017-02-07 at 8.35.18 AM.png" id="196" name="Shape 196"/>
          <p:cNvPicPr preferRelativeResize="0"/>
          <p:nvPr/>
        </p:nvPicPr>
        <p:blipFill rotWithShape="1">
          <a:blip r:embed="rId3">
            <a:alphaModFix/>
          </a:blip>
          <a:srcRect b="24271" l="0" r="0" t="0"/>
          <a:stretch/>
        </p:blipFill>
        <p:spPr>
          <a:xfrm>
            <a:off x="2063066" y="1557166"/>
            <a:ext cx="8065866" cy="519336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3_strat_plan">
  <a:themeElements>
    <a:clrScheme name="Custom 2">
      <a:dk1>
        <a:srgbClr val="000000"/>
      </a:dk1>
      <a:lt1>
        <a:srgbClr val="FFFFFF"/>
      </a:lt1>
      <a:dk2>
        <a:srgbClr val="5F6062"/>
      </a:dk2>
      <a:lt2>
        <a:srgbClr val="C5EAF1"/>
      </a:lt2>
      <a:accent1>
        <a:srgbClr val="7DD1CD"/>
      </a:accent1>
      <a:accent2>
        <a:srgbClr val="F9A25E"/>
      </a:accent2>
      <a:accent3>
        <a:srgbClr val="9BBB59"/>
      </a:accent3>
      <a:accent4>
        <a:srgbClr val="005C5A"/>
      </a:accent4>
      <a:accent5>
        <a:srgbClr val="5F6062"/>
      </a:accent5>
      <a:accent6>
        <a:srgbClr val="FCD3B2"/>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17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19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20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26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name="23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xmlns:r="http://schemas.openxmlformats.org/officeDocument/2006/relationships" name="18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xmlns:r="http://schemas.openxmlformats.org/officeDocument/2006/relationships" name="28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5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2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6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21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27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29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25_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