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8"/>
  </p:notesMasterIdLst>
  <p:sldIdLst>
    <p:sldId id="256" r:id="rId2"/>
    <p:sldId id="258" r:id="rId3"/>
    <p:sldId id="293" r:id="rId4"/>
    <p:sldId id="294" r:id="rId5"/>
    <p:sldId id="260" r:id="rId6"/>
    <p:sldId id="259" r:id="rId7"/>
    <p:sldId id="349" r:id="rId8"/>
    <p:sldId id="261" r:id="rId9"/>
    <p:sldId id="262" r:id="rId10"/>
    <p:sldId id="257" r:id="rId11"/>
    <p:sldId id="308" r:id="rId12"/>
    <p:sldId id="350" r:id="rId13"/>
    <p:sldId id="295" r:id="rId14"/>
    <p:sldId id="313" r:id="rId15"/>
    <p:sldId id="296" r:id="rId16"/>
    <p:sldId id="316" r:id="rId17"/>
    <p:sldId id="264" r:id="rId18"/>
    <p:sldId id="317" r:id="rId19"/>
    <p:sldId id="297" r:id="rId20"/>
    <p:sldId id="266" r:id="rId21"/>
    <p:sldId id="346" r:id="rId22"/>
    <p:sldId id="351" r:id="rId23"/>
    <p:sldId id="267" r:id="rId24"/>
    <p:sldId id="318" r:id="rId25"/>
    <p:sldId id="319" r:id="rId26"/>
    <p:sldId id="270" r:id="rId27"/>
    <p:sldId id="298" r:id="rId28"/>
    <p:sldId id="32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348" r:id="rId37"/>
    <p:sldId id="352" r:id="rId38"/>
    <p:sldId id="299" r:id="rId39"/>
    <p:sldId id="278" r:id="rId40"/>
    <p:sldId id="280" r:id="rId41"/>
    <p:sldId id="279" r:id="rId42"/>
    <p:sldId id="281" r:id="rId43"/>
    <p:sldId id="282" r:id="rId44"/>
    <p:sldId id="283" r:id="rId45"/>
    <p:sldId id="353" r:id="rId46"/>
    <p:sldId id="284" r:id="rId47"/>
    <p:sldId id="354" r:id="rId48"/>
    <p:sldId id="286" r:id="rId49"/>
    <p:sldId id="285" r:id="rId50"/>
    <p:sldId id="287" r:id="rId51"/>
    <p:sldId id="288" r:id="rId52"/>
    <p:sldId id="300" r:id="rId53"/>
    <p:sldId id="289" r:id="rId54"/>
    <p:sldId id="290" r:id="rId55"/>
    <p:sldId id="291" r:id="rId56"/>
    <p:sldId id="355" r:id="rId57"/>
    <p:sldId id="292" r:id="rId58"/>
    <p:sldId id="310" r:id="rId59"/>
    <p:sldId id="301" r:id="rId60"/>
    <p:sldId id="322" r:id="rId61"/>
    <p:sldId id="323" r:id="rId62"/>
    <p:sldId id="321" r:id="rId63"/>
    <p:sldId id="324" r:id="rId64"/>
    <p:sldId id="356" r:id="rId65"/>
    <p:sldId id="325" r:id="rId66"/>
    <p:sldId id="326" r:id="rId67"/>
    <p:sldId id="327" r:id="rId68"/>
    <p:sldId id="328" r:id="rId69"/>
    <p:sldId id="329" r:id="rId70"/>
    <p:sldId id="357" r:id="rId71"/>
    <p:sldId id="359" r:id="rId72"/>
    <p:sldId id="302" r:id="rId73"/>
    <p:sldId id="330" r:id="rId74"/>
    <p:sldId id="360" r:id="rId75"/>
    <p:sldId id="361" r:id="rId76"/>
    <p:sldId id="332" r:id="rId77"/>
    <p:sldId id="362" r:id="rId78"/>
    <p:sldId id="303" r:id="rId79"/>
    <p:sldId id="363" r:id="rId80"/>
    <p:sldId id="304" r:id="rId81"/>
    <p:sldId id="340" r:id="rId82"/>
    <p:sldId id="341" r:id="rId83"/>
    <p:sldId id="334" r:id="rId84"/>
    <p:sldId id="335" r:id="rId85"/>
    <p:sldId id="336" r:id="rId86"/>
    <p:sldId id="337" r:id="rId87"/>
    <p:sldId id="338" r:id="rId88"/>
    <p:sldId id="342" r:id="rId89"/>
    <p:sldId id="344" r:id="rId90"/>
    <p:sldId id="345" r:id="rId91"/>
    <p:sldId id="364" r:id="rId92"/>
    <p:sldId id="365" r:id="rId93"/>
    <p:sldId id="305" r:id="rId94"/>
    <p:sldId id="306" r:id="rId95"/>
    <p:sldId id="311" r:id="rId96"/>
    <p:sldId id="312" r:id="rId9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00F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/>
    <p:restoredTop sz="89214"/>
  </p:normalViewPr>
  <p:slideViewPr>
    <p:cSldViewPr snapToGrid="0" snapToObjects="1">
      <p:cViewPr>
        <p:scale>
          <a:sx n="119" d="100"/>
          <a:sy n="119" d="100"/>
        </p:scale>
        <p:origin x="84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notesMaster" Target="notesMasters/notesMaster1.xml"/><Relationship Id="rId9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viewProps" Target="view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942B5-C4D5-5949-A004-7D331B7D8FCC}" type="datetimeFigureOut">
              <a:rPr lang="en-US" smtClean="0"/>
              <a:t>6/20/16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5A49E-F240-324B-B86B-29B30619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0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09638" lvl="2" indent="-452438">
              <a:buClr>
                <a:srgbClr val="FFA216"/>
              </a:buClr>
              <a:buSzPct val="75000"/>
              <a:buFont typeface="Wingdings" charset="2"/>
              <a:buChar char="u"/>
            </a:pPr>
            <a:r>
              <a:rPr lang="en-US" sz="1800" dirty="0" smtClean="0"/>
              <a:t>VideoLib</a:t>
            </a:r>
          </a:p>
          <a:p>
            <a:pPr marL="909638" lvl="2" indent="-452438">
              <a:buClr>
                <a:srgbClr val="FFA216"/>
              </a:buClr>
              <a:buSzPct val="75000"/>
              <a:buFont typeface="Wingdings" charset="2"/>
              <a:buChar char="u"/>
            </a:pPr>
            <a:r>
              <a:rPr lang="en-US" sz="1800" dirty="0" smtClean="0"/>
              <a:t>Video Roundtable - ALA</a:t>
            </a:r>
          </a:p>
          <a:p>
            <a:pPr marL="909638" lvl="2" indent="-452438">
              <a:buClr>
                <a:srgbClr val="FFA216"/>
              </a:buClr>
              <a:buSzPct val="75000"/>
              <a:buFont typeface="Wingdings" charset="2"/>
              <a:buChar char="u"/>
            </a:pPr>
            <a:r>
              <a:rPr lang="en-US" sz="1800" dirty="0" smtClean="0"/>
              <a:t>Media-L</a:t>
            </a:r>
          </a:p>
          <a:p>
            <a:pPr marL="909638" lvl="2" indent="-452438">
              <a:buClr>
                <a:srgbClr val="FFA216"/>
              </a:buClr>
              <a:buSzPct val="75000"/>
              <a:buFont typeface="Wingdings" charset="2"/>
              <a:buChar char="u"/>
            </a:pPr>
            <a:r>
              <a:rPr lang="en-US" sz="1800" dirty="0" err="1" smtClean="0"/>
              <a:t>ACQNet</a:t>
            </a:r>
            <a:endParaRPr lang="en-US" sz="1800" dirty="0" smtClean="0"/>
          </a:p>
          <a:p>
            <a:pPr marL="909638" lvl="2" indent="-452438">
              <a:buClr>
                <a:srgbClr val="FFA216"/>
              </a:buClr>
              <a:buSzPct val="75000"/>
              <a:buFont typeface="Wingdings" charset="2"/>
              <a:buChar char="u"/>
            </a:pPr>
            <a:r>
              <a:rPr lang="en-US" sz="1800" dirty="0" smtClean="0"/>
              <a:t>CCUMC</a:t>
            </a:r>
          </a:p>
          <a:p>
            <a:pPr marL="909638" lvl="2" indent="-452438">
              <a:buClr>
                <a:srgbClr val="FFA216"/>
              </a:buClr>
              <a:buSzPct val="75000"/>
              <a:buFont typeface="Wingdings" charset="2"/>
              <a:buChar char="u"/>
            </a:pPr>
            <a:r>
              <a:rPr lang="en-US" sz="1800" dirty="0" err="1" smtClean="0"/>
              <a:t>CollDev</a:t>
            </a:r>
            <a:endParaRPr lang="en-US" sz="1800" dirty="0" smtClean="0"/>
          </a:p>
          <a:p>
            <a:pPr marL="909638" lvl="2" indent="-452438">
              <a:buClr>
                <a:srgbClr val="FFA216"/>
              </a:buClr>
              <a:buSzPct val="75000"/>
              <a:buFont typeface="Wingdings" charset="2"/>
              <a:buChar char="u"/>
            </a:pPr>
            <a:r>
              <a:rPr lang="en-US" sz="1800" dirty="0" err="1" smtClean="0"/>
              <a:t>CollLib</a:t>
            </a:r>
            <a:endParaRPr lang="en-US" sz="1800" dirty="0" smtClean="0"/>
          </a:p>
          <a:p>
            <a:pPr marL="909638" lvl="2" indent="-452438">
              <a:buClr>
                <a:srgbClr val="FFA216"/>
              </a:buClr>
              <a:buSzPct val="75000"/>
              <a:buFont typeface="Wingdings" charset="2"/>
              <a:buChar char="u"/>
            </a:pPr>
            <a:r>
              <a:rPr lang="en-US" sz="1800" dirty="0" smtClean="0"/>
              <a:t>ARL Directors</a:t>
            </a:r>
            <a:r>
              <a:rPr lang="en-US" sz="1800" baseline="0" dirty="0" smtClean="0"/>
              <a:t> listserv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5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response to Special Focus</a:t>
            </a:r>
            <a:r>
              <a:rPr lang="en-US" baseline="0" dirty="0" smtClean="0"/>
              <a:t> and Tribal college was so low that we do not have data to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22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29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72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08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2013   Spend was 26K for streaming        20K for physical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39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2013   Spend was 26K for streaming        20K for physical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55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 about 2013   hard copy</a:t>
            </a:r>
            <a:r>
              <a:rPr lang="en-US" baseline="0" dirty="0" smtClean="0"/>
              <a:t> about the same, increase in </a:t>
            </a:r>
            <a:r>
              <a:rPr lang="en-US" baseline="0" dirty="0" err="1" smtClean="0"/>
              <a:t>expectaion</a:t>
            </a:r>
            <a:r>
              <a:rPr lang="en-US" baseline="0" dirty="0" smtClean="0"/>
              <a:t> of same and increase in expectation of more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Separated by subscription and individual in 2013, but 2015 combined</a:t>
            </a:r>
            <a:r>
              <a:rPr lang="is-IS" baseline="0" dirty="0" smtClean="0"/>
              <a:t>….   2013  was 42 and 46 for more     and   26 and 41 for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8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Comparable to 2013</a:t>
            </a:r>
            <a:r>
              <a:rPr lang="en-US" baseline="0" dirty="0" smtClean="0"/>
              <a:t>    where we found 90% of libraries with streaming video subscribe to at least </a:t>
            </a:r>
            <a:r>
              <a:rPr lang="en-US" b="1" baseline="0" dirty="0" smtClean="0"/>
              <a:t>one </a:t>
            </a:r>
            <a:r>
              <a:rPr lang="en-US" baseline="0" dirty="0" smtClean="0"/>
              <a:t>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7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Comparable to 2013</a:t>
            </a:r>
          </a:p>
          <a:p>
            <a:endParaRPr lang="en-US" dirty="0" smtClean="0"/>
          </a:p>
          <a:p>
            <a:r>
              <a:rPr lang="en-US" dirty="0" smtClean="0"/>
              <a:t>42% Yes    and     58%  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48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Slight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increas</a:t>
            </a:r>
            <a:r>
              <a:rPr lang="en-US" baseline="0" dirty="0" smtClean="0"/>
              <a:t> f rom 2013     </a:t>
            </a:r>
            <a:r>
              <a:rPr lang="en-US" dirty="0" smtClean="0"/>
              <a:t>2013   44 and    56%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1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much here that</a:t>
            </a:r>
            <a:r>
              <a:rPr lang="en-US" baseline="0" dirty="0" smtClean="0"/>
              <a:t> it takes 2 screens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18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</a:t>
            </a:r>
            <a:r>
              <a:rPr lang="en-US" baseline="0" dirty="0" smtClean="0"/>
              <a:t> from 2013      Yes 66%     No 34%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98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limited to libraries that stream in 2013    </a:t>
            </a:r>
          </a:p>
          <a:p>
            <a:endParaRPr lang="en-US" dirty="0" smtClean="0"/>
          </a:p>
          <a:p>
            <a:r>
              <a:rPr lang="en-US" dirty="0" err="1" smtClean="0"/>
              <a:t>Incread</a:t>
            </a:r>
            <a:r>
              <a:rPr lang="en-US" dirty="0" smtClean="0"/>
              <a:t> from 2013   ---  23 Yes     and 77 No</a:t>
            </a:r>
          </a:p>
          <a:p>
            <a:endParaRPr lang="en-US" dirty="0" smtClean="0"/>
          </a:p>
          <a:p>
            <a:r>
              <a:rPr lang="en-US" dirty="0" smtClean="0"/>
              <a:t>Aggregated data</a:t>
            </a:r>
            <a:r>
              <a:rPr lang="en-US" baseline="0" dirty="0" smtClean="0"/>
              <a:t> for all who stream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Need to compare to libraries with local hosting</a:t>
            </a:r>
            <a:r>
              <a:rPr lang="is-IS" baseline="0" dirty="0" smtClean="0"/>
              <a:t>…....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6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Failure to SPSS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69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not collected</a:t>
            </a:r>
            <a:r>
              <a:rPr lang="en-US" baseline="0" dirty="0" smtClean="0"/>
              <a:t> in 2013  so       2013  spend on individual titles was $3500        almost tripled from 2013 and subscription roughly the same  16,700 in 2013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half as many responses on this question</a:t>
            </a:r>
            <a:r>
              <a:rPr lang="is-IS" baseline="0" dirty="0" smtClean="0"/>
              <a:t>…..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44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not collected</a:t>
            </a:r>
            <a:r>
              <a:rPr lang="en-US" baseline="0" dirty="0" smtClean="0"/>
              <a:t> in 2013  so       2013  spend on individual titles was $3500        almost tripled from 2013 and subscription roughly the same  16,700 in 2013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half as many responses on this question</a:t>
            </a:r>
            <a:r>
              <a:rPr lang="is-IS" baseline="0" dirty="0" smtClean="0"/>
              <a:t>…..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22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not collected</a:t>
            </a:r>
            <a:r>
              <a:rPr lang="en-US" baseline="0" dirty="0" smtClean="0"/>
              <a:t> in 2013  so       2013  spend on individual titles was $3500        almost tripled from 2013 and subscription roughly the same  16,700 in 2013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half as many responses on this question</a:t>
            </a:r>
            <a:r>
              <a:rPr lang="is-IS" baseline="0" dirty="0" smtClean="0"/>
              <a:t>…..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95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had hoped to collect</a:t>
            </a:r>
            <a:r>
              <a:rPr lang="en-US" baseline="0" dirty="0" smtClean="0"/>
              <a:t> overall size including PDA access and </a:t>
            </a:r>
            <a:r>
              <a:rPr lang="en-US" baseline="0" dirty="0" err="1" smtClean="0"/>
              <a:t>subscrription</a:t>
            </a:r>
            <a:r>
              <a:rPr lang="en-US" baseline="0" dirty="0" smtClean="0"/>
              <a:t>  but our data is dirty  and takes more work than we had been able to address to clean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12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Still the library catalog</a:t>
            </a:r>
            <a:r>
              <a:rPr lang="is-IS" dirty="0" smtClean="0"/>
              <a:t>… but only 40% for catalog,,,,  24 for discovery      </a:t>
            </a:r>
            <a:r>
              <a:rPr lang="is-IS" baseline="0" dirty="0" smtClean="0"/>
              <a:t> 7% in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394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652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06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707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64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318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762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Series of questions not asked in 2013</a:t>
            </a:r>
            <a:r>
              <a:rPr lang="is-IS" dirty="0" smtClean="0"/>
              <a:t>… but since then a large lawsuit against   MIT and Harvard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113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 limited</a:t>
            </a:r>
            <a:r>
              <a:rPr lang="en-US" baseline="0" dirty="0" smtClean="0"/>
              <a:t> to response from libraries with a local hosting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425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small sample, problem with the data, because already filtered for not having a local hosting system, 1/3 of the respondents</a:t>
            </a:r>
            <a:r>
              <a:rPr lang="en-US" baseline="0" dirty="0" smtClean="0"/>
              <a:t> indicated NA</a:t>
            </a:r>
            <a:r>
              <a:rPr lang="is-IS" baseline="0" dirty="0" smtClean="0"/>
              <a:t>….  </a:t>
            </a:r>
            <a:r>
              <a:rPr lang="en-US" baseline="0" dirty="0" smtClean="0"/>
              <a:t>S</a:t>
            </a:r>
            <a:r>
              <a:rPr lang="is-IS" baseline="0" dirty="0" smtClean="0"/>
              <a:t>o this data is regenerated from what he have.</a:t>
            </a:r>
          </a:p>
          <a:p>
            <a:endParaRPr lang="is-IS" baseline="0" dirty="0" smtClean="0"/>
          </a:p>
          <a:p>
            <a:r>
              <a:rPr lang="is-IS" baseline="0" dirty="0" smtClean="0"/>
              <a:t>Important note, even with this sample size, captioning of local hosted video is virtually not existent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242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Couldn’t generate a graphic for this</a:t>
            </a:r>
            <a:r>
              <a:rPr lang="is-IS" dirty="0" smtClean="0"/>
              <a:t>….Again</a:t>
            </a:r>
            <a:r>
              <a:rPr lang="is-IS" baseline="0" dirty="0" smtClean="0"/>
              <a:t> a small data set, 57 responses.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348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2013   63%  and 36%</a:t>
            </a:r>
          </a:p>
          <a:p>
            <a:endParaRPr lang="en-US" dirty="0" smtClean="0"/>
          </a:p>
          <a:p>
            <a:r>
              <a:rPr lang="en-US" dirty="0" smtClean="0"/>
              <a:t>Is</a:t>
            </a:r>
            <a:r>
              <a:rPr lang="en-US" baseline="0" dirty="0" smtClean="0"/>
              <a:t> this the smaller sample,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835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detailed</a:t>
            </a:r>
            <a:r>
              <a:rPr lang="is-IS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820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detailed</a:t>
            </a:r>
            <a:r>
              <a:rPr lang="is-IS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75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691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asked this question with trepidation</a:t>
            </a:r>
            <a:r>
              <a:rPr lang="en-US" baseline="0" dirty="0" smtClean="0"/>
              <a:t> in 2013</a:t>
            </a:r>
            <a:r>
              <a:rPr lang="is-IS" baseline="0" dirty="0" smtClean="0"/>
              <a:t>… the AIME v UCLA case was still percolating thru the courts.   But with the case dismissed we wanted to see if the practice had changed.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143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original</a:t>
            </a:r>
            <a:r>
              <a:rPr lang="en-US" baseline="0" dirty="0" smtClean="0"/>
              <a:t> question was directed to the library.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2015 the question was slightly revised to inquire as to whether the library or any one else in the institution digitized on request.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410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see a shift  that flips the overall response from NO</a:t>
            </a:r>
            <a:r>
              <a:rPr lang="en-US" baseline="0" dirty="0" smtClean="0"/>
              <a:t>   to    Yes.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the difference is much more dramatic if we limit the responses to institutions that have a local hosting 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27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limited to an institution that has a local hosting solution  we see a dramatic increase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352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also</a:t>
            </a:r>
            <a:r>
              <a:rPr lang="en-US" baseline="0" dirty="0" smtClean="0"/>
              <a:t> a dramatic increase when limited to institutions in which the library provides the hosting solution.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11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also</a:t>
            </a:r>
            <a:r>
              <a:rPr lang="en-US" baseline="0" dirty="0" smtClean="0"/>
              <a:t> a dramatic increase when limited to institutions in which the library provides the hosting solution.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216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results here are limited</a:t>
            </a:r>
            <a:r>
              <a:rPr lang="en-US" baseline="0" dirty="0" smtClean="0"/>
              <a:t> to institutions in which the library has a hosting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690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broadened</a:t>
            </a:r>
            <a:r>
              <a:rPr lang="en-US" baseline="0" dirty="0" smtClean="0"/>
              <a:t> to include any hosting solution in the institution, the library’s role is much smaller, assumed more by IT and distance 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asked about the volume of digitization on request, numbers varied wildly</a:t>
            </a:r>
            <a:r>
              <a:rPr lang="is-IS" baseline="0" dirty="0" smtClean="0"/>
              <a:t>…. </a:t>
            </a:r>
            <a:r>
              <a:rPr lang="en-US" baseline="0" dirty="0" smtClean="0"/>
              <a:t>F</a:t>
            </a:r>
            <a:r>
              <a:rPr lang="is-IS" baseline="0" dirty="0" smtClean="0"/>
              <a:t>orm a low of 5 to a high of 400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Still staying with libraries</a:t>
            </a:r>
            <a:r>
              <a:rPr lang="en-US" baseline="0" dirty="0" smtClean="0"/>
              <a:t> that digitize and provide a hosting solution</a:t>
            </a:r>
            <a:r>
              <a:rPr lang="is-IS" baseline="0" dirty="0" smtClean="0"/>
              <a:t>….. </a:t>
            </a:r>
            <a:r>
              <a:rPr lang="en-US" baseline="0" dirty="0" smtClean="0"/>
              <a:t>W</a:t>
            </a:r>
            <a:r>
              <a:rPr lang="is-IS" baseline="0" dirty="0" smtClean="0"/>
              <a:t>e asked about the purposes for which they will digitize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325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Still staying with libraries</a:t>
            </a:r>
            <a:r>
              <a:rPr lang="en-US" baseline="0" dirty="0" smtClean="0"/>
              <a:t> that digitize and provide a hosting solution</a:t>
            </a:r>
            <a:r>
              <a:rPr lang="is-IS" baseline="0" dirty="0" smtClean="0"/>
              <a:t>….. </a:t>
            </a:r>
            <a:r>
              <a:rPr lang="en-US" baseline="0" dirty="0" smtClean="0"/>
              <a:t>W</a:t>
            </a:r>
            <a:r>
              <a:rPr lang="is-IS" baseline="0" dirty="0" smtClean="0"/>
              <a:t>e asked about the purposes for which they will digitize</a:t>
            </a:r>
          </a:p>
          <a:p>
            <a:endParaRPr lang="is-IS" baseline="0" dirty="0" smtClean="0"/>
          </a:p>
          <a:p>
            <a:r>
              <a:rPr lang="is-IS" baseline="0" dirty="0" smtClean="0"/>
              <a:t>This is a check all that apply question so the numbers total greater than 100%</a:t>
            </a:r>
          </a:p>
          <a:p>
            <a:endParaRPr lang="is-IS" baseline="0" dirty="0" smtClean="0"/>
          </a:p>
          <a:p>
            <a:r>
              <a:rPr lang="is-IS" baseline="0" dirty="0" smtClean="0"/>
              <a:t>They do not vary greatly from the numbers when the response is not limited to the library as the hosting agent....       49% for classroom, 35% for reserve, 58% for course management shell</a:t>
            </a:r>
          </a:p>
          <a:p>
            <a:endParaRPr lang="is-IS" baseline="0" dirty="0" smtClean="0"/>
          </a:p>
          <a:p>
            <a:r>
              <a:rPr lang="is-IS" baseline="0" dirty="0" smtClean="0"/>
              <a:t>The one difference is the inclusion of conversion of international format (PAL or SECAM to NTSC)  2.8%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561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you can see</a:t>
            </a:r>
            <a:r>
              <a:rPr lang="is-IS" dirty="0" smtClean="0"/>
              <a:t>….. </a:t>
            </a:r>
            <a:r>
              <a:rPr lang="en-US" dirty="0" smtClean="0"/>
              <a:t>M</a:t>
            </a:r>
            <a:r>
              <a:rPr lang="is-IS" dirty="0" smtClean="0"/>
              <a:t>any many many permutations of limitations.... </a:t>
            </a:r>
            <a:r>
              <a:rPr lang="en-US" dirty="0" smtClean="0"/>
              <a:t>T</a:t>
            </a:r>
            <a:r>
              <a:rPr lang="is-IS" dirty="0" smtClean="0"/>
              <a:t>hese are the ones that we identified for the survey.  </a:t>
            </a:r>
            <a:r>
              <a:rPr lang="en-US" dirty="0" smtClean="0"/>
              <a:t>A</a:t>
            </a:r>
            <a:r>
              <a:rPr lang="is-IS" dirty="0" smtClean="0"/>
              <a:t>nd still respondents</a:t>
            </a:r>
            <a:r>
              <a:rPr lang="is-IS" baseline="0" dirty="0" smtClean="0"/>
              <a:t> had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78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646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Slightly higher YES among libraries that are the hosting agent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429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Libraries that digitize on request, comparison of 2013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825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192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Already referenced this and have</a:t>
            </a:r>
            <a:r>
              <a:rPr lang="en-US" baseline="0" dirty="0" smtClean="0"/>
              <a:t> applied this data to filter a number of questions.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264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470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921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two questions are VERY similar</a:t>
            </a:r>
            <a:r>
              <a:rPr lang="en-US" baseline="0" dirty="0" smtClean="0"/>
              <a:t> but not exactly the same as questions we asked in 2013.  But the response is QUITE different.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463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two questions are VERY similar</a:t>
            </a:r>
            <a:r>
              <a:rPr lang="en-US" baseline="0" dirty="0" smtClean="0"/>
              <a:t> but not exactly the same as questions we asked in 2013.  But the response is QUITE different.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1895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asked questions about percentage of content</a:t>
            </a:r>
            <a:r>
              <a:rPr lang="en-US" baseline="0" dirty="0" smtClean="0"/>
              <a:t> hosted locally or via a distributor.  The data was so convoluted and difficult to illustrate we have left it off this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316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asked questions about percentage of content</a:t>
            </a:r>
            <a:r>
              <a:rPr lang="en-US" baseline="0" dirty="0" smtClean="0"/>
              <a:t> hosted locally or via a distributor.  The data was so convoluted and difficult to illustrate we have left it off this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32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37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asked a number of questions related to personnel </a:t>
            </a:r>
            <a:r>
              <a:rPr lang="en-US" dirty="0" err="1" smtClean="0"/>
              <a:t>responsibilitiies</a:t>
            </a:r>
            <a:r>
              <a:rPr lang="en-US" dirty="0" smtClean="0"/>
              <a:t> and workflow issues</a:t>
            </a:r>
            <a:r>
              <a:rPr lang="is-IS" dirty="0" smtClean="0"/>
              <a:t>…</a:t>
            </a:r>
            <a:r>
              <a:rPr lang="is-IS" baseline="0" dirty="0" smtClean="0"/>
              <a:t>  questions about licensing, generating digital files, captioning, and time commitment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0345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3798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this work load</a:t>
            </a:r>
            <a:r>
              <a:rPr lang="en-US" baseline="0" dirty="0" smtClean="0"/>
              <a:t> changes dramatically if there is a media librarian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3373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41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not a question we asked in 2013.   </a:t>
            </a:r>
          </a:p>
          <a:p>
            <a:endParaRPr lang="en-US" dirty="0" smtClean="0"/>
          </a:p>
          <a:p>
            <a:r>
              <a:rPr lang="en-US" dirty="0" smtClean="0"/>
              <a:t>This is really misleading, since 25 responses</a:t>
            </a:r>
            <a:r>
              <a:rPr lang="en-US" baseline="0" dirty="0" smtClean="0"/>
              <a:t> are NA, we don’t stream.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255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closer to reality</a:t>
            </a:r>
            <a:r>
              <a:rPr lang="is-IS" dirty="0" smtClean="0"/>
              <a:t>….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3736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Lastly, we asked about amount of staff time dedicated to streaming video work.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 we specified that the functions</a:t>
            </a:r>
            <a:r>
              <a:rPr lang="en-US" baseline="0" dirty="0" smtClean="0"/>
              <a:t> may be performed by one or more units and/or personnel throughout the library, and asked for an aggregated estimate.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6903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Lastly, we asked about amount of staff time dedicated to streaming video work.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 we specified that the functions</a:t>
            </a:r>
            <a:r>
              <a:rPr lang="en-US" baseline="0" dirty="0" smtClean="0"/>
              <a:t> may be performed by one or more units and/or personnel throughout the library, and asked for an </a:t>
            </a:r>
            <a:r>
              <a:rPr lang="en-US" baseline="0" smtClean="0"/>
              <a:t>aggregated estimate.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61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18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A49E-F240-324B-B86B-29B30619BA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0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8467"/>
            <a:ext cx="12188825" cy="6866467"/>
            <a:chOff x="0" y="-8467"/>
            <a:chExt cx="12188825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334" y="1418492"/>
            <a:ext cx="9385813" cy="1946031"/>
          </a:xfrm>
        </p:spPr>
        <p:txBody>
          <a:bodyPr anchor="b">
            <a:noAutofit/>
          </a:bodyPr>
          <a:lstStyle>
            <a:lvl1pPr algn="r">
              <a:defRPr sz="4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Academic Library Streaming Video</a:t>
            </a:r>
            <a:br>
              <a:rPr lang="en-US" dirty="0" smtClean="0"/>
            </a:br>
            <a:r>
              <a:rPr lang="en-US" dirty="0" smtClean="0"/>
              <a:t>Revisited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8556081" cy="1096899"/>
          </a:xfrm>
        </p:spPr>
        <p:txBody>
          <a:bodyPr anchor="t"/>
          <a:lstStyle>
            <a:lvl1pPr marL="0" indent="0" algn="r">
              <a:buNone/>
              <a:defRPr sz="2400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deg farrelly – Arizona State University</a:t>
            </a:r>
          </a:p>
          <a:p>
            <a:r>
              <a:rPr lang="en-US" dirty="0" smtClean="0"/>
              <a:t>Jane Hutchison Surdi – William Paterson University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3" y="6041362"/>
            <a:ext cx="9385813" cy="365125"/>
          </a:xfrm>
        </p:spPr>
        <p:txBody>
          <a:bodyPr/>
          <a:lstStyle>
            <a:lvl1pPr algn="r">
              <a:defRPr sz="1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American Library Association Annual Conference – Orlando, Florida,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88825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2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8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3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4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054" y="1418492"/>
            <a:ext cx="9385813" cy="194603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Academic Library Streaming Video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Revisited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786" y="4050833"/>
            <a:ext cx="8556081" cy="1096899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eg farrelly – Arizona State University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Jane Hutchison Surdi – William Paterson University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805" y="6052457"/>
            <a:ext cx="894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American Library Association Annual Conference, 2016  -  Orlando Florida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622300"/>
            <a:ext cx="9895840" cy="1097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1270000"/>
            <a:ext cx="6076695" cy="44958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12" y="749299"/>
            <a:ext cx="5682292" cy="1465245"/>
          </a:xfrm>
        </p:spPr>
      </p:pic>
      <p:sp>
        <p:nvSpPr>
          <p:cNvPr id="4" name="TextBox 3"/>
          <p:cNvSpPr txBox="1"/>
          <p:nvPr/>
        </p:nvSpPr>
        <p:spPr>
          <a:xfrm>
            <a:off x="3259572" y="623955"/>
            <a:ext cx="5590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Q5  </a:t>
            </a:r>
            <a:r>
              <a:rPr lang="en-US" sz="2000" b="1" dirty="0" smtClean="0"/>
              <a:t>Does your library have a media librarian?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791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Definition of Media Librarian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is-IS" b="1" dirty="0" smtClean="0"/>
              <a:t>…</a:t>
            </a:r>
            <a:r>
              <a:rPr lang="en-US" b="1" dirty="0" smtClean="0"/>
              <a:t>a </a:t>
            </a:r>
            <a:r>
              <a:rPr lang="en-US" b="1" dirty="0"/>
              <a:t>library employee who has primary responsibility for audiovisual </a:t>
            </a:r>
            <a:r>
              <a:rPr lang="en-US" b="1" dirty="0" smtClean="0"/>
              <a:t>media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/>
              <a:t>in </a:t>
            </a:r>
            <a:r>
              <a:rPr lang="en-US" b="1" dirty="0"/>
              <a:t>the library’s collection, beyond circulation and/or maintenance of </a:t>
            </a:r>
            <a:r>
              <a:rPr lang="en-US" b="1" dirty="0" smtClean="0"/>
              <a:t>the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/>
              <a:t>collection.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These </a:t>
            </a:r>
            <a:r>
              <a:rPr lang="en-US" b="1" dirty="0"/>
              <a:t>responsibilities may or may not include selection, licensing, cataloging</a:t>
            </a:r>
            <a:r>
              <a:rPr lang="en-US" b="1" dirty="0" smtClean="0"/>
              <a:t>,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/>
              <a:t>processing</a:t>
            </a:r>
            <a:r>
              <a:rPr lang="en-US" b="1" dirty="0"/>
              <a:t>, production, etc. </a:t>
            </a:r>
            <a:endParaRPr lang="en-US" b="1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The </a:t>
            </a:r>
            <a:r>
              <a:rPr lang="en-US" b="1" dirty="0"/>
              <a:t>media librarian also may have responsibilities beyond media.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622300"/>
            <a:ext cx="9895840" cy="1097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1270000"/>
            <a:ext cx="6076695" cy="44958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24" y="1943100"/>
            <a:ext cx="7569068" cy="4572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12" y="749299"/>
            <a:ext cx="5682292" cy="1326927"/>
          </a:xfrm>
        </p:spPr>
      </p:pic>
      <p:sp>
        <p:nvSpPr>
          <p:cNvPr id="4" name="TextBox 3"/>
          <p:cNvSpPr txBox="1"/>
          <p:nvPr/>
        </p:nvSpPr>
        <p:spPr>
          <a:xfrm>
            <a:off x="3259572" y="623955"/>
            <a:ext cx="5590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Q5  </a:t>
            </a:r>
            <a:r>
              <a:rPr lang="en-US" sz="2000" b="1" dirty="0" smtClean="0"/>
              <a:t>Does your library have a media librarian?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388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Comparison to ARL study in 1993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6864" y="1560576"/>
            <a:ext cx="8671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Brancolini</a:t>
            </a:r>
            <a:r>
              <a:rPr lang="en-US" dirty="0" smtClean="0"/>
              <a:t>, K.R. &amp; </a:t>
            </a:r>
            <a:r>
              <a:rPr lang="en-US" dirty="0" err="1" smtClean="0"/>
              <a:t>Provine</a:t>
            </a:r>
            <a:r>
              <a:rPr lang="en-US" dirty="0" smtClean="0"/>
              <a:t>, R.E. Video collections and multimedia in ARL libraries:</a:t>
            </a:r>
          </a:p>
          <a:p>
            <a:r>
              <a:rPr lang="en-US" dirty="0"/>
              <a:t> </a:t>
            </a:r>
            <a:r>
              <a:rPr lang="en-US" dirty="0" smtClean="0"/>
              <a:t>    Changing technologies, ed. Laura A. Round.  OMS Occasional Paper, (19).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5632" y="2819924"/>
            <a:ext cx="491352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Published in 1997</a:t>
            </a:r>
          </a:p>
          <a:p>
            <a:endParaRPr lang="en-US" dirty="0" smtClean="0"/>
          </a:p>
          <a:p>
            <a:r>
              <a:rPr lang="en-US" dirty="0" smtClean="0"/>
              <a:t>Responses from 68% of ARL academic libraries</a:t>
            </a:r>
          </a:p>
          <a:p>
            <a:endParaRPr lang="en-US" dirty="0" smtClean="0"/>
          </a:p>
          <a:p>
            <a:r>
              <a:rPr lang="en-US" dirty="0" smtClean="0"/>
              <a:t>60 responses</a:t>
            </a:r>
          </a:p>
          <a:p>
            <a:endParaRPr lang="en-US" dirty="0"/>
          </a:p>
          <a:p>
            <a:r>
              <a:rPr lang="en-US" sz="2400" b="1" dirty="0" smtClean="0"/>
              <a:t>58% </a:t>
            </a:r>
            <a:r>
              <a:rPr lang="en-US" dirty="0" smtClean="0"/>
              <a:t>have one or more media librarians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Comparison to ARL study in 1993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716" y="2579407"/>
            <a:ext cx="5065347" cy="349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1104" y="5888736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ARL</a:t>
            </a:r>
            <a:br>
              <a:rPr lang="en-US" dirty="0" smtClean="0"/>
            </a:b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6864" y="1560576"/>
            <a:ext cx="8671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Brancolini</a:t>
            </a:r>
            <a:r>
              <a:rPr lang="en-US" dirty="0" smtClean="0"/>
              <a:t>, K.R. &amp; </a:t>
            </a:r>
            <a:r>
              <a:rPr lang="en-US" dirty="0" err="1" smtClean="0"/>
              <a:t>Provine</a:t>
            </a:r>
            <a:r>
              <a:rPr lang="en-US" dirty="0" smtClean="0"/>
              <a:t>, R.E. Video collections and multimedia in ARL libraries:</a:t>
            </a:r>
          </a:p>
          <a:p>
            <a:r>
              <a:rPr lang="en-US" dirty="0"/>
              <a:t> </a:t>
            </a:r>
            <a:r>
              <a:rPr lang="en-US" dirty="0" smtClean="0"/>
              <a:t>    Changing technologies, ed. Laura A. Round.  OMS Occasional Paper, (19).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5632" y="2819924"/>
            <a:ext cx="491352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Published in 1997</a:t>
            </a:r>
          </a:p>
          <a:p>
            <a:endParaRPr lang="en-US" dirty="0" smtClean="0"/>
          </a:p>
          <a:p>
            <a:r>
              <a:rPr lang="en-US" dirty="0" smtClean="0"/>
              <a:t>Responses from 68% of ARL academic libraries</a:t>
            </a:r>
          </a:p>
          <a:p>
            <a:endParaRPr lang="en-US" dirty="0" smtClean="0"/>
          </a:p>
          <a:p>
            <a:r>
              <a:rPr lang="en-US" dirty="0" smtClean="0"/>
              <a:t>60 responses</a:t>
            </a:r>
          </a:p>
          <a:p>
            <a:endParaRPr lang="en-US" dirty="0"/>
          </a:p>
          <a:p>
            <a:r>
              <a:rPr lang="en-US" sz="2400" b="1" dirty="0" smtClean="0"/>
              <a:t>58% </a:t>
            </a:r>
            <a:r>
              <a:rPr lang="en-US" dirty="0" smtClean="0"/>
              <a:t>have one or more media librarians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Comparison by Carnegie Classification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3" y="1493076"/>
            <a:ext cx="3383279" cy="2286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31" y="1288860"/>
            <a:ext cx="3721608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88" y="3812604"/>
            <a:ext cx="3721608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4544" y="3913632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Associate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08960" y="6412548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Masters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52" y="3836917"/>
            <a:ext cx="3932671" cy="3017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5727191" y="3889248"/>
            <a:ext cx="1819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Baccalaureate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6388164"/>
            <a:ext cx="178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Doctoral / Research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8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3" y="1493076"/>
            <a:ext cx="3383279" cy="2286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88" y="3812604"/>
            <a:ext cx="3721608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4544" y="3913632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Associate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08960" y="6412548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Masters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50" y="3824680"/>
            <a:ext cx="3932671" cy="3017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5727191" y="3889248"/>
            <a:ext cx="1819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Baccalaureate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6388164"/>
            <a:ext cx="178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Doctoral / Research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485" y="173620"/>
            <a:ext cx="4304515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31" y="1288860"/>
            <a:ext cx="3721608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Comparison by Carnegie Classification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86" y="-347080"/>
            <a:ext cx="3741121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9" y="-73152"/>
            <a:ext cx="8223194" cy="72237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42" y="134748"/>
            <a:ext cx="5017168" cy="1105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6352" y="386978"/>
            <a:ext cx="5367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Q6</a:t>
            </a:r>
            <a:r>
              <a:rPr lang="en-US" sz="2000" b="1" dirty="0" smtClean="0"/>
              <a:t>  Does your institution currently provide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access to streaming video?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659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Comparison by Carnegie Classification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590343"/>
              </p:ext>
            </p:extLst>
          </p:nvPr>
        </p:nvGraphicFramePr>
        <p:xfrm>
          <a:off x="825003" y="1782217"/>
          <a:ext cx="8620212" cy="299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404"/>
                <a:gridCol w="2873404"/>
                <a:gridCol w="2873404"/>
              </a:tblGrid>
              <a:tr h="37427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</a:tr>
              <a:tr h="374272"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(all libraries)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84.5%</a:t>
                      </a:r>
                      <a:endParaRPr lang="en-US" dirty="0"/>
                    </a:p>
                  </a:txBody>
                  <a:tcPr/>
                </a:tc>
              </a:tr>
              <a:tr h="3742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4272"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88.25%</a:t>
                      </a:r>
                      <a:endParaRPr lang="en-US" dirty="0"/>
                    </a:p>
                  </a:txBody>
                  <a:tcPr/>
                </a:tc>
              </a:tr>
              <a:tr h="374272">
                <a:tc>
                  <a:txBody>
                    <a:bodyPr/>
                    <a:lstStyle/>
                    <a:p>
                      <a:r>
                        <a:rPr lang="en-US" dirty="0" smtClean="0"/>
                        <a:t>Baccalaureate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82.2%</a:t>
                      </a:r>
                      <a:endParaRPr lang="en-US" dirty="0"/>
                    </a:p>
                  </a:txBody>
                  <a:tcPr/>
                </a:tc>
              </a:tr>
              <a:tr h="374272">
                <a:tc>
                  <a:txBody>
                    <a:bodyPr/>
                    <a:lstStyle/>
                    <a:p>
                      <a:r>
                        <a:rPr lang="en-US" dirty="0" smtClean="0"/>
                        <a:t>Masters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79.7%</a:t>
                      </a:r>
                      <a:endParaRPr lang="en-US" dirty="0"/>
                    </a:p>
                  </a:txBody>
                  <a:tcPr/>
                </a:tc>
              </a:tr>
              <a:tr h="374272"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</a:t>
                      </a:r>
                      <a:r>
                        <a:rPr lang="en-US" baseline="0" dirty="0" smtClean="0"/>
                        <a:t> / Doctoral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89%</a:t>
                      </a:r>
                      <a:endParaRPr lang="en-US" dirty="0"/>
                    </a:p>
                  </a:txBody>
                  <a:tcPr/>
                </a:tc>
              </a:tr>
              <a:tr h="374272">
                <a:tc>
                  <a:txBody>
                    <a:bodyPr/>
                    <a:lstStyle/>
                    <a:p>
                      <a:r>
                        <a:rPr lang="en-US" dirty="0" smtClean="0"/>
                        <a:t>ARL Academic</a:t>
                      </a:r>
                      <a:r>
                        <a:rPr lang="en-US" baseline="0" dirty="0" smtClean="0"/>
                        <a:t> Libraries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96.2%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98647" y="5109884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2013 Question: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Does your institution stream video?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Funding &amp; Expenditure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0912" y="609600"/>
            <a:ext cx="4797911" cy="649045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76729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defTabSz="914400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5000"/>
              <a:defRPr/>
            </a:pPr>
            <a:r>
              <a:rPr lang="en-US" dirty="0" smtClean="0">
                <a:solidFill>
                  <a:schemeClr val="tx1"/>
                </a:solidFill>
              </a:rPr>
              <a:t>Follow-up to 2013 survey</a:t>
            </a:r>
          </a:p>
          <a:p>
            <a:pPr defTabSz="914400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5000"/>
              <a:defRPr/>
            </a:pP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5000"/>
              <a:defRPr/>
            </a:pPr>
            <a:r>
              <a:rPr lang="en-US" dirty="0" smtClean="0">
                <a:solidFill>
                  <a:schemeClr val="tx1"/>
                </a:solidFill>
              </a:rPr>
              <a:t>Investigate changes since original survey</a:t>
            </a:r>
          </a:p>
          <a:p>
            <a:pPr defTabSz="914400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5000"/>
              <a:defRPr/>
            </a:pP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5000"/>
              <a:defRPr/>
            </a:pPr>
            <a:r>
              <a:rPr lang="en-US" dirty="0" smtClean="0">
                <a:solidFill>
                  <a:schemeClr val="tx1"/>
                </a:solidFill>
              </a:rPr>
              <a:t>Collect new areas of information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Method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defTabSz="914400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5000"/>
              <a:defRPr/>
            </a:pPr>
            <a:r>
              <a:rPr lang="en-US" dirty="0" smtClean="0"/>
              <a:t>Opt-in survey</a:t>
            </a:r>
          </a:p>
          <a:p>
            <a:pPr defTabSz="914400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5000"/>
              <a:defRPr/>
            </a:pPr>
            <a:endParaRPr lang="en-US" dirty="0"/>
          </a:p>
          <a:p>
            <a:pPr defTabSz="914400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5000"/>
              <a:defRPr/>
            </a:pPr>
            <a:r>
              <a:rPr lang="en-US" dirty="0" smtClean="0"/>
              <a:t>Invitations sent to </a:t>
            </a:r>
            <a:r>
              <a:rPr lang="en-US" dirty="0" err="1" smtClean="0"/>
              <a:t>listservs</a:t>
            </a:r>
            <a:endParaRPr lang="en-US" dirty="0" smtClean="0"/>
          </a:p>
          <a:p>
            <a:pPr defTabSz="914400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5000"/>
              <a:defRPr/>
            </a:pPr>
            <a:endParaRPr lang="en-US" dirty="0"/>
          </a:p>
          <a:p>
            <a:pPr defTabSz="914400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75000"/>
              <a:defRPr/>
            </a:pPr>
            <a:r>
              <a:rPr lang="en-US" dirty="0" smtClean="0"/>
              <a:t>Variety of incentives – to be awarded by random drawing of respondents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80913" y="609600"/>
            <a:ext cx="2807746" cy="627529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56" y="0"/>
            <a:ext cx="6064898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0" y="146304"/>
            <a:ext cx="5055688" cy="975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1840" y="219456"/>
            <a:ext cx="5322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Q9  </a:t>
            </a:r>
            <a:r>
              <a:rPr lang="en-US" sz="2000" b="1" dirty="0" smtClean="0"/>
              <a:t>What is the primary funding source for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your library’s streaming video?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847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56" y="0"/>
            <a:ext cx="6064898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35040" y="1263593"/>
            <a:ext cx="1032734" cy="490066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0" y="146304"/>
            <a:ext cx="5055688" cy="975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1840" y="219456"/>
            <a:ext cx="5322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Q9  </a:t>
            </a:r>
            <a:r>
              <a:rPr lang="en-US" sz="2000" b="1" dirty="0" smtClean="0"/>
              <a:t>What is the primary funding source for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your library’s streaming video?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80522" y="1263593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2013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13044" y="2023677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49%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60540" y="5825707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14.3%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89484" y="2895372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7.1%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6146835" y="2442354"/>
            <a:ext cx="7617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/>
              <a:t>13.8%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18384" y="1235756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 = 210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56" y="0"/>
            <a:ext cx="6064898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35040" y="1230687"/>
            <a:ext cx="1032734" cy="490066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0" y="146304"/>
            <a:ext cx="5055688" cy="975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1840" y="219456"/>
            <a:ext cx="5322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Q9  </a:t>
            </a:r>
            <a:r>
              <a:rPr lang="en-US" sz="2000" b="1" dirty="0" smtClean="0"/>
              <a:t>What is the primary funding source for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your library’s streaming video?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80522" y="1230687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2013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13044" y="1990771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49%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60540" y="5792801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14.3%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89484" y="2862466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7.1%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6146835" y="2409448"/>
            <a:ext cx="7617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/>
              <a:t>13.8%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18384" y="1235756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 = 210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42836" y="3131127"/>
            <a:ext cx="3389746" cy="6188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74" y="14795"/>
            <a:ext cx="9391135" cy="69494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72" y="195072"/>
            <a:ext cx="6436796" cy="1194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6080" y="257493"/>
            <a:ext cx="5734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Q10  </a:t>
            </a:r>
            <a:r>
              <a:rPr lang="en-US" sz="2000" b="1" dirty="0" smtClean="0"/>
              <a:t>Does your institution provide funding for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streaming video in addition to or instead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of library funding?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561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61" y="-53310"/>
            <a:ext cx="9409707" cy="72237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20" y="953008"/>
            <a:ext cx="6559748" cy="887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08" y="137921"/>
            <a:ext cx="6839712" cy="179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061" y="137922"/>
            <a:ext cx="2019300" cy="52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44" y="629679"/>
            <a:ext cx="7223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Q11  </a:t>
            </a:r>
            <a:r>
              <a:rPr lang="en-US" sz="2000" b="1" dirty="0" smtClean="0"/>
              <a:t>Approximate total video expenditures by your library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and institution last fiscal year.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84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61" y="-31794"/>
            <a:ext cx="9409707" cy="7223760"/>
          </a:xfrm>
        </p:spPr>
      </p:pic>
      <p:sp>
        <p:nvSpPr>
          <p:cNvPr id="8" name="Rectangle 7"/>
          <p:cNvSpPr/>
          <p:nvPr/>
        </p:nvSpPr>
        <p:spPr>
          <a:xfrm>
            <a:off x="8326419" y="2194560"/>
            <a:ext cx="1366221" cy="288304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20" y="953008"/>
            <a:ext cx="6559748" cy="887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08" y="137921"/>
            <a:ext cx="6839712" cy="179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061" y="137922"/>
            <a:ext cx="2019300" cy="52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44" y="672711"/>
            <a:ext cx="7223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Q11  </a:t>
            </a:r>
            <a:r>
              <a:rPr lang="en-US" sz="2000" b="1" dirty="0" smtClean="0"/>
              <a:t>Approximate total video expenditures by your library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and institution last fiscal year.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28995" y="2301773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2013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92358" y="3058513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$20,000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02870" y="4204140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$26,000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598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22" y="1184656"/>
            <a:ext cx="7100699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22" y="5884672"/>
            <a:ext cx="7132320" cy="1063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9070" y="402336"/>
            <a:ext cx="7170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Q12  </a:t>
            </a:r>
            <a:r>
              <a:rPr lang="en-US" sz="2000" b="1" dirty="0" smtClean="0"/>
              <a:t>In the next fiscal year do you anticipate spending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less, about the same, or more for video acquisitions?</a:t>
            </a:r>
            <a:endParaRPr lang="en-US" sz="2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Acquisition &amp; Licensing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0913" y="609600"/>
            <a:ext cx="4808668" cy="659802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Acquisition &amp; Licensing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Subscription </a:t>
            </a:r>
            <a:r>
              <a:rPr lang="en-US" b="1" i="1" dirty="0" smtClean="0"/>
              <a:t>collections</a:t>
            </a:r>
            <a:endParaRPr lang="en-US" b="1" i="1" dirty="0"/>
          </a:p>
          <a:p>
            <a:r>
              <a:rPr lang="en-US" b="1" dirty="0" smtClean="0"/>
              <a:t>Purchase </a:t>
            </a:r>
            <a:r>
              <a:rPr lang="en-US" b="1" i="1" dirty="0" smtClean="0"/>
              <a:t>collections</a:t>
            </a:r>
          </a:p>
          <a:p>
            <a:r>
              <a:rPr lang="en-US" b="1" dirty="0" smtClean="0"/>
              <a:t>Purchase</a:t>
            </a:r>
            <a:r>
              <a:rPr lang="en-US" b="1" i="1" dirty="0" smtClean="0"/>
              <a:t> individual </a:t>
            </a:r>
            <a:r>
              <a:rPr lang="en-US" b="1" dirty="0" smtClean="0"/>
              <a:t>titles</a:t>
            </a:r>
          </a:p>
          <a:p>
            <a:r>
              <a:rPr lang="en-US" b="1" dirty="0" smtClean="0"/>
              <a:t>Term license </a:t>
            </a:r>
            <a:r>
              <a:rPr lang="en-US" b="1" i="1" dirty="0" smtClean="0"/>
              <a:t>individual</a:t>
            </a:r>
            <a:r>
              <a:rPr lang="en-US" b="1" dirty="0" smtClean="0"/>
              <a:t> titles</a:t>
            </a:r>
          </a:p>
          <a:p>
            <a:r>
              <a:rPr lang="en-US" b="1" dirty="0" smtClean="0"/>
              <a:t>Term license for </a:t>
            </a:r>
            <a:r>
              <a:rPr lang="en-US" b="1" i="1" dirty="0" smtClean="0"/>
              <a:t>course reserve</a:t>
            </a:r>
          </a:p>
        </p:txBody>
      </p:sp>
      <p:sp>
        <p:nvSpPr>
          <p:cNvPr id="4" name="Rectangle 3"/>
          <p:cNvSpPr/>
          <p:nvPr/>
        </p:nvSpPr>
        <p:spPr>
          <a:xfrm>
            <a:off x="580913" y="609600"/>
            <a:ext cx="4808668" cy="659802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27" y="-2289493"/>
            <a:ext cx="8243557" cy="9144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1" y="-1121664"/>
            <a:ext cx="10119361" cy="3052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23744" y="669834"/>
            <a:ext cx="6330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Q13  </a:t>
            </a:r>
            <a:r>
              <a:rPr lang="en-US" sz="2000" b="1" dirty="0" smtClean="0"/>
              <a:t>Does your library subscribe to or term-license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and streaming video collections?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71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Scope of Survey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survey collected information on 14 different areas: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75000"/>
            </a:pPr>
            <a:r>
              <a:rPr lang="en-US" dirty="0" smtClean="0"/>
              <a:t>Demographics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75000"/>
            </a:pPr>
            <a:r>
              <a:rPr lang="en-US" dirty="0" smtClean="0"/>
              <a:t>Streaming video selection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75000"/>
            </a:pPr>
            <a:r>
              <a:rPr lang="en-US" dirty="0" smtClean="0"/>
              <a:t>Funding for video acquisitions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75000"/>
            </a:pPr>
            <a:r>
              <a:rPr lang="en-US" dirty="0" smtClean="0"/>
              <a:t>Streaming acquisition and licensing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75000"/>
            </a:pPr>
            <a:r>
              <a:rPr lang="en-US" dirty="0" smtClean="0"/>
              <a:t>Total titles subscribed / licensed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75000"/>
            </a:pPr>
            <a:r>
              <a:rPr lang="en-US" dirty="0" smtClean="0"/>
              <a:t>Total title purchased / licensed in perpetuity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580912" y="609600"/>
            <a:ext cx="3453205" cy="649045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87" y="-1384858"/>
            <a:ext cx="7180187" cy="8229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92" y="-1219200"/>
            <a:ext cx="6803136" cy="3768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3328" y="668405"/>
            <a:ext cx="7108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Q14  </a:t>
            </a:r>
            <a:r>
              <a:rPr lang="en-US" sz="2000" b="1" dirty="0" smtClean="0"/>
              <a:t>Has your library purchased / licensed in perpetuity /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life of file format any streaming video collections?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202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70" y="268950"/>
            <a:ext cx="7210606" cy="6400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99" y="-291439"/>
            <a:ext cx="6132576" cy="2679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8256" y="629679"/>
            <a:ext cx="71465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Q15  </a:t>
            </a:r>
            <a:r>
              <a:rPr lang="en-US" sz="2000" b="1" dirty="0" smtClean="0"/>
              <a:t>Has your library purchased / licensed in perpetuity /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for the life of the file format individual streaming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titles?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45476" y="3281082"/>
            <a:ext cx="7617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2013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Yes</a:t>
            </a:r>
          </a:p>
          <a:p>
            <a:pPr algn="ctr"/>
            <a:r>
              <a:rPr lang="en-US" sz="1600" b="1" dirty="0" smtClean="0"/>
              <a:t>47.9%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No</a:t>
            </a:r>
          </a:p>
          <a:p>
            <a:pPr algn="ctr"/>
            <a:r>
              <a:rPr lang="en-US" sz="1600" b="1" dirty="0" smtClean="0"/>
              <a:t>52.1%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8853544" y="3184264"/>
            <a:ext cx="1043491" cy="207622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48" y="-631381"/>
            <a:ext cx="7798003" cy="749808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27" y="-463296"/>
            <a:ext cx="5357213" cy="2731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8272" y="646889"/>
            <a:ext cx="5726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Q16  </a:t>
            </a:r>
            <a:r>
              <a:rPr lang="en-US" sz="2000" b="1" dirty="0" smtClean="0"/>
              <a:t>Has your library term-licensed individual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streaming video titles?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45475" y="3281082"/>
            <a:ext cx="7617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2013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Yes</a:t>
            </a:r>
          </a:p>
          <a:p>
            <a:pPr algn="ctr"/>
            <a:r>
              <a:rPr lang="en-US" sz="1600" b="1" dirty="0" smtClean="0"/>
              <a:t>28.6%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No</a:t>
            </a:r>
          </a:p>
          <a:p>
            <a:pPr algn="ctr"/>
            <a:r>
              <a:rPr lang="en-US" sz="1600" b="1" dirty="0" smtClean="0"/>
              <a:t>71.3%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8853544" y="3184264"/>
            <a:ext cx="1043491" cy="207622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98" y="-667957"/>
            <a:ext cx="7601213" cy="758952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56" y="-667957"/>
            <a:ext cx="6108192" cy="3033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8544" y="658363"/>
            <a:ext cx="5896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Q17  </a:t>
            </a:r>
            <a:r>
              <a:rPr lang="en-US" sz="2000" b="1" dirty="0" smtClean="0"/>
              <a:t>Does your library license streaming videos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for course reserve use?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45475" y="3270324"/>
            <a:ext cx="7617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2013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Yes</a:t>
            </a:r>
          </a:p>
          <a:p>
            <a:pPr algn="ctr"/>
            <a:r>
              <a:rPr lang="en-US" sz="1600" b="1" dirty="0" smtClean="0"/>
              <a:t>29.4%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No</a:t>
            </a:r>
          </a:p>
          <a:p>
            <a:pPr algn="ctr"/>
            <a:r>
              <a:rPr lang="en-US" sz="1600" b="1" dirty="0" smtClean="0"/>
              <a:t>70.6%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8853544" y="3173506"/>
            <a:ext cx="1043491" cy="207622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03" y="117355"/>
            <a:ext cx="8369774" cy="722376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12" y="-256033"/>
            <a:ext cx="5730240" cy="1614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6607" y="650479"/>
            <a:ext cx="7050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Q18  </a:t>
            </a:r>
            <a:r>
              <a:rPr lang="en-US" sz="2000" b="1" dirty="0" smtClean="0"/>
              <a:t>Which selection and licensing models has your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library used for streaming videos in your collection?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90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24" y="-253429"/>
            <a:ext cx="8359780" cy="749808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27" y="0"/>
            <a:ext cx="7597135" cy="1816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4304" y="652626"/>
            <a:ext cx="6362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Q20  </a:t>
            </a:r>
            <a:r>
              <a:rPr lang="en-US" sz="2000" b="1" dirty="0" smtClean="0"/>
              <a:t>Approximate total video expenditures by your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library, by licensing model, last fiscal year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199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24" y="-253429"/>
            <a:ext cx="8359780" cy="749808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27" y="0"/>
            <a:ext cx="7597135" cy="1816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4304" y="663384"/>
            <a:ext cx="6362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Q20  </a:t>
            </a:r>
            <a:r>
              <a:rPr lang="en-US" sz="2000" b="1" dirty="0" smtClean="0"/>
              <a:t>Approximate total video expenditures by your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library, by licensing model, last fiscal year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6390039" y="2571082"/>
            <a:ext cx="2942395" cy="10542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33528" y="3065934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$28,446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6096" y="2667895"/>
            <a:ext cx="279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Aggregated Average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24" y="-253429"/>
            <a:ext cx="8359780" cy="749808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27" y="0"/>
            <a:ext cx="7597135" cy="1816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4304" y="663384"/>
            <a:ext cx="6362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Q20  </a:t>
            </a:r>
            <a:r>
              <a:rPr lang="en-US" sz="2000" b="1" dirty="0" smtClean="0"/>
              <a:t>Approximate total video expenditures by your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library, by licensing model, last fiscal year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6390039" y="5099133"/>
            <a:ext cx="2942395" cy="10542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90039" y="2571082"/>
            <a:ext cx="2942395" cy="10542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33528" y="3065934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$28,446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6096" y="2667895"/>
            <a:ext cx="279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Aggregated Average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85470" y="5202512"/>
            <a:ext cx="2607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2013</a:t>
            </a:r>
          </a:p>
          <a:p>
            <a:pPr algn="ctr"/>
            <a:r>
              <a:rPr lang="en-US" dirty="0" smtClean="0"/>
              <a:t>Total Aggregated Spend</a:t>
            </a:r>
          </a:p>
          <a:p>
            <a:pPr algn="ctr"/>
            <a:r>
              <a:rPr lang="en-US" dirty="0" smtClean="0"/>
              <a:t>$20,249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Collection Size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0913" y="609600"/>
            <a:ext cx="3324113" cy="649045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3" y="-594805"/>
            <a:ext cx="9318836" cy="749808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92" y="-316992"/>
            <a:ext cx="7181088" cy="2048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5392" y="589518"/>
            <a:ext cx="62426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Q33  </a:t>
            </a:r>
            <a:r>
              <a:rPr lang="en-US" sz="2000" b="1" dirty="0" smtClean="0"/>
              <a:t>Approximate total individual streaming video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titles available in your library</a:t>
            </a:r>
          </a:p>
          <a:p>
            <a:r>
              <a:rPr lang="en-US" sz="2000" b="1" dirty="0" smtClean="0"/>
              <a:t>        (excluding titles in collections)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15477" y="5139159"/>
            <a:ext cx="1402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Course Reserve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69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75000"/>
            </a:pPr>
            <a:r>
              <a:rPr lang="en-US" dirty="0"/>
              <a:t>Discovery and access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75000"/>
            </a:pPr>
            <a:r>
              <a:rPr lang="en-US" dirty="0"/>
              <a:t>Captioning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75000"/>
            </a:pPr>
            <a:r>
              <a:rPr lang="en-US" dirty="0"/>
              <a:t>Format conversion / replacement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75000"/>
            </a:pPr>
            <a:r>
              <a:rPr lang="en-US" dirty="0"/>
              <a:t>Digitization on request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75000"/>
            </a:pPr>
            <a:r>
              <a:rPr lang="en-US" dirty="0"/>
              <a:t>Technical infrastructure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75000"/>
            </a:pPr>
            <a:r>
              <a:rPr lang="en-US" dirty="0"/>
              <a:t>Hosting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75000"/>
            </a:pPr>
            <a:r>
              <a:rPr lang="en-US" dirty="0"/>
              <a:t>Workflow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Discovery &amp; Access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0913" y="609600"/>
            <a:ext cx="4066391" cy="659802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02" y="563435"/>
            <a:ext cx="6294281" cy="6400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07" y="720272"/>
            <a:ext cx="6707479" cy="742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4448" y="670560"/>
            <a:ext cx="5213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Q34  </a:t>
            </a:r>
            <a:r>
              <a:rPr lang="en-US" sz="2000" b="1" dirty="0" smtClean="0"/>
              <a:t>How do your users locate and access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your streaming videos?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17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86" y="87947"/>
            <a:ext cx="6743873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6" y="207264"/>
            <a:ext cx="4531432" cy="853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1984" y="377952"/>
            <a:ext cx="6606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Q35  </a:t>
            </a:r>
            <a:r>
              <a:rPr lang="en-US" sz="2000" b="1" dirty="0" smtClean="0"/>
              <a:t>Of all the access points you provide, what is the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primary access point for your streaming videos?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666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46" y="1325806"/>
            <a:ext cx="7803414" cy="5486400"/>
          </a:xfrm>
        </p:spPr>
      </p:pic>
      <p:sp>
        <p:nvSpPr>
          <p:cNvPr id="3" name="TextBox 2"/>
          <p:cNvSpPr txBox="1"/>
          <p:nvPr/>
        </p:nvSpPr>
        <p:spPr>
          <a:xfrm>
            <a:off x="3162753" y="624541"/>
            <a:ext cx="5415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Q36  </a:t>
            </a:r>
            <a:r>
              <a:rPr lang="en-US" sz="2000" b="1" dirty="0" smtClean="0"/>
              <a:t>Do you catalog your streaming videos?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93" y="1009650"/>
            <a:ext cx="4806278" cy="113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41" y="136715"/>
            <a:ext cx="7295744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88" y="136715"/>
            <a:ext cx="4824040" cy="1058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1296" y="475488"/>
            <a:ext cx="5253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Q37  </a:t>
            </a:r>
            <a:r>
              <a:rPr lang="en-US" sz="2000" b="1" dirty="0" smtClean="0"/>
              <a:t>Which of your streaming videos have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(title level) catalog records?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800216" y="1403447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N = 200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41" y="136715"/>
            <a:ext cx="7295744" cy="6858000"/>
          </a:xfrm>
        </p:spPr>
      </p:pic>
      <p:sp>
        <p:nvSpPr>
          <p:cNvPr id="12" name="Rectangle 11"/>
          <p:cNvSpPr/>
          <p:nvPr/>
        </p:nvSpPr>
        <p:spPr>
          <a:xfrm>
            <a:off x="7973965" y="1403447"/>
            <a:ext cx="1172580" cy="34374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88" y="136715"/>
            <a:ext cx="4824040" cy="1058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1296" y="475488"/>
            <a:ext cx="5253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Q37  </a:t>
            </a:r>
            <a:r>
              <a:rPr lang="en-US" sz="2000" b="1" dirty="0" smtClean="0"/>
              <a:t>Which of your streaming videos have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(title level) catalog records?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27027" y="1403447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2013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38672" y="3475965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/>
              <a:t>34.5%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39315" y="2394026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/>
              <a:t>22%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15112" y="4078725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57.5%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8214856" y="2947971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46.%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800216" y="1403447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N = 200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8" y="161099"/>
            <a:ext cx="8301117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280416"/>
            <a:ext cx="5775016" cy="743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2928" y="426720"/>
            <a:ext cx="5012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Q38  </a:t>
            </a:r>
            <a:r>
              <a:rPr lang="en-US" b="1" dirty="0" smtClean="0"/>
              <a:t>What is the primary source of catalog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records for your streaming video titles?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4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8" y="161099"/>
            <a:ext cx="8301117" cy="6858000"/>
          </a:xfrm>
        </p:spPr>
      </p:pic>
      <p:sp>
        <p:nvSpPr>
          <p:cNvPr id="12" name="Rectangle 11"/>
          <p:cNvSpPr/>
          <p:nvPr/>
        </p:nvSpPr>
        <p:spPr>
          <a:xfrm>
            <a:off x="8060023" y="1338899"/>
            <a:ext cx="1172580" cy="423356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280416"/>
            <a:ext cx="5775016" cy="743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2928" y="426720"/>
            <a:ext cx="5012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Q38  </a:t>
            </a:r>
            <a:r>
              <a:rPr lang="en-US" b="1" dirty="0" smtClean="0"/>
              <a:t>What is the primary source of catalog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records for your streaming video titles?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13085" y="1338899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2013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367762" y="3411417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20%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79163" y="4416469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29%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01170" y="3928113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36.5%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8397736" y="2829633"/>
            <a:ext cx="566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59%</a:t>
            </a:r>
            <a:endParaRPr lang="en-US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8351812" y="4987073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4.5%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9317034" y="1336048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N = 200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Captioning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72781"/>
            <a:ext cx="8596668" cy="38807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0913" y="609600"/>
            <a:ext cx="2495774" cy="627529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56" y="1331531"/>
            <a:ext cx="7414054" cy="5486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47" y="1442720"/>
            <a:ext cx="5055688" cy="975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6452" y="1207008"/>
            <a:ext cx="5257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Q39  </a:t>
            </a:r>
            <a:r>
              <a:rPr lang="en-US" b="1" dirty="0" smtClean="0"/>
              <a:t>Does your local streaming video interface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have the capability of attaching captions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to streaming video files?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84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Demographics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260 </a:t>
            </a:r>
            <a:r>
              <a:rPr lang="en-US" dirty="0" smtClean="0"/>
              <a:t>valid responses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Breakdown by:</a:t>
            </a:r>
          </a:p>
          <a:p>
            <a:pPr defTabSz="9144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75000"/>
              <a:defRPr/>
            </a:pPr>
            <a:r>
              <a:rPr lang="en-US" dirty="0" smtClean="0"/>
              <a:t>Institution type</a:t>
            </a:r>
          </a:p>
          <a:p>
            <a:pPr defTabSz="9144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75000"/>
              <a:defRPr/>
            </a:pPr>
            <a:r>
              <a:rPr lang="en-US" dirty="0" smtClean="0"/>
              <a:t>Enrollment</a:t>
            </a:r>
          </a:p>
          <a:p>
            <a:pPr defTabSz="9144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75000"/>
              <a:defRPr/>
            </a:pPr>
            <a:r>
              <a:rPr lang="en-US" dirty="0" smtClean="0"/>
              <a:t>Public/Private</a:t>
            </a:r>
          </a:p>
          <a:p>
            <a:pPr defTabSz="9144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75000"/>
              <a:defRPr/>
            </a:pPr>
            <a:r>
              <a:rPr lang="en-US" dirty="0" smtClean="0"/>
              <a:t>ARL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0913" y="609600"/>
            <a:ext cx="3044414" cy="649045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38" y="2136203"/>
            <a:ext cx="6384429" cy="4572000"/>
          </a:xfrm>
        </p:spPr>
      </p:pic>
      <p:sp>
        <p:nvSpPr>
          <p:cNvPr id="5" name="Oval 4"/>
          <p:cNvSpPr/>
          <p:nvPr/>
        </p:nvSpPr>
        <p:spPr>
          <a:xfrm>
            <a:off x="4917489" y="3456928"/>
            <a:ext cx="1449516" cy="14718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12608" y="260908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26.6%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83552" y="5437632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33.3%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67712" y="513461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11.1%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77568" y="3913632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8.8%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70176" y="300101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6.6%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52928" y="2109216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13.3%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54626" y="703974"/>
            <a:ext cx="6026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Q40  </a:t>
            </a:r>
            <a:r>
              <a:rPr lang="en-US" b="1" dirty="0" smtClean="0"/>
              <a:t>Approximately what percentage of your locally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hosted streaming videos have captions/subtitles?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22475" y="1433731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 = 45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7984" y="829056"/>
            <a:ext cx="6352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Q41  </a:t>
            </a:r>
            <a:r>
              <a:rPr lang="en-US" b="1" dirty="0" smtClean="0"/>
              <a:t>If captions/subtitles are not provided by the vendor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do you generate a caption file for locally hosted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streaming videos?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455128"/>
              </p:ext>
            </p:extLst>
          </p:nvPr>
        </p:nvGraphicFramePr>
        <p:xfrm>
          <a:off x="2848302" y="2160588"/>
          <a:ext cx="49083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166"/>
                <a:gridCol w="24541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Subtitles generated?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Some titles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titles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Format Conversion &amp; Replacement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0913" y="609600"/>
            <a:ext cx="7003228" cy="638287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13" y="1343723"/>
            <a:ext cx="7414054" cy="5486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0" y="609600"/>
            <a:ext cx="5262952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4576" y="1304544"/>
            <a:ext cx="4949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Q43  </a:t>
            </a:r>
            <a:r>
              <a:rPr lang="en-US" b="1" dirty="0" smtClean="0"/>
              <a:t>Has your library replaced or converted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any of your physical copy videos with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streaming format?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45475" y="3270324"/>
            <a:ext cx="7617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2013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Yes</a:t>
            </a:r>
          </a:p>
          <a:p>
            <a:pPr algn="ctr"/>
            <a:r>
              <a:rPr lang="en-US" sz="1600" b="1" dirty="0" smtClean="0"/>
              <a:t>63.2%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No</a:t>
            </a:r>
          </a:p>
          <a:p>
            <a:pPr algn="ctr"/>
            <a:r>
              <a:rPr lang="en-US" sz="1600" b="1" dirty="0" smtClean="0"/>
              <a:t>36.8%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8853544" y="3173506"/>
            <a:ext cx="1043491" cy="207622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22" y="831658"/>
            <a:ext cx="7414786" cy="58495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24" y="634927"/>
            <a:ext cx="5559552" cy="1895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0448" y="1341120"/>
            <a:ext cx="7423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Q45  </a:t>
            </a:r>
            <a:r>
              <a:rPr lang="en-US" b="1" dirty="0" smtClean="0"/>
              <a:t>Do you intend to replace of convert any of your physical copy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video with streaming video within the next three years?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784105" y="3270324"/>
            <a:ext cx="7617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2013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Yes</a:t>
            </a:r>
          </a:p>
          <a:p>
            <a:pPr algn="ctr"/>
            <a:r>
              <a:rPr lang="en-US" sz="1600" b="1" dirty="0" smtClean="0"/>
              <a:t>63.4%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No</a:t>
            </a:r>
          </a:p>
          <a:p>
            <a:pPr algn="ctr"/>
            <a:r>
              <a:rPr lang="en-US" sz="1600" b="1" dirty="0" smtClean="0"/>
              <a:t>36.6%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8692174" y="3173506"/>
            <a:ext cx="1043491" cy="207622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11" y="816864"/>
            <a:ext cx="7560351" cy="597058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28" y="720272"/>
            <a:ext cx="4885000" cy="121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0336" y="1085088"/>
            <a:ext cx="600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Q46  </a:t>
            </a:r>
            <a:r>
              <a:rPr lang="en-US" b="1" dirty="0" smtClean="0"/>
              <a:t>When you replaced or converted physical videos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with streaming versions did you</a:t>
            </a:r>
            <a:r>
              <a:rPr lang="is-IS" b="1" dirty="0" smtClean="0"/>
              <a:t>…?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3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11" y="816864"/>
            <a:ext cx="7560351" cy="597058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28" y="720272"/>
            <a:ext cx="4885000" cy="121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0336" y="1085088"/>
            <a:ext cx="600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Q46  </a:t>
            </a:r>
            <a:r>
              <a:rPr lang="en-US" b="1" dirty="0" smtClean="0"/>
              <a:t>When you replaced or converted physical videos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with streaming versions did you</a:t>
            </a:r>
            <a:r>
              <a:rPr lang="is-IS" b="1" dirty="0" smtClean="0"/>
              <a:t>…?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8509299" y="3173506"/>
            <a:ext cx="1667435" cy="240514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63011" y="3248808"/>
            <a:ext cx="13051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2013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In-house</a:t>
            </a:r>
          </a:p>
          <a:p>
            <a:pPr algn="ctr"/>
            <a:r>
              <a:rPr lang="en-US" sz="1600" b="1" dirty="0" smtClean="0"/>
              <a:t>digitization</a:t>
            </a:r>
          </a:p>
          <a:p>
            <a:pPr algn="ctr"/>
            <a:r>
              <a:rPr lang="en-US" sz="1600" b="1" dirty="0" smtClean="0"/>
              <a:t>52.1%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Licensed</a:t>
            </a:r>
          </a:p>
          <a:p>
            <a:pPr algn="ctr"/>
            <a:r>
              <a:rPr lang="en-US" sz="1600" b="1" dirty="0" smtClean="0"/>
              <a:t>Digital copy</a:t>
            </a:r>
          </a:p>
          <a:p>
            <a:pPr algn="ctr"/>
            <a:r>
              <a:rPr lang="en-US" sz="1600" b="1" dirty="0" smtClean="0"/>
              <a:t>80.2%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79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05" y="780288"/>
            <a:ext cx="6493008" cy="601935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0" y="769040"/>
            <a:ext cx="4628968" cy="1210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5680" y="1170354"/>
            <a:ext cx="6128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Q47  </a:t>
            </a:r>
            <a:r>
              <a:rPr lang="en-US" b="1" dirty="0" smtClean="0"/>
              <a:t>What is the primary method used to obtain the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streaming file for your converted physical copies?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74642" y="3048000"/>
            <a:ext cx="1222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Vendor hosted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99026" y="3584448"/>
            <a:ext cx="119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Hosted locally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47922" y="4072128"/>
            <a:ext cx="2082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 house from owned copy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52032" y="4669536"/>
            <a:ext cx="2089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 house from loaned copy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62450" y="5169408"/>
            <a:ext cx="998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Third party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51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05" y="780288"/>
            <a:ext cx="6493008" cy="601935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0" y="769040"/>
            <a:ext cx="4628968" cy="1210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5680" y="1170354"/>
            <a:ext cx="6128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Q47  </a:t>
            </a:r>
            <a:r>
              <a:rPr lang="en-US" b="1" dirty="0" smtClean="0"/>
              <a:t>What is the primary method used to obtain the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streaming file for your converted physical copies?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74642" y="3048000"/>
            <a:ext cx="1222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Vendor hosted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99026" y="3584448"/>
            <a:ext cx="119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Hosted locally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47922" y="4072128"/>
            <a:ext cx="2082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 house from owned copy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52032" y="4669536"/>
            <a:ext cx="2089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 house from loaned copy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62450" y="5169408"/>
            <a:ext cx="998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Third party</a:t>
            </a:r>
            <a:endParaRPr 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99988" y="4018862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Licensed?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20056" y="3937299"/>
            <a:ext cx="1280160" cy="54864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Digitization on Request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0913" y="609600"/>
            <a:ext cx="4808668" cy="659802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01" y="609600"/>
            <a:ext cx="8778840" cy="6172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4" y="245689"/>
            <a:ext cx="4815434" cy="1378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0492" y="634710"/>
            <a:ext cx="5771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Q2  </a:t>
            </a:r>
            <a:r>
              <a:rPr lang="en-US" sz="2000" b="1" dirty="0" smtClean="0"/>
              <a:t>Institution Type (by Carnegie classification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139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Digitization on Request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27" y="1605507"/>
            <a:ext cx="5534526" cy="4574178"/>
          </a:xfrm>
        </p:spPr>
      </p:pic>
      <p:sp>
        <p:nvSpPr>
          <p:cNvPr id="5" name="Rectangle 4"/>
          <p:cNvSpPr/>
          <p:nvPr/>
        </p:nvSpPr>
        <p:spPr>
          <a:xfrm>
            <a:off x="580913" y="620358"/>
            <a:ext cx="4808668" cy="659802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26727" y="1605507"/>
            <a:ext cx="5534526" cy="457417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22783" y="1086522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53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40" y="1097338"/>
            <a:ext cx="7722973" cy="5715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81" y="1219545"/>
            <a:ext cx="5022286" cy="981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8169" y="606037"/>
            <a:ext cx="6669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Q48  </a:t>
            </a:r>
            <a:r>
              <a:rPr lang="en-US" b="1" dirty="0" smtClean="0"/>
              <a:t>Does any unit in your institution (including the library)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digitize videos for streaming on request of faculty?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6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52" y="1660857"/>
            <a:ext cx="4317320" cy="3881437"/>
          </a:xfrm>
        </p:spPr>
      </p:pic>
    </p:spTree>
    <p:extLst>
      <p:ext uri="{BB962C8B-B14F-4D97-AF65-F5344CB8AC3E}">
        <p14:creationId xmlns:p14="http://schemas.microsoft.com/office/powerpoint/2010/main" val="11113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45" y="1692756"/>
            <a:ext cx="4252609" cy="360373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52" y="1660857"/>
            <a:ext cx="4317320" cy="3881437"/>
          </a:xfrm>
        </p:spPr>
      </p:pic>
    </p:spTree>
    <p:extLst>
      <p:ext uri="{BB962C8B-B14F-4D97-AF65-F5344CB8AC3E}">
        <p14:creationId xmlns:p14="http://schemas.microsoft.com/office/powerpoint/2010/main" val="13564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45" y="1692756"/>
            <a:ext cx="4252609" cy="360373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52" y="1660857"/>
            <a:ext cx="4317320" cy="3881437"/>
          </a:xfrm>
        </p:spPr>
      </p:pic>
      <p:sp>
        <p:nvSpPr>
          <p:cNvPr id="6" name="TextBox 5"/>
          <p:cNvSpPr txBox="1"/>
          <p:nvPr/>
        </p:nvSpPr>
        <p:spPr>
          <a:xfrm>
            <a:off x="10263312" y="2775471"/>
            <a:ext cx="6864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2013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Yes</a:t>
            </a:r>
          </a:p>
          <a:p>
            <a:pPr algn="ctr"/>
            <a:r>
              <a:rPr lang="en-US" sz="1600" b="1" dirty="0"/>
              <a:t>4</a:t>
            </a:r>
            <a:r>
              <a:rPr lang="en-US" sz="1600" b="1" dirty="0" smtClean="0"/>
              <a:t>1%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No</a:t>
            </a:r>
          </a:p>
          <a:p>
            <a:pPr algn="ctr"/>
            <a:r>
              <a:rPr lang="en-US" sz="1600" b="1" dirty="0"/>
              <a:t>5</a:t>
            </a:r>
            <a:r>
              <a:rPr lang="en-US" sz="1600" b="1" dirty="0" smtClean="0"/>
              <a:t>8%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10133710" y="2678653"/>
            <a:ext cx="1043491" cy="207622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05" y="1373781"/>
            <a:ext cx="7786751" cy="5486400"/>
          </a:xfrm>
        </p:spPr>
      </p:pic>
      <p:sp>
        <p:nvSpPr>
          <p:cNvPr id="4" name="TextBox 3"/>
          <p:cNvSpPr txBox="1"/>
          <p:nvPr/>
        </p:nvSpPr>
        <p:spPr>
          <a:xfrm>
            <a:off x="2541186" y="669830"/>
            <a:ext cx="5736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Q49  </a:t>
            </a:r>
            <a:r>
              <a:rPr lang="en-US" b="1" dirty="0" smtClean="0"/>
              <a:t>What unit(s) in your institution digitize videos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for streaming on request?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2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04" y="1373769"/>
            <a:ext cx="7666097" cy="5486400"/>
          </a:xfrm>
        </p:spPr>
      </p:pic>
      <p:sp>
        <p:nvSpPr>
          <p:cNvPr id="5" name="TextBox 4"/>
          <p:cNvSpPr txBox="1"/>
          <p:nvPr/>
        </p:nvSpPr>
        <p:spPr>
          <a:xfrm>
            <a:off x="2541186" y="669830"/>
            <a:ext cx="5736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Q49  </a:t>
            </a:r>
            <a:r>
              <a:rPr lang="en-US" b="1" dirty="0" smtClean="0"/>
              <a:t>What unit(s) in your institution digitize videos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for streaming on request?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75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78" y="1480108"/>
            <a:ext cx="7862911" cy="5029200"/>
          </a:xfrm>
        </p:spPr>
      </p:pic>
      <p:sp>
        <p:nvSpPr>
          <p:cNvPr id="4" name="Rectangle 3"/>
          <p:cNvSpPr/>
          <p:nvPr/>
        </p:nvSpPr>
        <p:spPr>
          <a:xfrm>
            <a:off x="2527005" y="9365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Q51  </a:t>
            </a:r>
            <a:r>
              <a:rPr lang="en-US" b="1" dirty="0" smtClean="0"/>
              <a:t>For what uses are videos digitized on request?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6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1453" y="616672"/>
            <a:ext cx="6287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Q52  </a:t>
            </a:r>
            <a:r>
              <a:rPr lang="en-US" b="1" dirty="0" smtClean="0"/>
              <a:t>What limits or legal precautions do you apply when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digitizing on request?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68" y="1276202"/>
            <a:ext cx="2768600" cy="50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6" y="1805468"/>
            <a:ext cx="6307215" cy="457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42" y="150608"/>
            <a:ext cx="1889085" cy="6809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03" y="6337300"/>
            <a:ext cx="3314103" cy="5207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68" y="1784202"/>
            <a:ext cx="6122092" cy="4892040"/>
          </a:xfrm>
        </p:spPr>
      </p:pic>
    </p:spTree>
    <p:extLst>
      <p:ext uri="{BB962C8B-B14F-4D97-AF65-F5344CB8AC3E}">
        <p14:creationId xmlns:p14="http://schemas.microsoft.com/office/powerpoint/2010/main" val="21305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4858" y="627300"/>
            <a:ext cx="5328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Q53  </a:t>
            </a:r>
            <a:r>
              <a:rPr lang="en-US" b="1" dirty="0" smtClean="0"/>
              <a:t>Do you have written policy statements on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digitization for streaming?</a:t>
            </a:r>
            <a:endParaRPr lang="en-US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69" y="2160588"/>
            <a:ext cx="5381343" cy="3881437"/>
          </a:xfrm>
        </p:spPr>
      </p:pic>
    </p:spTree>
    <p:extLst>
      <p:ext uri="{BB962C8B-B14F-4D97-AF65-F5344CB8AC3E}">
        <p14:creationId xmlns:p14="http://schemas.microsoft.com/office/powerpoint/2010/main" val="4709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01" y="609600"/>
            <a:ext cx="8778840" cy="6172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4" y="245689"/>
            <a:ext cx="4815434" cy="1378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0492" y="634710"/>
            <a:ext cx="5771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Q2  </a:t>
            </a:r>
            <a:r>
              <a:rPr lang="en-US" sz="2000" b="1" dirty="0" smtClean="0"/>
              <a:t>Institution Type (by Carnegie classification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7341535" y="5497883"/>
            <a:ext cx="2153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42</a:t>
            </a:r>
          </a:p>
          <a:p>
            <a:pPr algn="ctr"/>
            <a:r>
              <a:rPr lang="en-US" b="1" dirty="0" smtClean="0"/>
              <a:t>ARL Libraries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261412" y="5432612"/>
            <a:ext cx="2345167" cy="882127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4858" y="627300"/>
            <a:ext cx="5328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Q53  </a:t>
            </a:r>
            <a:r>
              <a:rPr lang="en-US" b="1" dirty="0" smtClean="0"/>
              <a:t>Do you have written policy statements on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digitization for streaming?</a:t>
            </a:r>
            <a:endParaRPr lang="en-US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69" y="2160588"/>
            <a:ext cx="5381343" cy="3881437"/>
          </a:xfrm>
        </p:spPr>
      </p:pic>
      <p:sp>
        <p:nvSpPr>
          <p:cNvPr id="11" name="TextBox 10"/>
          <p:cNvSpPr txBox="1"/>
          <p:nvPr/>
        </p:nvSpPr>
        <p:spPr>
          <a:xfrm>
            <a:off x="8530986" y="3270324"/>
            <a:ext cx="6655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2013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Yes</a:t>
            </a:r>
          </a:p>
          <a:p>
            <a:pPr algn="ctr"/>
            <a:r>
              <a:rPr lang="en-US" sz="1600" b="1" dirty="0" smtClean="0"/>
              <a:t>39%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No</a:t>
            </a:r>
          </a:p>
          <a:p>
            <a:pPr algn="ctr"/>
            <a:r>
              <a:rPr lang="en-US" sz="1600" b="1" dirty="0" smtClean="0"/>
              <a:t>61%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8390965" y="3173506"/>
            <a:ext cx="1043491" cy="207622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703397" y="3291836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 = 80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9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63" y="2257410"/>
            <a:ext cx="3186802" cy="3881437"/>
          </a:xfrm>
        </p:spPr>
      </p:pic>
      <p:sp>
        <p:nvSpPr>
          <p:cNvPr id="7" name="TextBox 6"/>
          <p:cNvSpPr txBox="1"/>
          <p:nvPr/>
        </p:nvSpPr>
        <p:spPr>
          <a:xfrm>
            <a:off x="1258645" y="989705"/>
            <a:ext cx="751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Written policy statements for libraries that do NOT digitize on request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88" y="2070997"/>
            <a:ext cx="279077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01261" y="604202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2013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49405" y="6054571"/>
            <a:ext cx="66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79864" y="2049481"/>
            <a:ext cx="6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N = 52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Technical Infrastructure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0913" y="609600"/>
            <a:ext cx="4991548" cy="659802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58" y="1724638"/>
            <a:ext cx="6248801" cy="4572000"/>
          </a:xfrm>
        </p:spPr>
      </p:pic>
      <p:sp>
        <p:nvSpPr>
          <p:cNvPr id="4" name="Rectangle 3"/>
          <p:cNvSpPr/>
          <p:nvPr/>
        </p:nvSpPr>
        <p:spPr>
          <a:xfrm>
            <a:off x="1857151" y="627893"/>
            <a:ext cx="6723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Q54  </a:t>
            </a:r>
            <a:r>
              <a:rPr lang="en-US" b="1" dirty="0"/>
              <a:t>Does your institution (the library, IT, or any other unit)</a:t>
            </a:r>
          </a:p>
          <a:p>
            <a:r>
              <a:rPr lang="en-US" b="1" dirty="0"/>
              <a:t>         currently provide a technical infrastructure for </a:t>
            </a:r>
          </a:p>
          <a:p>
            <a:r>
              <a:rPr lang="en-US" b="1" dirty="0"/>
              <a:t>         streaming video?  (A local hosting option)</a:t>
            </a:r>
          </a:p>
        </p:txBody>
      </p:sp>
    </p:spTree>
    <p:extLst>
      <p:ext uri="{BB962C8B-B14F-4D97-AF65-F5344CB8AC3E}">
        <p14:creationId xmlns:p14="http://schemas.microsoft.com/office/powerpoint/2010/main" val="21374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0" y="1772297"/>
            <a:ext cx="7739170" cy="5029200"/>
          </a:xfrm>
        </p:spPr>
      </p:pic>
      <p:sp>
        <p:nvSpPr>
          <p:cNvPr id="4" name="TextBox 3"/>
          <p:cNvSpPr txBox="1"/>
          <p:nvPr/>
        </p:nvSpPr>
        <p:spPr>
          <a:xfrm>
            <a:off x="2030820" y="616662"/>
            <a:ext cx="6632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Q55  </a:t>
            </a:r>
            <a:r>
              <a:rPr lang="en-US" b="1" dirty="0" smtClean="0"/>
              <a:t>Which unit(s) in your institution provide(s) a technical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infrastructure for streaming video?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62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0" y="1772297"/>
            <a:ext cx="7739170" cy="5029200"/>
          </a:xfrm>
        </p:spPr>
      </p:pic>
      <p:sp>
        <p:nvSpPr>
          <p:cNvPr id="4" name="TextBox 3"/>
          <p:cNvSpPr txBox="1"/>
          <p:nvPr/>
        </p:nvSpPr>
        <p:spPr>
          <a:xfrm>
            <a:off x="2030820" y="616662"/>
            <a:ext cx="6632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Q55  </a:t>
            </a:r>
            <a:r>
              <a:rPr lang="en-US" b="1" dirty="0" smtClean="0"/>
              <a:t>Which unit(s) in your institution provide(s) a technical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infrastructure for streaming video?</a:t>
            </a:r>
            <a:endParaRPr lang="en-US" b="1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11" y="1686236"/>
            <a:ext cx="5494193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28678" y="1678193"/>
            <a:ext cx="5529430" cy="412017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05928" y="5873673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3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5" y="1777561"/>
            <a:ext cx="7692478" cy="5029200"/>
          </a:xfrm>
        </p:spPr>
      </p:pic>
      <p:sp>
        <p:nvSpPr>
          <p:cNvPr id="4" name="TextBox 3"/>
          <p:cNvSpPr txBox="1"/>
          <p:nvPr/>
        </p:nvSpPr>
        <p:spPr>
          <a:xfrm>
            <a:off x="1839433" y="616665"/>
            <a:ext cx="6809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Q56  </a:t>
            </a:r>
            <a:r>
              <a:rPr lang="en-US" b="1" dirty="0" smtClean="0"/>
              <a:t>Which unit in your institution has primary responsibility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for the technical infrastructure for streaming video?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53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5" y="1777561"/>
            <a:ext cx="7692478" cy="5029200"/>
          </a:xfrm>
        </p:spPr>
      </p:pic>
      <p:sp>
        <p:nvSpPr>
          <p:cNvPr id="4" name="TextBox 3"/>
          <p:cNvSpPr txBox="1"/>
          <p:nvPr/>
        </p:nvSpPr>
        <p:spPr>
          <a:xfrm>
            <a:off x="1839433" y="616665"/>
            <a:ext cx="6809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Q56  </a:t>
            </a:r>
            <a:r>
              <a:rPr lang="en-US" b="1" dirty="0" smtClean="0"/>
              <a:t>Which unit in your institution has primary responsibility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for the technical infrastructure for streaming video?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87" y="1673262"/>
            <a:ext cx="5218401" cy="3886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64986" y="1678193"/>
            <a:ext cx="5218401" cy="38812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Hosting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913" y="609600"/>
            <a:ext cx="1957892" cy="638287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Hosting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895" y="1737315"/>
            <a:ext cx="6636774" cy="4114800"/>
          </a:xfrm>
        </p:spPr>
      </p:pic>
      <p:sp>
        <p:nvSpPr>
          <p:cNvPr id="4" name="Rectangle 3"/>
          <p:cNvSpPr/>
          <p:nvPr/>
        </p:nvSpPr>
        <p:spPr>
          <a:xfrm>
            <a:off x="580913" y="609600"/>
            <a:ext cx="1957892" cy="638287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29" y="604152"/>
            <a:ext cx="7334423" cy="6172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19" y="817137"/>
            <a:ext cx="3818965" cy="52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0184" y="666986"/>
            <a:ext cx="5721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Q3  </a:t>
            </a:r>
            <a:r>
              <a:rPr lang="en-US" sz="2000" b="1" dirty="0" smtClean="0"/>
              <a:t>What is your institution’s FTE enrollment?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078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Workflow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0913" y="609600"/>
            <a:ext cx="2248348" cy="659802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0" y="1307804"/>
            <a:ext cx="6324886" cy="5531108"/>
          </a:xfrm>
        </p:spPr>
      </p:pic>
      <p:sp>
        <p:nvSpPr>
          <p:cNvPr id="4" name="TextBox 3"/>
          <p:cNvSpPr txBox="1"/>
          <p:nvPr/>
        </p:nvSpPr>
        <p:spPr>
          <a:xfrm>
            <a:off x="1754373" y="616668"/>
            <a:ext cx="7092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Q60  </a:t>
            </a:r>
            <a:r>
              <a:rPr lang="en-US" b="1" dirty="0" smtClean="0"/>
              <a:t>Who in your library is primarily responsible for negotiating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streaming video licenses?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9339" y="6534576"/>
            <a:ext cx="7219507" cy="28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0" y="1307804"/>
            <a:ext cx="6324886" cy="5531108"/>
          </a:xfrm>
        </p:spPr>
      </p:pic>
      <p:sp>
        <p:nvSpPr>
          <p:cNvPr id="4" name="TextBox 3"/>
          <p:cNvSpPr txBox="1"/>
          <p:nvPr/>
        </p:nvSpPr>
        <p:spPr>
          <a:xfrm>
            <a:off x="1754373" y="616668"/>
            <a:ext cx="7092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Q60  </a:t>
            </a:r>
            <a:r>
              <a:rPr lang="en-US" b="1" dirty="0" smtClean="0"/>
              <a:t>Who in your library is primarily responsible for negotiating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streaming video licenses?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959" y="1339703"/>
            <a:ext cx="4476504" cy="5212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9339" y="6534576"/>
            <a:ext cx="7219507" cy="2809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45336" y="1307804"/>
            <a:ext cx="4485939" cy="51467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81" y="1679942"/>
            <a:ext cx="8206248" cy="5073908"/>
          </a:xfrm>
        </p:spPr>
      </p:pic>
      <p:sp>
        <p:nvSpPr>
          <p:cNvPr id="4" name="TextBox 3"/>
          <p:cNvSpPr txBox="1"/>
          <p:nvPr/>
        </p:nvSpPr>
        <p:spPr>
          <a:xfrm>
            <a:off x="1573619" y="627299"/>
            <a:ext cx="7012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Q61  </a:t>
            </a:r>
            <a:r>
              <a:rPr lang="en-US" b="1" dirty="0" smtClean="0"/>
              <a:t>When you need to generate a digital file from a hard copy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video, where does the digitization occur (usually)?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72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52354" y="616668"/>
            <a:ext cx="6936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Q62  </a:t>
            </a:r>
            <a:r>
              <a:rPr lang="en-US" b="1" dirty="0" smtClean="0"/>
              <a:t>If digitization from hard copy occurs in the library, which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unit usually generates the digital file?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1" y="1618322"/>
            <a:ext cx="7282851" cy="5029200"/>
          </a:xfrm>
        </p:spPr>
      </p:pic>
    </p:spTree>
    <p:extLst>
      <p:ext uri="{BB962C8B-B14F-4D97-AF65-F5344CB8AC3E}">
        <p14:creationId xmlns:p14="http://schemas.microsoft.com/office/powerpoint/2010/main" val="5644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2" y="1405668"/>
            <a:ext cx="7047881" cy="5029200"/>
          </a:xfrm>
        </p:spPr>
      </p:pic>
      <p:sp>
        <p:nvSpPr>
          <p:cNvPr id="4" name="TextBox 3"/>
          <p:cNvSpPr txBox="1"/>
          <p:nvPr/>
        </p:nvSpPr>
        <p:spPr>
          <a:xfrm>
            <a:off x="1541722" y="627301"/>
            <a:ext cx="6943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Q63  </a:t>
            </a:r>
            <a:r>
              <a:rPr lang="en-US" b="1" dirty="0" smtClean="0"/>
              <a:t>When you need to generate a caption file for a streaming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video, where does the captioning occur (usually)?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33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7" y="1331246"/>
            <a:ext cx="7215289" cy="5029200"/>
          </a:xfrm>
        </p:spPr>
      </p:pic>
      <p:sp>
        <p:nvSpPr>
          <p:cNvPr id="4" name="TextBox 3"/>
          <p:cNvSpPr txBox="1"/>
          <p:nvPr/>
        </p:nvSpPr>
        <p:spPr>
          <a:xfrm>
            <a:off x="1562987" y="613484"/>
            <a:ext cx="633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Q64  </a:t>
            </a:r>
            <a:r>
              <a:rPr lang="en-US" b="1" dirty="0" smtClean="0"/>
              <a:t>If captioning processes occur in the library, which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unit generally generate the digital file?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0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41452" y="627302"/>
            <a:ext cx="5808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Q65  </a:t>
            </a:r>
            <a:r>
              <a:rPr lang="en-US" b="1" dirty="0" smtClean="0"/>
              <a:t>Do you have a written workflow document for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handling streaming video assets?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65" y="1543894"/>
            <a:ext cx="5858273" cy="4572000"/>
          </a:xfrm>
        </p:spPr>
      </p:pic>
    </p:spTree>
    <p:extLst>
      <p:ext uri="{BB962C8B-B14F-4D97-AF65-F5344CB8AC3E}">
        <p14:creationId xmlns:p14="http://schemas.microsoft.com/office/powerpoint/2010/main" val="21310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04" y="2160588"/>
            <a:ext cx="4954430" cy="3881437"/>
          </a:xfrm>
        </p:spPr>
      </p:pic>
      <p:sp>
        <p:nvSpPr>
          <p:cNvPr id="5" name="TextBox 4"/>
          <p:cNvSpPr txBox="1"/>
          <p:nvPr/>
        </p:nvSpPr>
        <p:spPr>
          <a:xfrm>
            <a:off x="6826101" y="3147235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30.9%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530549" y="5571457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69.1%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4157327" y="3294400"/>
            <a:ext cx="1594884" cy="15948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61364" y="1671488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N = 123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95378" y="6284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Q65  </a:t>
            </a:r>
            <a:r>
              <a:rPr lang="en-US" b="1" dirty="0"/>
              <a:t>Do you have a written workflow document for </a:t>
            </a:r>
          </a:p>
          <a:p>
            <a:r>
              <a:rPr lang="en-US" b="1" dirty="0"/>
              <a:t>         handling streaming video assets?</a:t>
            </a:r>
          </a:p>
        </p:txBody>
      </p:sp>
    </p:spTree>
    <p:extLst>
      <p:ext uri="{BB962C8B-B14F-4D97-AF65-F5344CB8AC3E}">
        <p14:creationId xmlns:p14="http://schemas.microsoft.com/office/powerpoint/2010/main" val="196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63" y="1671502"/>
            <a:ext cx="7186245" cy="5029200"/>
          </a:xfrm>
        </p:spPr>
      </p:pic>
      <p:sp>
        <p:nvSpPr>
          <p:cNvPr id="6" name="TextBox 5"/>
          <p:cNvSpPr txBox="1"/>
          <p:nvPr/>
        </p:nvSpPr>
        <p:spPr>
          <a:xfrm>
            <a:off x="1839436" y="627301"/>
            <a:ext cx="7098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Q66  </a:t>
            </a:r>
            <a:r>
              <a:rPr lang="en-US" b="1" dirty="0" smtClean="0"/>
              <a:t>Approximately how much personnel time in your library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is dedicated to licensing, digitization, ingestion, metadata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and other processes for your streaming video?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7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88" y="659328"/>
            <a:ext cx="8778840" cy="6172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47072" y="-49084"/>
            <a:ext cx="6118711" cy="1620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0628" y="623719"/>
            <a:ext cx="6112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Q4  </a:t>
            </a:r>
            <a:r>
              <a:rPr lang="en-US" sz="2000" b="1" dirty="0" smtClean="0"/>
              <a:t>Is your institution publicly funded or private?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09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63" y="1671502"/>
            <a:ext cx="7186245" cy="5029200"/>
          </a:xfrm>
        </p:spPr>
      </p:pic>
      <p:sp>
        <p:nvSpPr>
          <p:cNvPr id="6" name="TextBox 5"/>
          <p:cNvSpPr txBox="1"/>
          <p:nvPr/>
        </p:nvSpPr>
        <p:spPr>
          <a:xfrm>
            <a:off x="1839436" y="627301"/>
            <a:ext cx="7098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Q66  </a:t>
            </a:r>
            <a:r>
              <a:rPr lang="en-US" b="1" dirty="0" smtClean="0"/>
              <a:t>Approximately how much personnel time in your library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is dedicated to licensing, digitization, ingestion, metadata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and other processes for your streaming video?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6486861" y="1796907"/>
            <a:ext cx="1172584" cy="446404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30409" y="1796907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2013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94387" y="5837272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24.3%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77246" y="3009002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42.3%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6698507" y="3721394"/>
            <a:ext cx="861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17.1%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88490" y="4423142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11.7%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94199" y="5134957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4.5%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877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Summary Points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Streaming video is well established as an academic library service</a:t>
            </a:r>
            <a:r>
              <a:rPr lang="en-US" sz="2000" dirty="0" smtClean="0"/>
              <a:t>. </a:t>
            </a:r>
            <a:endParaRPr lang="en-US" sz="2000" dirty="0"/>
          </a:p>
          <a:p>
            <a:r>
              <a:rPr lang="en-US" sz="2000" dirty="0"/>
              <a:t>The “vanishing” media librarian is real.  This topic deserves greater investigation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Academic libraries are not captioning their streaming videos.  </a:t>
            </a:r>
          </a:p>
          <a:p>
            <a:r>
              <a:rPr lang="en-US" sz="2000" dirty="0"/>
              <a:t>Term licensing exceeds licensing in perpetuity; libraries hold more than twice as many term licensed titles as purchased titles</a:t>
            </a:r>
          </a:p>
          <a:p>
            <a:r>
              <a:rPr lang="en-US" sz="2000" dirty="0" smtClean="0"/>
              <a:t>Send</a:t>
            </a:r>
            <a:r>
              <a:rPr lang="en-US" sz="2000" dirty="0"/>
              <a:t>?</a:t>
            </a:r>
          </a:p>
          <a:p>
            <a:r>
              <a:rPr lang="en-US" sz="2000" dirty="0" smtClean="0"/>
              <a:t>Cataloging </a:t>
            </a:r>
            <a:r>
              <a:rPr lang="en-US" sz="2000" dirty="0"/>
              <a:t>of streaming video has </a:t>
            </a:r>
            <a:r>
              <a:rPr lang="en-US" sz="2000" dirty="0" smtClean="0"/>
              <a:t>increased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80913" y="609600"/>
            <a:ext cx="3991087" cy="638287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Summary Points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</a:pPr>
            <a:r>
              <a:rPr lang="en-US" sz="2000" dirty="0" smtClean="0"/>
              <a:t>In </a:t>
            </a:r>
            <a:r>
              <a:rPr lang="en-US" sz="2000" dirty="0"/>
              <a:t>general libraries are not adding captions to their locally hosted streaming video.</a:t>
            </a:r>
          </a:p>
          <a:p>
            <a:pPr>
              <a:buSzPct val="75000"/>
            </a:pPr>
            <a:r>
              <a:rPr lang="en-US" sz="2000" dirty="0" smtClean="0"/>
              <a:t>Format </a:t>
            </a:r>
            <a:r>
              <a:rPr lang="en-US" sz="2000" dirty="0"/>
              <a:t>conversion has slowed, but continues to be handled predominantly as repurchased content</a:t>
            </a:r>
            <a:r>
              <a:rPr lang="en-US" sz="2000" dirty="0" smtClean="0"/>
              <a:t>.</a:t>
            </a:r>
          </a:p>
          <a:p>
            <a:pPr>
              <a:buSzPct val="75000"/>
            </a:pPr>
            <a:r>
              <a:rPr lang="en-US" sz="2000" dirty="0" smtClean="0"/>
              <a:t>Digitization </a:t>
            </a:r>
            <a:r>
              <a:rPr lang="en-US" sz="2000" dirty="0"/>
              <a:t>on request has flipped</a:t>
            </a:r>
          </a:p>
          <a:p>
            <a:pPr>
              <a:buSzPct val="75000"/>
            </a:pPr>
            <a:r>
              <a:rPr lang="en-US" sz="2000" dirty="0" smtClean="0"/>
              <a:t>Libraries </a:t>
            </a:r>
            <a:r>
              <a:rPr lang="en-US" sz="2000" dirty="0"/>
              <a:t>apply a broad range of limitations </a:t>
            </a:r>
            <a:r>
              <a:rPr lang="en-US" sz="2000"/>
              <a:t>on </a:t>
            </a:r>
            <a:r>
              <a:rPr lang="en-US" sz="2000" smtClean="0"/>
              <a:t>digitization </a:t>
            </a:r>
            <a:r>
              <a:rPr lang="en-US" sz="2000" dirty="0"/>
              <a:t>on </a:t>
            </a:r>
            <a:r>
              <a:rPr lang="en-US" sz="2000" dirty="0" smtClean="0"/>
              <a:t>request</a:t>
            </a:r>
            <a:r>
              <a:rPr lang="en-US" sz="2000" dirty="0"/>
              <a:t> </a:t>
            </a:r>
          </a:p>
          <a:p>
            <a:pPr>
              <a:buSzPct val="75000"/>
            </a:pPr>
            <a:r>
              <a:rPr lang="en-US" sz="2000" dirty="0"/>
              <a:t>Primary responsibility for technical infrastructure has shifted from the library to IT</a:t>
            </a:r>
          </a:p>
          <a:p>
            <a:pPr>
              <a:buSzPct val="75000"/>
            </a:pPr>
            <a:r>
              <a:rPr lang="en-US" sz="2000" dirty="0" smtClean="0"/>
              <a:t>There </a:t>
            </a:r>
            <a:r>
              <a:rPr lang="en-US" sz="2000" dirty="0"/>
              <a:t>is a lack of written documentation for streaming video work flow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0913" y="609600"/>
            <a:ext cx="3991087" cy="638287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Questions Unasked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Collection development policies</a:t>
            </a:r>
          </a:p>
          <a:p>
            <a:r>
              <a:rPr lang="en-US" dirty="0" smtClean="0"/>
              <a:t>Availability of a discovery layer</a:t>
            </a:r>
          </a:p>
          <a:p>
            <a:r>
              <a:rPr lang="en-US" dirty="0" smtClean="0"/>
              <a:t>Behavioral data</a:t>
            </a:r>
          </a:p>
          <a:p>
            <a:pPr lvl="1"/>
            <a:r>
              <a:rPr lang="en-US" dirty="0" smtClean="0"/>
              <a:t>Satisfaction</a:t>
            </a:r>
            <a:endParaRPr lang="en-US" dirty="0"/>
          </a:p>
          <a:p>
            <a:r>
              <a:rPr lang="en-US" dirty="0" smtClean="0"/>
              <a:t>Return on investment</a:t>
            </a:r>
          </a:p>
          <a:p>
            <a:pPr lvl="1"/>
            <a:r>
              <a:rPr lang="en-US" dirty="0" smtClean="0"/>
              <a:t>Cost per use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0913" y="609600"/>
            <a:ext cx="3991087" cy="638287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Access to survey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info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710467"/>
            <a:ext cx="9742574" cy="43308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Summary document of 2015 survey data available on written request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This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resentation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posted to ASU Libraries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Repository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Survey instrument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(2015) available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 ASU Libraries Repository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     https</a:t>
            </a:r>
            <a:r>
              <a:rPr lang="en-US" dirty="0">
                <a:solidFill>
                  <a:schemeClr val="tx1"/>
                </a:solidFill>
              </a:rPr>
              <a:t>://</a:t>
            </a:r>
            <a:r>
              <a:rPr lang="en-US" dirty="0" err="1" smtClean="0">
                <a:solidFill>
                  <a:schemeClr val="tx1"/>
                </a:solidFill>
              </a:rPr>
              <a:t>repository.asu.edu</a:t>
            </a:r>
            <a:r>
              <a:rPr lang="en-US" dirty="0" smtClean="0">
                <a:solidFill>
                  <a:schemeClr val="tx1"/>
                </a:solidFill>
              </a:rPr>
              <a:t>/items/39010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resentation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2013 survey data available in ASU Libraries Repository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     https</a:t>
            </a:r>
            <a:r>
              <a:rPr lang="en-US" dirty="0">
                <a:solidFill>
                  <a:schemeClr val="tx1"/>
                </a:solidFill>
              </a:rPr>
              <a:t>://</a:t>
            </a:r>
            <a:r>
              <a:rPr lang="en-US" dirty="0" err="1" smtClean="0">
                <a:solidFill>
                  <a:schemeClr val="tx1"/>
                </a:solidFill>
              </a:rPr>
              <a:t>repository.asu.edu</a:t>
            </a:r>
            <a:r>
              <a:rPr lang="en-US" dirty="0" smtClean="0">
                <a:solidFill>
                  <a:schemeClr val="tx1"/>
                </a:solidFill>
              </a:rPr>
              <a:t>/items/18973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Summary of key findings from 2013 survey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dirty="0"/>
              <a:t>farrelly, d. and Hutchison, J. (2014).  Streaming video in academic libraries: Ten </a:t>
            </a:r>
            <a:r>
              <a:rPr lang="en-US" dirty="0" smtClean="0"/>
              <a:t>key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 findings </a:t>
            </a:r>
            <a:r>
              <a:rPr lang="en-US" dirty="0"/>
              <a:t>from a national survey.  </a:t>
            </a:r>
            <a:r>
              <a:rPr lang="en-US" i="1" dirty="0"/>
              <a:t>Against the Grain</a:t>
            </a:r>
            <a:r>
              <a:rPr lang="en-US" dirty="0"/>
              <a:t>, 26(6), 73-75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chemeClr val="tx1"/>
                </a:solidFill>
              </a:rPr>
              <a:t>https</a:t>
            </a:r>
            <a:r>
              <a:rPr lang="en-US" dirty="0">
                <a:solidFill>
                  <a:schemeClr val="tx1"/>
                </a:solidFill>
              </a:rPr>
              <a:t>://</a:t>
            </a:r>
            <a:r>
              <a:rPr lang="en-US" dirty="0" err="1">
                <a:solidFill>
                  <a:schemeClr val="tx1"/>
                </a:solidFill>
              </a:rPr>
              <a:t>repository.asu.edu</a:t>
            </a:r>
            <a:r>
              <a:rPr lang="en-US" dirty="0">
                <a:solidFill>
                  <a:schemeClr val="tx1"/>
                </a:solidFill>
              </a:rPr>
              <a:t>/items/39057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913" y="609600"/>
            <a:ext cx="4808668" cy="659802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4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Contact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deg farrelly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Media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Librarian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Arizona State University 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deg.farrelly@asu.edu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4763" algn="ctr"/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Jane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Hutchison Surdi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Associate Director Instruction &amp; Research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Technology (Retired)</a:t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William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Paterson University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surdij@wpunj.edu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913" y="609600"/>
            <a:ext cx="1914861" cy="627529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Questions?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0913" y="609600"/>
            <a:ext cx="2474259" cy="616772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2827</TotalTime>
  <Words>3097</Words>
  <Application>Microsoft Macintosh PowerPoint</Application>
  <PresentationFormat>Widescreen</PresentationFormat>
  <Paragraphs>590</Paragraphs>
  <Slides>96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2" baseType="lpstr">
      <vt:lpstr>Calibri</vt:lpstr>
      <vt:lpstr>Trebuchet MS</vt:lpstr>
      <vt:lpstr>Wingdings</vt:lpstr>
      <vt:lpstr>Wingdings 3</vt:lpstr>
      <vt:lpstr>Arial</vt:lpstr>
      <vt:lpstr>Facet</vt:lpstr>
      <vt:lpstr>Academic Library Streaming Video Revisited</vt:lpstr>
      <vt:lpstr>Introduction</vt:lpstr>
      <vt:lpstr>Scope of Survey</vt:lpstr>
      <vt:lpstr>PowerPoint Presentation</vt:lpstr>
      <vt:lpstr>Demographics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 of Media Librarian</vt:lpstr>
      <vt:lpstr>PowerPoint Presentation</vt:lpstr>
      <vt:lpstr>Comparison to ARL study in 1993</vt:lpstr>
      <vt:lpstr>Comparison to ARL study in 1993</vt:lpstr>
      <vt:lpstr>Comparison by Carnegie Classification</vt:lpstr>
      <vt:lpstr>Comparison by Carnegie Classification</vt:lpstr>
      <vt:lpstr>PowerPoint Presentation</vt:lpstr>
      <vt:lpstr>Comparison by Carnegie Classification</vt:lpstr>
      <vt:lpstr>Funding &amp; Expenditure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Acquisition &amp; Licensing</vt:lpstr>
      <vt:lpstr>Acquisition &amp; Licensing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Collection Size</vt:lpstr>
      <vt:lpstr>PowerPoint Presentation</vt:lpstr>
      <vt:lpstr>Discovery &amp; Access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Captioning</vt:lpstr>
      <vt:lpstr>PowerPoint Presentation</vt:lpstr>
      <vt:lpstr>PowerPoint Presentation</vt:lpstr>
      <vt:lpstr>PowerPoint Presentation</vt:lpstr>
      <vt:lpstr>Format Conversion &amp; Replacement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Digitization on Request</vt:lpstr>
      <vt:lpstr>Digitization on Request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Technical Infrastructure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Hosting</vt:lpstr>
      <vt:lpstr>Hosting</vt:lpstr>
      <vt:lpstr>Workflow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Points</vt:lpstr>
      <vt:lpstr>Summary Points</vt:lpstr>
      <vt:lpstr>Questions Unasked</vt:lpstr>
      <vt:lpstr>Access to survey info</vt:lpstr>
      <vt:lpstr>Contact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Deg Farrelly</dc:creator>
  <cp:lastModifiedBy>Deg Farrelly</cp:lastModifiedBy>
  <cp:revision>117</cp:revision>
  <dcterms:created xsi:type="dcterms:W3CDTF">2016-06-12T22:14:04Z</dcterms:created>
  <dcterms:modified xsi:type="dcterms:W3CDTF">2016-06-22T03:04:27Z</dcterms:modified>
</cp:coreProperties>
</file>