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3"/>
  </p:notesMasterIdLst>
  <p:sldIdLst>
    <p:sldId id="304" r:id="rId3"/>
    <p:sldId id="261" r:id="rId4"/>
    <p:sldId id="297" r:id="rId5"/>
    <p:sldId id="262" r:id="rId6"/>
    <p:sldId id="296" r:id="rId7"/>
    <p:sldId id="263" r:id="rId8"/>
    <p:sldId id="268" r:id="rId9"/>
    <p:sldId id="269" r:id="rId10"/>
    <p:sldId id="270" r:id="rId11"/>
    <p:sldId id="306" r:id="rId12"/>
    <p:sldId id="293" r:id="rId13"/>
    <p:sldId id="271" r:id="rId14"/>
    <p:sldId id="307" r:id="rId15"/>
    <p:sldId id="272" r:id="rId16"/>
    <p:sldId id="308" r:id="rId17"/>
    <p:sldId id="294" r:id="rId18"/>
    <p:sldId id="295" r:id="rId19"/>
    <p:sldId id="274" r:id="rId20"/>
    <p:sldId id="309" r:id="rId21"/>
    <p:sldId id="275" r:id="rId22"/>
    <p:sldId id="310" r:id="rId23"/>
    <p:sldId id="311" r:id="rId24"/>
    <p:sldId id="284" r:id="rId25"/>
    <p:sldId id="276" r:id="rId26"/>
    <p:sldId id="285" r:id="rId27"/>
    <p:sldId id="277" r:id="rId28"/>
    <p:sldId id="278" r:id="rId29"/>
    <p:sldId id="287" r:id="rId30"/>
    <p:sldId id="303" r:id="rId31"/>
    <p:sldId id="286" r:id="rId32"/>
    <p:sldId id="279" r:id="rId33"/>
    <p:sldId id="280" r:id="rId34"/>
    <p:sldId id="288" r:id="rId35"/>
    <p:sldId id="289" r:id="rId36"/>
    <p:sldId id="312" r:id="rId37"/>
    <p:sldId id="290" r:id="rId38"/>
    <p:sldId id="291" r:id="rId39"/>
    <p:sldId id="313" r:id="rId40"/>
    <p:sldId id="314" r:id="rId41"/>
    <p:sldId id="315" r:id="rId42"/>
    <p:sldId id="281" r:id="rId43"/>
    <p:sldId id="282" r:id="rId44"/>
    <p:sldId id="283" r:id="rId45"/>
    <p:sldId id="292" r:id="rId46"/>
    <p:sldId id="298" r:id="rId47"/>
    <p:sldId id="299" r:id="rId48"/>
    <p:sldId id="300" r:id="rId49"/>
    <p:sldId id="301" r:id="rId50"/>
    <p:sldId id="302" r:id="rId51"/>
    <p:sldId id="26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3"/>
    <p:restoredTop sz="83222"/>
  </p:normalViewPr>
  <p:slideViewPr>
    <p:cSldViewPr snapToGrid="0" snapToObjects="1">
      <p:cViewPr>
        <p:scale>
          <a:sx n="75" d="100"/>
          <a:sy n="75" d="100"/>
        </p:scale>
        <p:origin x="2664" y="88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notesMaster" Target="notesMasters/notes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A139E4-10CA-0D4B-B0FE-733855A4794F}" type="datetimeFigureOut">
              <a:rPr lang="en-US" smtClean="0"/>
              <a:t>11/2/16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AE8B6-9380-3B44-B47F-7F644455CC93}" type="slidenum">
              <a:rPr lang="en-US" smtClean="0"/>
              <a:t>‹#›</a:t>
            </a:fld>
            <a:endParaRPr lang="en-US" dirty="0"/>
          </a:p>
        </p:txBody>
      </p:sp>
    </p:spTree>
    <p:extLst>
      <p:ext uri="{BB962C8B-B14F-4D97-AF65-F5344CB8AC3E}">
        <p14:creationId xmlns:p14="http://schemas.microsoft.com/office/powerpoint/2010/main" val="1446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5A49E-F240-324B-B86B-29B30619BA28}" type="slidenum">
              <a:rPr lang="en-US" smtClean="0"/>
              <a:t>1</a:t>
            </a:fld>
            <a:endParaRPr lang="en-US" dirty="0"/>
          </a:p>
        </p:txBody>
      </p:sp>
    </p:spTree>
    <p:extLst>
      <p:ext uri="{BB962C8B-B14F-4D97-AF65-F5344CB8AC3E}">
        <p14:creationId xmlns:p14="http://schemas.microsoft.com/office/powerpoint/2010/main" val="883146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not going to belabor fair use.  It</a:t>
            </a:r>
            <a:r>
              <a:rPr lang="en-US" baseline="0" dirty="0" smtClean="0"/>
              <a:t> is reasonable to make a fair use claim for use of duplicated videos in the classroom.</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As emphasized in Section 108, the right of fair use is unaffected by section 108. A fair use argument can still be considered if the conditions of Section 108 aren’t met. Because there has been no functional market for commercial VHS videotapes or over a decade, VHS content that hasn’t been re-released in current formats is at-risk of permanent loss and should be protected. </a:t>
            </a:r>
            <a:endParaRPr lang="en-US" baseline="0" dirty="0" smtClean="0"/>
          </a:p>
        </p:txBody>
      </p:sp>
      <p:sp>
        <p:nvSpPr>
          <p:cNvPr id="4" name="Slide Number Placeholder 3"/>
          <p:cNvSpPr>
            <a:spLocks noGrp="1"/>
          </p:cNvSpPr>
          <p:nvPr>
            <p:ph type="sldNum" sz="quarter" idx="10"/>
          </p:nvPr>
        </p:nvSpPr>
        <p:spPr/>
        <p:txBody>
          <a:bodyPr/>
          <a:lstStyle/>
          <a:p>
            <a:fld id="{6FEAE8B6-9380-3B44-B47F-7F644455CC93}" type="slidenum">
              <a:rPr lang="en-US" smtClean="0"/>
              <a:t>12</a:t>
            </a:fld>
            <a:endParaRPr lang="en-US"/>
          </a:p>
        </p:txBody>
      </p:sp>
    </p:spTree>
    <p:extLst>
      <p:ext uri="{BB962C8B-B14F-4D97-AF65-F5344CB8AC3E}">
        <p14:creationId xmlns:p14="http://schemas.microsoft.com/office/powerpoint/2010/main" val="884141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err="1" smtClean="0">
                <a:solidFill>
                  <a:schemeClr val="tx1"/>
                </a:solidFill>
                <a:effectLst/>
                <a:latin typeface="+mn-lt"/>
                <a:ea typeface="+mn-ea"/>
                <a:cs typeface="+mn-cs"/>
              </a:rPr>
              <a:t>Funai</a:t>
            </a:r>
            <a:r>
              <a:rPr lang="en-US" sz="1200" b="0" i="0" u="none" strike="noStrike" kern="1200" dirty="0" smtClean="0">
                <a:solidFill>
                  <a:schemeClr val="tx1"/>
                </a:solidFill>
                <a:effectLst/>
                <a:latin typeface="+mn-lt"/>
                <a:ea typeface="+mn-ea"/>
                <a:cs typeface="+mn-cs"/>
              </a:rPr>
              <a:t>-licensed brands include: Emerson, Magnavox, Philips, Sanyo, Sylvania, Symphonic</a:t>
            </a:r>
            <a:endParaRPr lang="en-US" b="0" dirty="0" smtClean="0">
              <a:effectLst/>
            </a:endParaRPr>
          </a:p>
          <a:p>
            <a:pPr rtl="0"/>
            <a:r>
              <a:rPr lang="en-US" sz="1200" b="0" i="0" u="none" strike="noStrike" kern="1200" dirty="0" err="1" smtClean="0">
                <a:solidFill>
                  <a:schemeClr val="tx1"/>
                </a:solidFill>
                <a:effectLst/>
                <a:latin typeface="+mn-lt"/>
                <a:ea typeface="+mn-ea"/>
                <a:cs typeface="+mn-cs"/>
              </a:rPr>
              <a:t>Funai</a:t>
            </a:r>
            <a:r>
              <a:rPr lang="en-US" sz="1200" b="0" i="0" u="none" strike="noStrike" kern="1200" dirty="0" smtClean="0">
                <a:solidFill>
                  <a:schemeClr val="tx1"/>
                </a:solidFill>
                <a:effectLst/>
                <a:latin typeface="+mn-lt"/>
                <a:ea typeface="+mn-ea"/>
                <a:cs typeface="+mn-cs"/>
              </a:rPr>
              <a:t> is also the supplier for </a:t>
            </a:r>
            <a:r>
              <a:rPr lang="en-US" sz="1200" b="0" i="0" u="none" strike="noStrike" kern="1200" dirty="0" err="1" smtClean="0">
                <a:solidFill>
                  <a:schemeClr val="tx1"/>
                </a:solidFill>
                <a:effectLst/>
                <a:latin typeface="+mn-lt"/>
                <a:ea typeface="+mn-ea"/>
                <a:cs typeface="+mn-cs"/>
              </a:rPr>
              <a:t>Denon</a:t>
            </a:r>
            <a:r>
              <a:rPr lang="en-US" sz="1200" b="0" i="0" u="none" strike="noStrike" kern="1200" dirty="0" smtClean="0">
                <a:solidFill>
                  <a:schemeClr val="tx1"/>
                </a:solidFill>
                <a:effectLst/>
                <a:latin typeface="+mn-lt"/>
                <a:ea typeface="+mn-ea"/>
                <a:cs typeface="+mn-cs"/>
              </a:rPr>
              <a:t>, Sharp, Toshiba</a:t>
            </a:r>
            <a:endParaRPr lang="en-US" b="0" dirty="0" smtClean="0">
              <a:effectLst/>
            </a:endParaRPr>
          </a:p>
          <a:p>
            <a:r>
              <a:rPr lang="en-US" sz="1200" b="0" i="0" u="none" strike="noStrike" kern="1200" dirty="0" smtClean="0">
                <a:solidFill>
                  <a:schemeClr val="tx1"/>
                </a:solidFill>
                <a:effectLst/>
                <a:latin typeface="+mn-lt"/>
                <a:ea typeface="+mn-ea"/>
                <a:cs typeface="+mn-cs"/>
              </a:rPr>
              <a:t>As of Oct. 23, 2016, Walmart only listed a couple refurbished models. Amazon lists just one new Sanyo model.</a:t>
            </a:r>
          </a:p>
          <a:p>
            <a:r>
              <a:rPr lang="en-US" sz="1200" b="0" i="0" u="none" strike="noStrike" kern="1200" dirty="0" smtClean="0">
                <a:solidFill>
                  <a:schemeClr val="tx1"/>
                </a:solidFill>
                <a:effectLst/>
                <a:latin typeface="+mn-lt"/>
                <a:ea typeface="+mn-ea"/>
                <a:cs typeface="+mn-cs"/>
              </a:rPr>
              <a:t>In addition to the low-grade players finally being discontinued, there haven’t been industrial-grade VHS players available for years and along with that, there has been a lack of replacement parts and repair technicians. </a:t>
            </a:r>
          </a:p>
          <a:p>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The players at Walmart will be gone by the time you complete your inventory of what you need to digitize. Or they will be soon after. If necessary start digitizing but wait until you are convinced the last player on the shelves is gone before making access DVD copies.</a:t>
            </a:r>
            <a:endParaRPr lang="en-US" b="0" dirty="0" smtClean="0">
              <a:effectLst/>
            </a:endParaRPr>
          </a:p>
          <a:p>
            <a:pPr rtl="0"/>
            <a:r>
              <a:rPr lang="en-US" b="0" dirty="0" smtClean="0">
                <a:effectLst/>
              </a:rPr>
              <a:t/>
            </a:r>
            <a:br>
              <a:rPr lang="en-US" b="0" dirty="0" smtClean="0">
                <a:effectLst/>
              </a:rPr>
            </a:br>
            <a:endParaRPr lang="en-US" b="0" dirty="0" smtClean="0">
              <a:effectLst/>
            </a:endParaRPr>
          </a:p>
          <a:p>
            <a:pPr rtl="0"/>
            <a:r>
              <a:rPr lang="en-US" sz="1200" b="0" i="0" u="none" strike="noStrike" kern="1200" dirty="0" smtClean="0">
                <a:solidFill>
                  <a:schemeClr val="tx1"/>
                </a:solidFill>
                <a:effectLst/>
                <a:latin typeface="+mn-lt"/>
                <a:ea typeface="+mn-ea"/>
                <a:cs typeface="+mn-cs"/>
              </a:rPr>
              <a:t>It’s a gamble that 3D printers will be capable of duplicating finely machined nylon or rubber parts, much less, playback heads or burned out motors.</a:t>
            </a:r>
            <a:endParaRPr lang="en-US" b="0" dirty="0" smtClean="0">
              <a:effectLst/>
            </a:endParaRPr>
          </a:p>
          <a:p>
            <a:pPr rtl="0"/>
            <a:r>
              <a:rPr lang="en-US" sz="1200" b="0" i="0" u="none" strike="noStrike" kern="1200" dirty="0" smtClean="0">
                <a:solidFill>
                  <a:schemeClr val="tx1"/>
                </a:solidFill>
                <a:effectLst/>
                <a:latin typeface="+mn-lt"/>
                <a:ea typeface="+mn-ea"/>
                <a:cs typeface="+mn-cs"/>
              </a:rPr>
              <a:t>If you have thrown in the towel and decided you cannot feasibly afford to salvage your collections, do not discard them. Be sure to make their availability known to peer institutions.</a:t>
            </a:r>
            <a:endParaRPr lang="en-US" b="0" dirty="0" smtClean="0">
              <a:effectLst/>
            </a:endParaRPr>
          </a:p>
          <a:p>
            <a:pPr rtl="0"/>
            <a:r>
              <a:rPr lang="en-US" b="0" dirty="0" smtClean="0">
                <a:effectLst/>
              </a:rPr>
              <a:t/>
            </a:r>
            <a:br>
              <a:rPr lang="en-US" b="0" dirty="0" smtClean="0">
                <a:effectLst/>
              </a:rPr>
            </a:b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15</a:t>
            </a:fld>
            <a:endParaRPr lang="en-US" dirty="0"/>
          </a:p>
        </p:txBody>
      </p:sp>
    </p:spTree>
    <p:extLst>
      <p:ext uri="{BB962C8B-B14F-4D97-AF65-F5344CB8AC3E}">
        <p14:creationId xmlns:p14="http://schemas.microsoft.com/office/powerpoint/2010/main" val="1123315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shows that out of shrink wrap new VHS tape fails</a:t>
            </a:r>
            <a:r>
              <a:rPr lang="en-US" baseline="0" dirty="0" smtClean="0"/>
              <a:t> to perform at manufacturing standards</a:t>
            </a:r>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16</a:t>
            </a:fld>
            <a:endParaRPr lang="en-US"/>
          </a:p>
        </p:txBody>
      </p:sp>
    </p:spTree>
    <p:extLst>
      <p:ext uri="{BB962C8B-B14F-4D97-AF65-F5344CB8AC3E}">
        <p14:creationId xmlns:p14="http://schemas.microsoft.com/office/powerpoint/2010/main" val="1261748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window is closing. Estimates among moving image archivists fall around 2025-8 when the event horizon of </a:t>
            </a:r>
            <a:r>
              <a:rPr lang="en-US" sz="1200" b="0" i="0" u="none" strike="noStrike" kern="1200" dirty="0" err="1" smtClean="0">
                <a:solidFill>
                  <a:schemeClr val="tx1"/>
                </a:solidFill>
                <a:effectLst/>
                <a:latin typeface="+mn-lt"/>
                <a:ea typeface="+mn-ea"/>
                <a:cs typeface="+mn-cs"/>
              </a:rPr>
              <a:t>degralescence</a:t>
            </a:r>
            <a:r>
              <a:rPr lang="en-US" sz="1200" b="0" i="0" u="none" strike="noStrike" kern="1200" dirty="0" smtClean="0">
                <a:solidFill>
                  <a:schemeClr val="tx1"/>
                </a:solidFill>
                <a:effectLst/>
                <a:latin typeface="+mn-lt"/>
                <a:ea typeface="+mn-ea"/>
                <a:cs typeface="+mn-cs"/>
              </a:rPr>
              <a:t> is reached, the combination of degradation and obsolescence of players, parts, and repair personnel make VHS-only content all but unsalvageable.</a:t>
            </a:r>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17</a:t>
            </a:fld>
            <a:endParaRPr lang="en-US" dirty="0"/>
          </a:p>
        </p:txBody>
      </p:sp>
    </p:spTree>
    <p:extLst>
      <p:ext uri="{BB962C8B-B14F-4D97-AF65-F5344CB8AC3E}">
        <p14:creationId xmlns:p14="http://schemas.microsoft.com/office/powerpoint/2010/main" val="1687735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18</a:t>
            </a:fld>
            <a:endParaRPr lang="en-US" dirty="0"/>
          </a:p>
        </p:txBody>
      </p:sp>
    </p:spTree>
    <p:extLst>
      <p:ext uri="{BB962C8B-B14F-4D97-AF65-F5344CB8AC3E}">
        <p14:creationId xmlns:p14="http://schemas.microsoft.com/office/powerpoint/2010/main" val="164656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AN INCONVENIENT TRUTH!  VHS digitization and preservation require an investment of time and effort.  The benefits may not be seen for many years so it may be hard to appreciate the urgency today. But just like saving for retirement, the stewardship of VHS content is best managed if you invest early. </a:t>
            </a:r>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19</a:t>
            </a:fld>
            <a:endParaRPr lang="en-US" dirty="0"/>
          </a:p>
        </p:txBody>
      </p:sp>
    </p:spTree>
    <p:extLst>
      <p:ext uri="{BB962C8B-B14F-4D97-AF65-F5344CB8AC3E}">
        <p14:creationId xmlns:p14="http://schemas.microsoft.com/office/powerpoint/2010/main" val="2125128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Not clearly defined.  </a:t>
            </a:r>
            <a:endParaRPr lang="en-US" b="0" dirty="0" smtClean="0">
              <a:effectLst/>
            </a:endParaRPr>
          </a:p>
          <a:p>
            <a:pPr rtl="0"/>
            <a:r>
              <a:rPr lang="en-US" sz="1200" b="0" i="0" u="none" strike="noStrike" kern="1200" dirty="0" smtClean="0">
                <a:solidFill>
                  <a:schemeClr val="tx1"/>
                </a:solidFill>
                <a:effectLst/>
                <a:latin typeface="+mn-lt"/>
                <a:ea typeface="+mn-ea"/>
                <a:cs typeface="+mn-cs"/>
              </a:rPr>
              <a:t>Recommended: VHS Distributor/Copyright Search Log</a:t>
            </a:r>
            <a:endParaRPr lang="en-US" b="0" dirty="0" smtClean="0">
              <a:effectLst/>
            </a:endParaRPr>
          </a:p>
          <a:p>
            <a:r>
              <a:rPr lang="en-US" sz="1200" b="0" i="0" u="none" strike="noStrike" kern="1200" dirty="0" smtClean="0">
                <a:solidFill>
                  <a:schemeClr val="tx1"/>
                </a:solidFill>
                <a:effectLst/>
                <a:latin typeface="+mn-lt"/>
                <a:ea typeface="+mn-ea"/>
                <a:cs typeface="+mn-cs"/>
              </a:rPr>
              <a:t>IMPORTANT. You need only look for current distribution of an unused copy at a fair price. It isn’t necessary to locate the copyright holder!</a:t>
            </a:r>
            <a:endParaRPr lang="is-IS" baseline="0" dirty="0" smtClean="0"/>
          </a:p>
          <a:p>
            <a:endParaRPr lang="is-IS" baseline="0" dirty="0" smtClean="0"/>
          </a:p>
          <a:p>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20</a:t>
            </a:fld>
            <a:endParaRPr lang="en-US" dirty="0"/>
          </a:p>
        </p:txBody>
      </p:sp>
    </p:spTree>
    <p:extLst>
      <p:ext uri="{BB962C8B-B14F-4D97-AF65-F5344CB8AC3E}">
        <p14:creationId xmlns:p14="http://schemas.microsoft.com/office/powerpoint/2010/main" val="1290365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baseline="0" dirty="0" smtClean="0"/>
          </a:p>
          <a:p>
            <a:pPr rtl="0"/>
            <a:r>
              <a:rPr lang="en-US" sz="1200" b="0" i="0" u="none" strike="noStrike" kern="1200" dirty="0" err="1" smtClean="0">
                <a:solidFill>
                  <a:schemeClr val="tx1"/>
                </a:solidFill>
                <a:effectLst/>
                <a:latin typeface="+mn-lt"/>
                <a:ea typeface="+mn-ea"/>
                <a:cs typeface="+mn-cs"/>
              </a:rPr>
              <a:t>WorldCat</a:t>
            </a:r>
            <a:r>
              <a:rPr lang="en-US" sz="1200" b="0" i="0" u="none" strike="noStrike" kern="1200" dirty="0" smtClean="0">
                <a:solidFill>
                  <a:schemeClr val="tx1"/>
                </a:solidFill>
                <a:effectLst/>
                <a:latin typeface="+mn-lt"/>
                <a:ea typeface="+mn-ea"/>
                <a:cs typeface="+mn-cs"/>
              </a:rPr>
              <a:t> - to determine if a DVD copy appears to have ever been released - perhaps by a different distributor</a:t>
            </a:r>
            <a:endParaRPr lang="en-US" b="0" dirty="0" smtClean="0">
              <a:effectLst/>
            </a:endParaRPr>
          </a:p>
          <a:p>
            <a:pPr rtl="0"/>
            <a:r>
              <a:rPr lang="en-US" sz="1200" b="0" i="0" u="none" strike="noStrike" kern="1200" dirty="0" smtClean="0">
                <a:solidFill>
                  <a:schemeClr val="tx1"/>
                </a:solidFill>
                <a:effectLst/>
                <a:latin typeface="+mn-lt"/>
                <a:ea typeface="+mn-ea"/>
                <a:cs typeface="+mn-cs"/>
              </a:rPr>
              <a:t>An online search of the title, key personnel, and “DVD” - should be adequate to determine if the original distributor or a subsequent distributor is selling the video in a current format.</a:t>
            </a:r>
            <a:endParaRPr lang="en-US" b="0" dirty="0" smtClean="0">
              <a:effectLst/>
            </a:endParaRPr>
          </a:p>
          <a:p>
            <a:pPr rtl="0"/>
            <a:r>
              <a:rPr lang="en-US" sz="1200" b="0" i="0" u="none" strike="noStrike" kern="1200" dirty="0" smtClean="0">
                <a:solidFill>
                  <a:schemeClr val="tx1"/>
                </a:solidFill>
                <a:effectLst/>
                <a:latin typeface="+mn-lt"/>
                <a:ea typeface="+mn-ea"/>
                <a:cs typeface="+mn-cs"/>
              </a:rPr>
              <a:t>An Amazon search.</a:t>
            </a:r>
            <a:endParaRPr lang="en-US" b="0" dirty="0" smtClean="0">
              <a:effectLst/>
            </a:endParaRPr>
          </a:p>
          <a:p>
            <a:r>
              <a:rPr lang="en-US" sz="1200" b="0" i="0" u="none" strike="noStrike" kern="1200" dirty="0" smtClean="0">
                <a:solidFill>
                  <a:schemeClr val="tx1"/>
                </a:solidFill>
                <a:effectLst/>
                <a:latin typeface="+mn-lt"/>
                <a:ea typeface="+mn-ea"/>
                <a:cs typeface="+mn-cs"/>
              </a:rPr>
              <a:t>If you locate used VHS copies on Amazon or eBay or even one-off “new” copies from third-party sellers, do not hesitate to digitize your copies. These are not adequate replacements.</a:t>
            </a:r>
            <a:endParaRPr lang="is-IS" baseline="0" dirty="0" smtClean="0"/>
          </a:p>
          <a:p>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21</a:t>
            </a:fld>
            <a:endParaRPr lang="en-US" dirty="0"/>
          </a:p>
        </p:txBody>
      </p:sp>
    </p:spTree>
    <p:extLst>
      <p:ext uri="{BB962C8B-B14F-4D97-AF65-F5344CB8AC3E}">
        <p14:creationId xmlns:p14="http://schemas.microsoft.com/office/powerpoint/2010/main" val="985963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There are a lot of shades</a:t>
            </a:r>
            <a:r>
              <a:rPr lang="en-US" sz="1200" b="0" i="0" u="none" strike="noStrike" kern="1200" baseline="0" dirty="0" smtClean="0">
                <a:solidFill>
                  <a:schemeClr val="tx1"/>
                </a:solidFill>
                <a:effectLst/>
                <a:latin typeface="+mn-lt"/>
                <a:ea typeface="+mn-ea"/>
                <a:cs typeface="+mn-cs"/>
              </a:rPr>
              <a:t> of grey in this issue</a:t>
            </a:r>
          </a:p>
          <a:p>
            <a:pPr rtl="0"/>
            <a:r>
              <a:rPr lang="en-US" sz="1200" b="0" i="0" u="none" strike="noStrike" kern="1200" dirty="0" smtClean="0">
                <a:solidFill>
                  <a:schemeClr val="tx1"/>
                </a:solidFill>
                <a:effectLst/>
                <a:latin typeface="+mn-lt"/>
                <a:ea typeface="+mn-ea"/>
                <a:cs typeface="+mn-cs"/>
              </a:rPr>
              <a:t>What if the only replacement copies are in PAL format? If your VHS copy is NTSC, should this prevent you from digitizing your copy?</a:t>
            </a:r>
            <a:endParaRPr lang="en-US" b="0" dirty="0" smtClean="0">
              <a:effectLst/>
            </a:endParaRPr>
          </a:p>
          <a:p>
            <a:pPr rtl="0"/>
            <a:r>
              <a:rPr lang="en-US" sz="1200" b="0" i="0" u="none" strike="noStrike" kern="1200" dirty="0" smtClean="0">
                <a:solidFill>
                  <a:schemeClr val="tx1"/>
                </a:solidFill>
                <a:effectLst/>
                <a:latin typeface="+mn-lt"/>
                <a:ea typeface="+mn-ea"/>
                <a:cs typeface="+mn-cs"/>
              </a:rPr>
              <a:t>What if the only available replacement copies don’t have closed captions or subtitles but your VHS copy does?</a:t>
            </a:r>
            <a:endParaRPr lang="en-US" b="0" dirty="0" smtClean="0">
              <a:effectLst/>
            </a:endParaRPr>
          </a:p>
          <a:p>
            <a:pPr rtl="0"/>
            <a:r>
              <a:rPr lang="en-US" sz="1200" b="0" i="0" u="none" strike="noStrike" kern="1200" dirty="0" smtClean="0">
                <a:solidFill>
                  <a:schemeClr val="tx1"/>
                </a:solidFill>
                <a:effectLst/>
                <a:latin typeface="+mn-lt"/>
                <a:ea typeface="+mn-ea"/>
                <a:cs typeface="+mn-cs"/>
              </a:rPr>
              <a:t>Would a hosted streaming version of your VHS content meet the definition of an unused replacement copy?</a:t>
            </a:r>
            <a:endParaRPr lang="en-US" b="0" dirty="0" smtClean="0">
              <a:effectLst/>
            </a:endParaRPr>
          </a:p>
          <a:p>
            <a:r>
              <a:rPr lang="en-US" sz="1200" b="0" i="0" u="none" strike="noStrike" kern="1200" dirty="0" smtClean="0">
                <a:solidFill>
                  <a:schemeClr val="tx1"/>
                </a:solidFill>
                <a:effectLst/>
                <a:latin typeface="+mn-lt"/>
                <a:ea typeface="+mn-ea"/>
                <a:cs typeface="+mn-cs"/>
              </a:rPr>
              <a:t>Can you digitize an earlier edit of a film that was later re-edited for the DVD release?</a:t>
            </a:r>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22</a:t>
            </a:fld>
            <a:endParaRPr lang="en-US" dirty="0"/>
          </a:p>
        </p:txBody>
      </p:sp>
    </p:spTree>
    <p:extLst>
      <p:ext uri="{BB962C8B-B14F-4D97-AF65-F5344CB8AC3E}">
        <p14:creationId xmlns:p14="http://schemas.microsoft.com/office/powerpoint/2010/main" val="288243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muddy area.  “Fair” price is subjective.</a:t>
            </a:r>
            <a:r>
              <a:rPr lang="en-US" baseline="0" dirty="0" smtClean="0"/>
              <a:t>  For large institutions with large acquisitions budgets, there may be greater tolerance for high OP pricing.</a:t>
            </a:r>
          </a:p>
          <a:p>
            <a:endParaRPr lang="en-US" baseline="0" dirty="0" smtClean="0"/>
          </a:p>
          <a:p>
            <a:endParaRPr lang="en-US" baseline="0" dirty="0" smtClean="0"/>
          </a:p>
          <a:p>
            <a:r>
              <a:rPr lang="en-US" baseline="0" dirty="0" smtClean="0"/>
              <a:t>We have determined that both reasonable search and fair price precludes titles that are available only thru Term License, or subscription plans.</a:t>
            </a:r>
          </a:p>
          <a:p>
            <a:endParaRPr lang="en-US" baseline="0" dirty="0" smtClean="0"/>
          </a:p>
          <a:p>
            <a:r>
              <a:rPr lang="en-US" baseline="0" dirty="0" smtClean="0"/>
              <a:t>A pricing model that requires the library to repay for the content, while never owning a permanent copy does not meet the “</a:t>
            </a:r>
            <a:r>
              <a:rPr lang="en-US" baseline="0" dirty="0" err="1" smtClean="0"/>
              <a:t>reasonalbe</a:t>
            </a:r>
            <a:r>
              <a:rPr lang="en-US" baseline="0" dirty="0" smtClean="0"/>
              <a:t>” standard.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FEAE8B6-9380-3B44-B47F-7F644455CC93}" type="slidenum">
              <a:rPr lang="en-US" smtClean="0"/>
              <a:t>23</a:t>
            </a:fld>
            <a:endParaRPr lang="en-US" dirty="0"/>
          </a:p>
        </p:txBody>
      </p:sp>
    </p:spTree>
    <p:extLst>
      <p:ext uri="{BB962C8B-B14F-4D97-AF65-F5344CB8AC3E}">
        <p14:creationId xmlns:p14="http://schemas.microsoft.com/office/powerpoint/2010/main" val="1138285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Third revolution in media collection.</a:t>
            </a:r>
          </a:p>
          <a:p>
            <a:endParaRPr lang="en-US" dirty="0" smtClean="0"/>
          </a:p>
          <a:p>
            <a:r>
              <a:rPr lang="en-US" dirty="0" smtClean="0"/>
              <a:t>Advent of home video in mid 1970s and the concomitant rise of media</a:t>
            </a:r>
            <a:r>
              <a:rPr lang="en-US" baseline="0" dirty="0" smtClean="0"/>
              <a:t> libraries and librarians </a:t>
            </a:r>
            <a:r>
              <a:rPr lang="en-US" dirty="0" smtClean="0"/>
              <a:t>changed the game</a:t>
            </a:r>
          </a:p>
          <a:p>
            <a:endParaRPr lang="en-US" dirty="0" smtClean="0"/>
          </a:p>
          <a:p>
            <a:r>
              <a:rPr lang="en-US" dirty="0" smtClean="0"/>
              <a:t>Later came DVD with added benefits and issues</a:t>
            </a:r>
          </a:p>
          <a:p>
            <a:endParaRPr lang="en-US" dirty="0" smtClean="0"/>
          </a:p>
          <a:p>
            <a:r>
              <a:rPr lang="en-US" dirty="0" smtClean="0"/>
              <a:t>Now streaming is a dominant form of collection.</a:t>
            </a:r>
          </a:p>
          <a:p>
            <a:endParaRPr lang="en-US" dirty="0" smtClean="0"/>
          </a:p>
          <a:p>
            <a:r>
              <a:rPr lang="en-US" dirty="0" smtClean="0"/>
              <a:t>Comments on how video changed</a:t>
            </a:r>
            <a:r>
              <a:rPr lang="en-US" baseline="0" dirty="0" smtClean="0"/>
              <a:t> collection development in academic and public libraries</a:t>
            </a:r>
          </a:p>
          <a:p>
            <a:endParaRPr lang="en-US" baseline="0" dirty="0" smtClean="0"/>
          </a:p>
          <a:p>
            <a:r>
              <a:rPr lang="en-US" dirty="0" smtClean="0"/>
              <a:t>In the aggregate</a:t>
            </a:r>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2</a:t>
            </a:fld>
            <a:endParaRPr lang="en-US" dirty="0"/>
          </a:p>
        </p:txBody>
      </p:sp>
    </p:spTree>
    <p:extLst>
      <p:ext uri="{BB962C8B-B14F-4D97-AF65-F5344CB8AC3E}">
        <p14:creationId xmlns:p14="http://schemas.microsoft.com/office/powerpoint/2010/main" val="804791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Blather here about the participants, yada yada yada</a:t>
            </a:r>
          </a:p>
          <a:p>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24</a:t>
            </a:fld>
            <a:endParaRPr lang="en-US" dirty="0"/>
          </a:p>
        </p:txBody>
      </p:sp>
    </p:spTree>
    <p:extLst>
      <p:ext uri="{BB962C8B-B14F-4D97-AF65-F5344CB8AC3E}">
        <p14:creationId xmlns:p14="http://schemas.microsoft.com/office/powerpoint/2010/main" val="1916660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25</a:t>
            </a:fld>
            <a:endParaRPr lang="en-US" dirty="0"/>
          </a:p>
        </p:txBody>
      </p:sp>
    </p:spTree>
    <p:extLst>
      <p:ext uri="{BB962C8B-B14F-4D97-AF65-F5344CB8AC3E}">
        <p14:creationId xmlns:p14="http://schemas.microsoft.com/office/powerpoint/2010/main" val="2058094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26</a:t>
            </a:fld>
            <a:endParaRPr lang="en-US" dirty="0"/>
          </a:p>
        </p:txBody>
      </p:sp>
    </p:spTree>
    <p:extLst>
      <p:ext uri="{BB962C8B-B14F-4D97-AF65-F5344CB8AC3E}">
        <p14:creationId xmlns:p14="http://schemas.microsoft.com/office/powerpoint/2010/main" val="1615041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27</a:t>
            </a:fld>
            <a:endParaRPr lang="en-US" dirty="0"/>
          </a:p>
        </p:txBody>
      </p:sp>
    </p:spTree>
    <p:extLst>
      <p:ext uri="{BB962C8B-B14F-4D97-AF65-F5344CB8AC3E}">
        <p14:creationId xmlns:p14="http://schemas.microsoft.com/office/powerpoint/2010/main" val="2010895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28</a:t>
            </a:fld>
            <a:endParaRPr lang="en-US" dirty="0"/>
          </a:p>
        </p:txBody>
      </p:sp>
    </p:spTree>
    <p:extLst>
      <p:ext uri="{BB962C8B-B14F-4D97-AF65-F5344CB8AC3E}">
        <p14:creationId xmlns:p14="http://schemas.microsoft.com/office/powerpoint/2010/main" val="1096972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29</a:t>
            </a:fld>
            <a:endParaRPr lang="en-US" dirty="0"/>
          </a:p>
        </p:txBody>
      </p:sp>
    </p:spTree>
    <p:extLst>
      <p:ext uri="{BB962C8B-B14F-4D97-AF65-F5344CB8AC3E}">
        <p14:creationId xmlns:p14="http://schemas.microsoft.com/office/powerpoint/2010/main" val="1984238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30</a:t>
            </a:fld>
            <a:endParaRPr lang="en-US" dirty="0"/>
          </a:p>
        </p:txBody>
      </p:sp>
    </p:spTree>
    <p:extLst>
      <p:ext uri="{BB962C8B-B14F-4D97-AF65-F5344CB8AC3E}">
        <p14:creationId xmlns:p14="http://schemas.microsoft.com/office/powerpoint/2010/main" val="330724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the display does not include the local identifier at this time.  An enhancement we are working on.</a:t>
            </a:r>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32</a:t>
            </a:fld>
            <a:endParaRPr lang="en-US" dirty="0"/>
          </a:p>
        </p:txBody>
      </p:sp>
    </p:spTree>
    <p:extLst>
      <p:ext uri="{BB962C8B-B14F-4D97-AF65-F5344CB8AC3E}">
        <p14:creationId xmlns:p14="http://schemas.microsoft.com/office/powerpoint/2010/main" val="642137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some bugs</a:t>
            </a:r>
            <a:r>
              <a:rPr lang="is-IS" dirty="0" smtClean="0"/>
              <a:t>… </a:t>
            </a:r>
            <a:endParaRPr lang="en-US" dirty="0" smtClean="0"/>
          </a:p>
          <a:p>
            <a:endParaRPr lang="en-US" dirty="0" smtClean="0"/>
          </a:p>
          <a:p>
            <a:r>
              <a:rPr lang="en-US" dirty="0" smtClean="0"/>
              <a:t>General comments</a:t>
            </a:r>
            <a:r>
              <a:rPr lang="en-US" baseline="0" dirty="0" smtClean="0"/>
              <a:t> about our collections, our due diligence, happy to be corrected </a:t>
            </a:r>
            <a:r>
              <a:rPr lang="en-US" baseline="0" smtClean="0"/>
              <a:t>yada yada</a:t>
            </a:r>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35</a:t>
            </a:fld>
            <a:endParaRPr lang="en-US" dirty="0"/>
          </a:p>
        </p:txBody>
      </p:sp>
    </p:spTree>
    <p:extLst>
      <p:ext uri="{BB962C8B-B14F-4D97-AF65-F5344CB8AC3E}">
        <p14:creationId xmlns:p14="http://schemas.microsoft.com/office/powerpoint/2010/main" val="916356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HathiTrust has expressed no interest.</a:t>
            </a:r>
          </a:p>
          <a:p>
            <a:endParaRPr lang="en-US" dirty="0" smtClean="0"/>
          </a:p>
          <a:p>
            <a:r>
              <a:rPr lang="en-US" dirty="0" smtClean="0"/>
              <a:t>Such a project would be costly, at $50-80 per digitization</a:t>
            </a:r>
            <a:r>
              <a:rPr lang="is-IS" dirty="0" smtClean="0"/>
              <a:t>…. </a:t>
            </a:r>
            <a:r>
              <a:rPr lang="en-US" dirty="0" smtClean="0"/>
              <a:t>W</a:t>
            </a:r>
            <a:r>
              <a:rPr lang="is-IS" dirty="0" smtClean="0"/>
              <a:t>ith captions, Archival copy, Mezzanine</a:t>
            </a:r>
            <a:r>
              <a:rPr lang="is-IS" baseline="0" dirty="0" smtClean="0"/>
              <a:t> copy, streaming copy, DVD perhaps</a:t>
            </a:r>
          </a:p>
          <a:p>
            <a:endParaRPr lang="is-IS" baseline="0" dirty="0" smtClean="0"/>
          </a:p>
          <a:p>
            <a:r>
              <a:rPr lang="is-IS" baseline="0" dirty="0" smtClean="0"/>
              <a:t>G</a:t>
            </a:r>
            <a:r>
              <a:rPr lang="en-US" baseline="0" dirty="0" err="1" smtClean="0"/>
              <a:t>i</a:t>
            </a:r>
            <a:r>
              <a:rPr lang="is-IS" baseline="0" dirty="0" smtClean="0"/>
              <a:t>ven the failure of the US to establish a robuts, continuing preservation effort, hope is not high.   See IthakaS+R   Issue Brief</a:t>
            </a:r>
          </a:p>
          <a:p>
            <a:endParaRPr lang="is-IS" baseline="0" dirty="0" smtClean="0"/>
          </a:p>
          <a:p>
            <a:r>
              <a:rPr lang="is-IS" baseline="0" dirty="0" smtClean="0"/>
              <a:t>Still.....   </a:t>
            </a:r>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37</a:t>
            </a:fld>
            <a:endParaRPr lang="en-US" dirty="0"/>
          </a:p>
        </p:txBody>
      </p:sp>
    </p:spTree>
    <p:extLst>
      <p:ext uri="{BB962C8B-B14F-4D97-AF65-F5344CB8AC3E}">
        <p14:creationId xmlns:p14="http://schemas.microsoft.com/office/powerpoint/2010/main" val="176640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data is an average of all responses,</a:t>
            </a:r>
            <a:r>
              <a:rPr lang="en-US" baseline="0" dirty="0" smtClean="0"/>
              <a:t> by Carnegie classification of 2013 survey of streaming video in academic libraries.  Total responses – 320</a:t>
            </a:r>
          </a:p>
          <a:p>
            <a:endParaRPr lang="en-US" baseline="0" dirty="0" smtClean="0"/>
          </a:p>
          <a:p>
            <a:r>
              <a:rPr lang="en-US" dirty="0" smtClean="0"/>
              <a:t>CONSERVATIVE estimates are that 15-28% of titles in typical academic library are no</a:t>
            </a:r>
            <a:r>
              <a:rPr lang="en-US" baseline="0" dirty="0" smtClean="0"/>
              <a:t> longer available in the marketplace</a:t>
            </a:r>
          </a:p>
          <a:p>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3</a:t>
            </a:fld>
            <a:endParaRPr lang="en-US" dirty="0"/>
          </a:p>
        </p:txBody>
      </p:sp>
    </p:spTree>
    <p:extLst>
      <p:ext uri="{BB962C8B-B14F-4D97-AF65-F5344CB8AC3E}">
        <p14:creationId xmlns:p14="http://schemas.microsoft.com/office/powerpoint/2010/main" val="1382391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38</a:t>
            </a:fld>
            <a:endParaRPr lang="en-US" dirty="0"/>
          </a:p>
        </p:txBody>
      </p:sp>
    </p:spTree>
    <p:extLst>
      <p:ext uri="{BB962C8B-B14F-4D97-AF65-F5344CB8AC3E}">
        <p14:creationId xmlns:p14="http://schemas.microsoft.com/office/powerpoint/2010/main" val="602149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41</a:t>
            </a:fld>
            <a:endParaRPr lang="en-US" dirty="0"/>
          </a:p>
        </p:txBody>
      </p:sp>
    </p:spTree>
    <p:extLst>
      <p:ext uri="{BB962C8B-B14F-4D97-AF65-F5344CB8AC3E}">
        <p14:creationId xmlns:p14="http://schemas.microsoft.com/office/powerpoint/2010/main" val="2145107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42</a:t>
            </a:fld>
            <a:endParaRPr lang="en-US" dirty="0"/>
          </a:p>
        </p:txBody>
      </p:sp>
    </p:spTree>
    <p:extLst>
      <p:ext uri="{BB962C8B-B14F-4D97-AF65-F5344CB8AC3E}">
        <p14:creationId xmlns:p14="http://schemas.microsoft.com/office/powerpoint/2010/main" val="1919287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43</a:t>
            </a:fld>
            <a:endParaRPr lang="en-US" dirty="0"/>
          </a:p>
        </p:txBody>
      </p:sp>
    </p:spTree>
    <p:extLst>
      <p:ext uri="{BB962C8B-B14F-4D97-AF65-F5344CB8AC3E}">
        <p14:creationId xmlns:p14="http://schemas.microsoft.com/office/powerpoint/2010/main" val="2024132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data is an average of all responses,</a:t>
            </a:r>
            <a:r>
              <a:rPr lang="en-US" baseline="0" dirty="0" smtClean="0"/>
              <a:t> by Carnegie classification of 2013 survey of streaming video in academic libraries.  Total responses – 320</a:t>
            </a:r>
          </a:p>
          <a:p>
            <a:endParaRPr lang="en-US" baseline="0" dirty="0" smtClean="0"/>
          </a:p>
          <a:p>
            <a:r>
              <a:rPr lang="en-US" dirty="0" smtClean="0"/>
              <a:t>CONSERVATIVE estimates are that 15-28% of these titles are no</a:t>
            </a:r>
            <a:r>
              <a:rPr lang="en-US" baseline="0" dirty="0" smtClean="0"/>
              <a:t> longer available in the marketplace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50</a:t>
            </a:fld>
            <a:endParaRPr lang="en-US" dirty="0"/>
          </a:p>
        </p:txBody>
      </p:sp>
    </p:spTree>
    <p:extLst>
      <p:ext uri="{BB962C8B-B14F-4D97-AF65-F5344CB8AC3E}">
        <p14:creationId xmlns:p14="http://schemas.microsoft.com/office/powerpoint/2010/main" val="1903201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this common warning the law does</a:t>
            </a:r>
            <a:r>
              <a:rPr lang="en-US" baseline="0" dirty="0" smtClean="0"/>
              <a:t> allow unauthorized duplication</a:t>
            </a:r>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5</a:t>
            </a:fld>
            <a:endParaRPr lang="en-US" dirty="0"/>
          </a:p>
        </p:txBody>
      </p:sp>
    </p:spTree>
    <p:extLst>
      <p:ext uri="{BB962C8B-B14F-4D97-AF65-F5344CB8AC3E}">
        <p14:creationId xmlns:p14="http://schemas.microsoft.com/office/powerpoint/2010/main" val="827986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the law states</a:t>
            </a:r>
            <a:r>
              <a:rPr lang="is-IS" dirty="0" smtClean="0"/>
              <a:t>….. </a:t>
            </a:r>
            <a:r>
              <a:rPr lang="en-US" dirty="0" smtClean="0"/>
              <a:t>I</a:t>
            </a:r>
            <a:r>
              <a:rPr lang="is-IS" dirty="0" smtClean="0"/>
              <a:t>t states a lot of other things too.... </a:t>
            </a:r>
            <a:r>
              <a:rPr lang="en-US" dirty="0" smtClean="0"/>
              <a:t>B</a:t>
            </a:r>
            <a:r>
              <a:rPr lang="is-IS" dirty="0" smtClean="0"/>
              <a:t>ut this particular law is the librarians’ friend</a:t>
            </a:r>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6</a:t>
            </a:fld>
            <a:endParaRPr lang="en-US"/>
          </a:p>
        </p:txBody>
      </p:sp>
    </p:spTree>
    <p:extLst>
      <p:ext uri="{BB962C8B-B14F-4D97-AF65-F5344CB8AC3E}">
        <p14:creationId xmlns:p14="http://schemas.microsoft.com/office/powerpoint/2010/main" val="1705035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basics</a:t>
            </a:r>
          </a:p>
          <a:p>
            <a:endParaRPr lang="en-US" dirty="0" smtClean="0"/>
          </a:p>
          <a:p>
            <a:r>
              <a:rPr lang="en-US" dirty="0" smtClean="0"/>
              <a:t>Copyright office does not define reasonable or fair</a:t>
            </a:r>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8</a:t>
            </a:fld>
            <a:endParaRPr lang="en-US"/>
          </a:p>
        </p:txBody>
      </p:sp>
    </p:spTree>
    <p:extLst>
      <p:ext uri="{BB962C8B-B14F-4D97-AF65-F5344CB8AC3E}">
        <p14:creationId xmlns:p14="http://schemas.microsoft.com/office/powerpoint/2010/main" val="477195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9</a:t>
            </a:fld>
            <a:endParaRPr lang="en-US"/>
          </a:p>
        </p:txBody>
      </p:sp>
    </p:spTree>
    <p:extLst>
      <p:ext uri="{BB962C8B-B14F-4D97-AF65-F5344CB8AC3E}">
        <p14:creationId xmlns:p14="http://schemas.microsoft.com/office/powerpoint/2010/main" val="438848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What constitutes “Public”</a:t>
            </a:r>
          </a:p>
          <a:p>
            <a:endParaRPr lang="en-US" baseline="0" dirty="0" smtClean="0"/>
          </a:p>
          <a:p>
            <a:r>
              <a:rPr lang="en-US" baseline="0" dirty="0" smtClean="0"/>
              <a:t>The law doesn’t specify, legal opinions differ, some assert that the college/university population is NOT “the public”</a:t>
            </a:r>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10</a:t>
            </a:fld>
            <a:endParaRPr lang="en-US" dirty="0"/>
          </a:p>
        </p:txBody>
      </p:sp>
    </p:spTree>
    <p:extLst>
      <p:ext uri="{BB962C8B-B14F-4D97-AF65-F5344CB8AC3E}">
        <p14:creationId xmlns:p14="http://schemas.microsoft.com/office/powerpoint/2010/main" val="346736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is-IS" dirty="0" smtClean="0"/>
              <a:t>hat constitutes “Premises” </a:t>
            </a:r>
            <a:r>
              <a:rPr lang="is-IS" baseline="0" dirty="0" smtClean="0"/>
              <a:t>  Also a contentious issue, especially no</a:t>
            </a:r>
            <a:r>
              <a:rPr lang="is-IS" dirty="0" smtClean="0"/>
              <a:t>w that libraries are largely digital with authenticated access  authenticated.</a:t>
            </a:r>
          </a:p>
          <a:p>
            <a:endParaRPr lang="is-IS" dirty="0" smtClean="0"/>
          </a:p>
          <a:p>
            <a:r>
              <a:rPr lang="is-IS" dirty="0" smtClean="0"/>
              <a:t>We certainly don’t want to return to an era</a:t>
            </a:r>
            <a:r>
              <a:rPr lang="is-IS" baseline="0" dirty="0" smtClean="0"/>
              <a:t> of Chained Books</a:t>
            </a:r>
            <a:endParaRPr lang="en-US" dirty="0"/>
          </a:p>
        </p:txBody>
      </p:sp>
      <p:sp>
        <p:nvSpPr>
          <p:cNvPr id="4" name="Slide Number Placeholder 3"/>
          <p:cNvSpPr>
            <a:spLocks noGrp="1"/>
          </p:cNvSpPr>
          <p:nvPr>
            <p:ph type="sldNum" sz="quarter" idx="10"/>
          </p:nvPr>
        </p:nvSpPr>
        <p:spPr/>
        <p:txBody>
          <a:bodyPr/>
          <a:lstStyle/>
          <a:p>
            <a:fld id="{6FEAE8B6-9380-3B44-B47F-7F644455CC93}" type="slidenum">
              <a:rPr lang="en-US" smtClean="0"/>
              <a:t>11</a:t>
            </a:fld>
            <a:endParaRPr lang="en-US" dirty="0"/>
          </a:p>
        </p:txBody>
      </p:sp>
    </p:spTree>
    <p:extLst>
      <p:ext uri="{BB962C8B-B14F-4D97-AF65-F5344CB8AC3E}">
        <p14:creationId xmlns:p14="http://schemas.microsoft.com/office/powerpoint/2010/main" val="1209439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F966E0-F3F9-7749-81CB-9E2B5A55DC4B}" type="datetimeFigureOut">
              <a:rPr lang="en-US" smtClean="0"/>
              <a:t>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CDF6F3-7426-E74F-A1C4-FF45EBEA7FA6}" type="slidenum">
              <a:rPr lang="en-US" smtClean="0"/>
              <a:t>‹#›</a:t>
            </a:fld>
            <a:endParaRPr lang="en-US" dirty="0"/>
          </a:p>
        </p:txBody>
      </p:sp>
    </p:spTree>
    <p:extLst>
      <p:ext uri="{BB962C8B-B14F-4D97-AF65-F5344CB8AC3E}">
        <p14:creationId xmlns:p14="http://schemas.microsoft.com/office/powerpoint/2010/main" val="1209038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966E0-F3F9-7749-81CB-9E2B5A55DC4B}" type="datetimeFigureOut">
              <a:rPr lang="en-US" smtClean="0"/>
              <a:t>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CDF6F3-7426-E74F-A1C4-FF45EBEA7FA6}" type="slidenum">
              <a:rPr lang="en-US" smtClean="0"/>
              <a:t>‹#›</a:t>
            </a:fld>
            <a:endParaRPr lang="en-US" dirty="0"/>
          </a:p>
        </p:txBody>
      </p:sp>
    </p:spTree>
    <p:extLst>
      <p:ext uri="{BB962C8B-B14F-4D97-AF65-F5344CB8AC3E}">
        <p14:creationId xmlns:p14="http://schemas.microsoft.com/office/powerpoint/2010/main" val="1379934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966E0-F3F9-7749-81CB-9E2B5A55DC4B}" type="datetimeFigureOut">
              <a:rPr lang="en-US" smtClean="0"/>
              <a:t>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CDF6F3-7426-E74F-A1C4-FF45EBEA7FA6}" type="slidenum">
              <a:rPr lang="en-US" smtClean="0"/>
              <a:t>‹#›</a:t>
            </a:fld>
            <a:endParaRPr lang="en-US" dirty="0"/>
          </a:p>
        </p:txBody>
      </p:sp>
    </p:spTree>
    <p:extLst>
      <p:ext uri="{BB962C8B-B14F-4D97-AF65-F5344CB8AC3E}">
        <p14:creationId xmlns:p14="http://schemas.microsoft.com/office/powerpoint/2010/main" val="1890918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EE2A13-DEA3-054D-9382-BF9C4BC3E90C}" type="datetimeFigureOut">
              <a:rPr lang="en-US" smtClean="0"/>
              <a:t>11/2/16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3F5B4FB-2B62-D546-A815-1F772E5186E2}" type="slidenum">
              <a:rPr lang="en-US" smtClean="0"/>
              <a:t>‹#›</a:t>
            </a:fld>
            <a:endParaRPr lang="en-US" dirty="0"/>
          </a:p>
        </p:txBody>
      </p:sp>
    </p:spTree>
    <p:extLst>
      <p:ext uri="{BB962C8B-B14F-4D97-AF65-F5344CB8AC3E}">
        <p14:creationId xmlns:p14="http://schemas.microsoft.com/office/powerpoint/2010/main" val="1556985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EE2A13-DEA3-054D-9382-BF9C4BC3E90C}" type="datetimeFigureOut">
              <a:rPr lang="en-US" smtClean="0"/>
              <a:t>11/2/16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3F5B4FB-2B62-D546-A815-1F772E5186E2}" type="slidenum">
              <a:rPr lang="en-US" smtClean="0"/>
              <a:t>‹#›</a:t>
            </a:fld>
            <a:endParaRPr lang="en-US" dirty="0"/>
          </a:p>
        </p:txBody>
      </p:sp>
    </p:spTree>
    <p:extLst>
      <p:ext uri="{BB962C8B-B14F-4D97-AF65-F5344CB8AC3E}">
        <p14:creationId xmlns:p14="http://schemas.microsoft.com/office/powerpoint/2010/main" val="1163849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EE2A13-DEA3-054D-9382-BF9C4BC3E90C}" type="datetimeFigureOut">
              <a:rPr lang="en-US" smtClean="0"/>
              <a:t>11/2/16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3F5B4FB-2B62-D546-A815-1F772E5186E2}" type="slidenum">
              <a:rPr lang="en-US" smtClean="0"/>
              <a:t>‹#›</a:t>
            </a:fld>
            <a:endParaRPr lang="en-US" dirty="0"/>
          </a:p>
        </p:txBody>
      </p:sp>
    </p:spTree>
    <p:extLst>
      <p:ext uri="{BB962C8B-B14F-4D97-AF65-F5344CB8AC3E}">
        <p14:creationId xmlns:p14="http://schemas.microsoft.com/office/powerpoint/2010/main" val="1540313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EE2A13-DEA3-054D-9382-BF9C4BC3E90C}" type="datetimeFigureOut">
              <a:rPr lang="en-US" smtClean="0"/>
              <a:t>11/2/16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3F5B4FB-2B62-D546-A815-1F772E5186E2}" type="slidenum">
              <a:rPr lang="en-US" smtClean="0"/>
              <a:t>‹#›</a:t>
            </a:fld>
            <a:endParaRPr lang="en-US" dirty="0"/>
          </a:p>
        </p:txBody>
      </p:sp>
    </p:spTree>
    <p:extLst>
      <p:ext uri="{BB962C8B-B14F-4D97-AF65-F5344CB8AC3E}">
        <p14:creationId xmlns:p14="http://schemas.microsoft.com/office/powerpoint/2010/main" val="128587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EE2A13-DEA3-054D-9382-BF9C4BC3E90C}" type="datetimeFigureOut">
              <a:rPr lang="en-US" smtClean="0"/>
              <a:t>11/2/16</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F3F5B4FB-2B62-D546-A815-1F772E5186E2}" type="slidenum">
              <a:rPr lang="en-US" smtClean="0"/>
              <a:t>‹#›</a:t>
            </a:fld>
            <a:endParaRPr lang="en-US" dirty="0"/>
          </a:p>
        </p:txBody>
      </p:sp>
    </p:spTree>
    <p:extLst>
      <p:ext uri="{BB962C8B-B14F-4D97-AF65-F5344CB8AC3E}">
        <p14:creationId xmlns:p14="http://schemas.microsoft.com/office/powerpoint/2010/main" val="806857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EE2A13-DEA3-054D-9382-BF9C4BC3E90C}" type="datetimeFigureOut">
              <a:rPr lang="en-US" smtClean="0"/>
              <a:t>11/2/16</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F3F5B4FB-2B62-D546-A815-1F772E5186E2}" type="slidenum">
              <a:rPr lang="en-US" smtClean="0"/>
              <a:t>‹#›</a:t>
            </a:fld>
            <a:endParaRPr lang="en-US" dirty="0"/>
          </a:p>
        </p:txBody>
      </p:sp>
    </p:spTree>
    <p:extLst>
      <p:ext uri="{BB962C8B-B14F-4D97-AF65-F5344CB8AC3E}">
        <p14:creationId xmlns:p14="http://schemas.microsoft.com/office/powerpoint/2010/main" val="1647684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E2A13-DEA3-054D-9382-BF9C4BC3E90C}" type="datetimeFigureOut">
              <a:rPr lang="en-US" smtClean="0"/>
              <a:t>11/2/16</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F3F5B4FB-2B62-D546-A815-1F772E5186E2}" type="slidenum">
              <a:rPr lang="en-US" smtClean="0"/>
              <a:t>‹#›</a:t>
            </a:fld>
            <a:endParaRPr lang="en-US" dirty="0"/>
          </a:p>
        </p:txBody>
      </p:sp>
    </p:spTree>
    <p:extLst>
      <p:ext uri="{BB962C8B-B14F-4D97-AF65-F5344CB8AC3E}">
        <p14:creationId xmlns:p14="http://schemas.microsoft.com/office/powerpoint/2010/main" val="823410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E2A13-DEA3-054D-9382-BF9C4BC3E90C}" type="datetimeFigureOut">
              <a:rPr lang="en-US" smtClean="0"/>
              <a:t>11/2/16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3F5B4FB-2B62-D546-A815-1F772E5186E2}" type="slidenum">
              <a:rPr lang="en-US" smtClean="0"/>
              <a:t>‹#›</a:t>
            </a:fld>
            <a:endParaRPr lang="en-US" dirty="0"/>
          </a:p>
        </p:txBody>
      </p:sp>
    </p:spTree>
    <p:extLst>
      <p:ext uri="{BB962C8B-B14F-4D97-AF65-F5344CB8AC3E}">
        <p14:creationId xmlns:p14="http://schemas.microsoft.com/office/powerpoint/2010/main" val="67323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1802179"/>
            <a:ext cx="10515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966E0-F3F9-7749-81CB-9E2B5A55DC4B}" type="datetimeFigureOut">
              <a:rPr lang="en-US" smtClean="0"/>
              <a:t>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CDF6F3-7426-E74F-A1C4-FF45EBEA7FA6}"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7053" y="-51838"/>
            <a:ext cx="4381237" cy="6909837"/>
          </a:xfrm>
          <a:prstGeom prst="rect">
            <a:avLst/>
          </a:prstGeom>
        </p:spPr>
      </p:pic>
      <p:sp>
        <p:nvSpPr>
          <p:cNvPr id="9" name="Rectangle 8"/>
          <p:cNvSpPr/>
          <p:nvPr userDrawn="1"/>
        </p:nvSpPr>
        <p:spPr>
          <a:xfrm>
            <a:off x="9967053" y="-51838"/>
            <a:ext cx="2893162" cy="690983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791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E2A13-DEA3-054D-9382-BF9C4BC3E90C}" type="datetimeFigureOut">
              <a:rPr lang="en-US" smtClean="0"/>
              <a:t>11/2/16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3F5B4FB-2B62-D546-A815-1F772E5186E2}" type="slidenum">
              <a:rPr lang="en-US" smtClean="0"/>
              <a:t>‹#›</a:t>
            </a:fld>
            <a:endParaRPr lang="en-US" dirty="0"/>
          </a:p>
        </p:txBody>
      </p:sp>
    </p:spTree>
    <p:extLst>
      <p:ext uri="{BB962C8B-B14F-4D97-AF65-F5344CB8AC3E}">
        <p14:creationId xmlns:p14="http://schemas.microsoft.com/office/powerpoint/2010/main" val="2066774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EE2A13-DEA3-054D-9382-BF9C4BC3E90C}" type="datetimeFigureOut">
              <a:rPr lang="en-US" smtClean="0"/>
              <a:t>11/2/16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3F5B4FB-2B62-D546-A815-1F772E5186E2}" type="slidenum">
              <a:rPr lang="en-US" smtClean="0"/>
              <a:t>‹#›</a:t>
            </a:fld>
            <a:endParaRPr lang="en-US" dirty="0"/>
          </a:p>
        </p:txBody>
      </p:sp>
    </p:spTree>
    <p:extLst>
      <p:ext uri="{BB962C8B-B14F-4D97-AF65-F5344CB8AC3E}">
        <p14:creationId xmlns:p14="http://schemas.microsoft.com/office/powerpoint/2010/main" val="738964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EE2A13-DEA3-054D-9382-BF9C4BC3E90C}" type="datetimeFigureOut">
              <a:rPr lang="en-US" smtClean="0"/>
              <a:t>11/2/16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3F5B4FB-2B62-D546-A815-1F772E5186E2}" type="slidenum">
              <a:rPr lang="en-US" smtClean="0"/>
              <a:t>‹#›</a:t>
            </a:fld>
            <a:endParaRPr lang="en-US" dirty="0"/>
          </a:p>
        </p:txBody>
      </p:sp>
    </p:spTree>
    <p:extLst>
      <p:ext uri="{BB962C8B-B14F-4D97-AF65-F5344CB8AC3E}">
        <p14:creationId xmlns:p14="http://schemas.microsoft.com/office/powerpoint/2010/main" val="873025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F966E0-F3F9-7749-81CB-9E2B5A55DC4B}" type="datetimeFigureOut">
              <a:rPr lang="en-US" smtClean="0"/>
              <a:t>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CDF6F3-7426-E74F-A1C4-FF45EBEA7FA6}" type="slidenum">
              <a:rPr lang="en-US" smtClean="0"/>
              <a:t>‹#›</a:t>
            </a:fld>
            <a:endParaRPr lang="en-US" dirty="0"/>
          </a:p>
        </p:txBody>
      </p:sp>
    </p:spTree>
    <p:extLst>
      <p:ext uri="{BB962C8B-B14F-4D97-AF65-F5344CB8AC3E}">
        <p14:creationId xmlns:p14="http://schemas.microsoft.com/office/powerpoint/2010/main" val="200120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F966E0-F3F9-7749-81CB-9E2B5A55DC4B}" type="datetimeFigureOut">
              <a:rPr lang="en-US" smtClean="0"/>
              <a:t>11/2/16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CDF6F3-7426-E74F-A1C4-FF45EBEA7FA6}" type="slidenum">
              <a:rPr lang="en-US" smtClean="0"/>
              <a:t>‹#›</a:t>
            </a:fld>
            <a:endParaRPr lang="en-US" dirty="0"/>
          </a:p>
        </p:txBody>
      </p:sp>
    </p:spTree>
    <p:extLst>
      <p:ext uri="{BB962C8B-B14F-4D97-AF65-F5344CB8AC3E}">
        <p14:creationId xmlns:p14="http://schemas.microsoft.com/office/powerpoint/2010/main" val="442313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F966E0-F3F9-7749-81CB-9E2B5A55DC4B}" type="datetimeFigureOut">
              <a:rPr lang="en-US" smtClean="0"/>
              <a:t>11/2/16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CDF6F3-7426-E74F-A1C4-FF45EBEA7FA6}" type="slidenum">
              <a:rPr lang="en-US" smtClean="0"/>
              <a:t>‹#›</a:t>
            </a:fld>
            <a:endParaRPr lang="en-US" dirty="0"/>
          </a:p>
        </p:txBody>
      </p:sp>
    </p:spTree>
    <p:extLst>
      <p:ext uri="{BB962C8B-B14F-4D97-AF65-F5344CB8AC3E}">
        <p14:creationId xmlns:p14="http://schemas.microsoft.com/office/powerpoint/2010/main" val="151852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F966E0-F3F9-7749-81CB-9E2B5A55DC4B}" type="datetimeFigureOut">
              <a:rPr lang="en-US" smtClean="0"/>
              <a:t>11/2/16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CDF6F3-7426-E74F-A1C4-FF45EBEA7FA6}" type="slidenum">
              <a:rPr lang="en-US" smtClean="0"/>
              <a:t>‹#›</a:t>
            </a:fld>
            <a:endParaRPr lang="en-US" dirty="0"/>
          </a:p>
        </p:txBody>
      </p:sp>
    </p:spTree>
    <p:extLst>
      <p:ext uri="{BB962C8B-B14F-4D97-AF65-F5344CB8AC3E}">
        <p14:creationId xmlns:p14="http://schemas.microsoft.com/office/powerpoint/2010/main" val="1223746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966E0-F3F9-7749-81CB-9E2B5A55DC4B}" type="datetimeFigureOut">
              <a:rPr lang="en-US" smtClean="0"/>
              <a:t>11/2/16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CDF6F3-7426-E74F-A1C4-FF45EBEA7FA6}" type="slidenum">
              <a:rPr lang="en-US" smtClean="0"/>
              <a:t>‹#›</a:t>
            </a:fld>
            <a:endParaRPr lang="en-US" dirty="0"/>
          </a:p>
        </p:txBody>
      </p:sp>
    </p:spTree>
    <p:extLst>
      <p:ext uri="{BB962C8B-B14F-4D97-AF65-F5344CB8AC3E}">
        <p14:creationId xmlns:p14="http://schemas.microsoft.com/office/powerpoint/2010/main" val="105309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F966E0-F3F9-7749-81CB-9E2B5A55DC4B}" type="datetimeFigureOut">
              <a:rPr lang="en-US" smtClean="0"/>
              <a:t>11/2/16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CDF6F3-7426-E74F-A1C4-FF45EBEA7FA6}" type="slidenum">
              <a:rPr lang="en-US" smtClean="0"/>
              <a:t>‹#›</a:t>
            </a:fld>
            <a:endParaRPr lang="en-US" dirty="0"/>
          </a:p>
        </p:txBody>
      </p:sp>
    </p:spTree>
    <p:extLst>
      <p:ext uri="{BB962C8B-B14F-4D97-AF65-F5344CB8AC3E}">
        <p14:creationId xmlns:p14="http://schemas.microsoft.com/office/powerpoint/2010/main" val="191704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F966E0-F3F9-7749-81CB-9E2B5A55DC4B}" type="datetimeFigureOut">
              <a:rPr lang="en-US" smtClean="0"/>
              <a:t>11/2/16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CDF6F3-7426-E74F-A1C4-FF45EBEA7FA6}" type="slidenum">
              <a:rPr lang="en-US" smtClean="0"/>
              <a:t>‹#›</a:t>
            </a:fld>
            <a:endParaRPr lang="en-US" dirty="0"/>
          </a:p>
        </p:txBody>
      </p:sp>
    </p:spTree>
    <p:extLst>
      <p:ext uri="{BB962C8B-B14F-4D97-AF65-F5344CB8AC3E}">
        <p14:creationId xmlns:p14="http://schemas.microsoft.com/office/powerpoint/2010/main" val="11133697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966E0-F3F9-7749-81CB-9E2B5A55DC4B}" type="datetimeFigureOut">
              <a:rPr lang="en-US" smtClean="0"/>
              <a:t>11/2/16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DF6F3-7426-E74F-A1C4-FF45EBEA7FA6}" type="slidenum">
              <a:rPr lang="en-US" smtClean="0"/>
              <a:t>‹#›</a:t>
            </a:fld>
            <a:endParaRPr lang="en-US" dirty="0"/>
          </a:p>
        </p:txBody>
      </p:sp>
    </p:spTree>
    <p:extLst>
      <p:ext uri="{BB962C8B-B14F-4D97-AF65-F5344CB8AC3E}">
        <p14:creationId xmlns:p14="http://schemas.microsoft.com/office/powerpoint/2010/main" val="2018376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E2A13-DEA3-054D-9382-BF9C4BC3E90C}" type="datetimeFigureOut">
              <a:rPr lang="en-US" smtClean="0"/>
              <a:t>11/2/16</a:t>
            </a:fld>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5B4FB-2B62-D546-A815-1F772E5186E2}" type="slidenum">
              <a:rPr lang="en-US" smtClean="0"/>
              <a:t>‹#›</a:t>
            </a:fld>
            <a:endParaRPr lang="en-US" dirty="0"/>
          </a:p>
        </p:txBody>
      </p:sp>
    </p:spTree>
    <p:extLst>
      <p:ext uri="{BB962C8B-B14F-4D97-AF65-F5344CB8AC3E}">
        <p14:creationId xmlns:p14="http://schemas.microsoft.com/office/powerpoint/2010/main" val="857195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7054" y="1418492"/>
            <a:ext cx="9385813" cy="1946031"/>
          </a:xfrm>
        </p:spPr>
        <p:txBody>
          <a:bodyPr>
            <a:normAutofit fontScale="90000"/>
          </a:bodyPr>
          <a:lstStyle/>
          <a:p>
            <a:r>
              <a:rPr lang="en-US" dirty="0" smtClean="0">
                <a:solidFill>
                  <a:schemeClr val="accent1">
                    <a:lumMod val="50000"/>
                  </a:schemeClr>
                </a:solidFill>
              </a:rPr>
              <a:t>Academic Library Streaming Video</a:t>
            </a:r>
            <a:br>
              <a:rPr lang="en-US" dirty="0" smtClean="0">
                <a:solidFill>
                  <a:schemeClr val="accent1">
                    <a:lumMod val="50000"/>
                  </a:schemeClr>
                </a:solidFill>
              </a:rPr>
            </a:br>
            <a:r>
              <a:rPr lang="en-US" dirty="0" smtClean="0">
                <a:solidFill>
                  <a:schemeClr val="accent1">
                    <a:lumMod val="50000"/>
                  </a:schemeClr>
                </a:solidFill>
              </a:rPr>
              <a:t>Revisited</a:t>
            </a:r>
            <a:endParaRPr lang="en-US" dirty="0">
              <a:solidFill>
                <a:schemeClr val="accent1">
                  <a:lumMod val="50000"/>
                </a:schemeClr>
              </a:solidFill>
            </a:endParaRPr>
          </a:p>
        </p:txBody>
      </p:sp>
      <p:sp>
        <p:nvSpPr>
          <p:cNvPr id="3" name="Subtitle 2"/>
          <p:cNvSpPr>
            <a:spLocks noGrp="1"/>
          </p:cNvSpPr>
          <p:nvPr>
            <p:ph type="subTitle" idx="1"/>
          </p:nvPr>
        </p:nvSpPr>
        <p:spPr>
          <a:xfrm>
            <a:off x="1216786" y="4050833"/>
            <a:ext cx="8556081" cy="1096899"/>
          </a:xfrm>
        </p:spPr>
        <p:txBody>
          <a:bodyPr/>
          <a:lstStyle/>
          <a:p>
            <a:r>
              <a:rPr lang="en-US" b="1" dirty="0">
                <a:solidFill>
                  <a:schemeClr val="accent1">
                    <a:lumMod val="50000"/>
                  </a:schemeClr>
                </a:solidFill>
              </a:rPr>
              <a:t>d</a:t>
            </a:r>
            <a:r>
              <a:rPr lang="en-US" b="1" dirty="0" smtClean="0">
                <a:solidFill>
                  <a:schemeClr val="accent1">
                    <a:lumMod val="50000"/>
                  </a:schemeClr>
                </a:solidFill>
              </a:rPr>
              <a:t>eg farrelly – Arizona State University</a:t>
            </a:r>
          </a:p>
          <a:p>
            <a:r>
              <a:rPr lang="en-US" b="1" dirty="0" smtClean="0">
                <a:solidFill>
                  <a:schemeClr val="accent1">
                    <a:lumMod val="50000"/>
                  </a:schemeClr>
                </a:solidFill>
              </a:rPr>
              <a:t>Jane Hutchison Surdi – William Paterson University</a:t>
            </a:r>
            <a:endParaRPr lang="en-US" b="1" dirty="0">
              <a:solidFill>
                <a:schemeClr val="accent1">
                  <a:lumMod val="50000"/>
                </a:schemeClr>
              </a:solidFill>
            </a:endParaRPr>
          </a:p>
        </p:txBody>
      </p:sp>
      <p:sp>
        <p:nvSpPr>
          <p:cNvPr id="4" name="TextBox 3"/>
          <p:cNvSpPr txBox="1"/>
          <p:nvPr/>
        </p:nvSpPr>
        <p:spPr>
          <a:xfrm>
            <a:off x="812805" y="6052457"/>
            <a:ext cx="8945547" cy="369332"/>
          </a:xfrm>
          <a:prstGeom prst="rect">
            <a:avLst/>
          </a:prstGeom>
          <a:noFill/>
        </p:spPr>
        <p:txBody>
          <a:bodyPr wrap="square" rtlCol="0">
            <a:spAutoFit/>
          </a:bodyPr>
          <a:lstStyle/>
          <a:p>
            <a:pPr algn="r"/>
            <a:r>
              <a:rPr lang="en-US" b="1" dirty="0" smtClean="0">
                <a:solidFill>
                  <a:schemeClr val="accent1">
                    <a:lumMod val="50000"/>
                  </a:schemeClr>
                </a:solidFill>
              </a:rPr>
              <a:t>American Library Association Annual Conference, 2016  -  Orlando Florida</a:t>
            </a:r>
            <a:endParaRPr lang="en-US" b="1" dirty="0">
              <a:solidFill>
                <a:schemeClr val="accent1">
                  <a:lumMod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73824"/>
          </a:xfrm>
          <a:prstGeom prst="rect">
            <a:avLst/>
          </a:prstGeom>
        </p:spPr>
      </p:pic>
      <p:sp>
        <p:nvSpPr>
          <p:cNvPr id="8" name="Rectangle 7"/>
          <p:cNvSpPr/>
          <p:nvPr/>
        </p:nvSpPr>
        <p:spPr>
          <a:xfrm>
            <a:off x="3711388" y="2377440"/>
            <a:ext cx="4808668" cy="2883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VHS</a:t>
            </a:r>
            <a:endParaRPr lang="en-US" dirty="0"/>
          </a:p>
        </p:txBody>
      </p:sp>
      <p:sp>
        <p:nvSpPr>
          <p:cNvPr id="9" name="TextBox 8"/>
          <p:cNvSpPr txBox="1"/>
          <p:nvPr/>
        </p:nvSpPr>
        <p:spPr>
          <a:xfrm>
            <a:off x="3711388" y="2625246"/>
            <a:ext cx="4808668" cy="2400657"/>
          </a:xfrm>
          <a:prstGeom prst="rect">
            <a:avLst/>
          </a:prstGeom>
          <a:noFill/>
        </p:spPr>
        <p:txBody>
          <a:bodyPr wrap="square" rtlCol="0">
            <a:spAutoFit/>
          </a:bodyPr>
          <a:lstStyle/>
          <a:p>
            <a:pPr algn="ctr"/>
            <a:r>
              <a:rPr lang="en-US" sz="3000" dirty="0"/>
              <a:t>A Running Start: </a:t>
            </a:r>
          </a:p>
          <a:p>
            <a:pPr algn="ctr"/>
            <a:r>
              <a:rPr lang="en-US" sz="3000" dirty="0"/>
              <a:t>A Crowd-Sourced Database </a:t>
            </a:r>
          </a:p>
          <a:p>
            <a:pPr algn="ctr"/>
            <a:r>
              <a:rPr lang="en-US" sz="3000" dirty="0"/>
              <a:t>of Due Diligence </a:t>
            </a:r>
          </a:p>
          <a:p>
            <a:pPr algn="ctr"/>
            <a:r>
              <a:rPr lang="en-US" sz="3000" dirty="0"/>
              <a:t>to Invoke</a:t>
            </a:r>
          </a:p>
          <a:p>
            <a:pPr algn="ctr"/>
            <a:r>
              <a:rPr lang="en-US" sz="3000" dirty="0"/>
              <a:t>Section 108</a:t>
            </a:r>
            <a:endParaRPr lang="en-US" sz="3000" dirty="0"/>
          </a:p>
        </p:txBody>
      </p:sp>
      <p:sp>
        <p:nvSpPr>
          <p:cNvPr id="7" name="Rectangle 6"/>
          <p:cNvSpPr/>
          <p:nvPr/>
        </p:nvSpPr>
        <p:spPr>
          <a:xfrm>
            <a:off x="1867669" y="5615189"/>
            <a:ext cx="8768861" cy="9612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000" b="1" dirty="0">
                <a:solidFill>
                  <a:schemeClr val="tx1"/>
                </a:solidFill>
              </a:rPr>
              <a:t>deg farrelly – Arizona State University</a:t>
            </a:r>
          </a:p>
          <a:p>
            <a:pPr algn="ctr"/>
            <a:r>
              <a:rPr lang="en-US" b="1" dirty="0">
                <a:solidFill>
                  <a:schemeClr val="tx1"/>
                </a:solidFill>
              </a:rPr>
              <a:t>Charleston Conference – November 4, 2016 </a:t>
            </a:r>
            <a:endParaRPr lang="en-US" b="1" dirty="0">
              <a:solidFill>
                <a:schemeClr val="tx1"/>
              </a:solidFill>
            </a:endParaRPr>
          </a:p>
        </p:txBody>
      </p:sp>
    </p:spTree>
    <p:extLst>
      <p:ext uri="{BB962C8B-B14F-4D97-AF65-F5344CB8AC3E}">
        <p14:creationId xmlns:p14="http://schemas.microsoft.com/office/powerpoint/2010/main" val="2014779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7266" y="1027906"/>
            <a:ext cx="7323667" cy="4810644"/>
          </a:xfrm>
        </p:spPr>
      </p:pic>
    </p:spTree>
    <p:extLst>
      <p:ext uri="{BB962C8B-B14F-4D97-AF65-F5344CB8AC3E}">
        <p14:creationId xmlns:p14="http://schemas.microsoft.com/office/powerpoint/2010/main" val="1874737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0525" y="1092291"/>
            <a:ext cx="7148513" cy="4748656"/>
          </a:xfrm>
        </p:spPr>
      </p:pic>
    </p:spTree>
    <p:extLst>
      <p:ext uri="{BB962C8B-B14F-4D97-AF65-F5344CB8AC3E}">
        <p14:creationId xmlns:p14="http://schemas.microsoft.com/office/powerpoint/2010/main" val="1672517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But</a:t>
            </a:r>
            <a:r>
              <a:rPr lang="is-IS" sz="3200" dirty="0" smtClean="0">
                <a:latin typeface="Arial" charset="0"/>
                <a:ea typeface="Arial" charset="0"/>
                <a:cs typeface="Arial" charset="0"/>
              </a:rPr>
              <a:t>…</a:t>
            </a:r>
            <a:endParaRPr lang="en-US" sz="3200" dirty="0">
              <a:latin typeface="Arial" charset="0"/>
              <a:ea typeface="Arial" charset="0"/>
              <a:cs typeface="Arial" charset="0"/>
            </a:endParaRPr>
          </a:p>
        </p:txBody>
      </p:sp>
      <p:sp>
        <p:nvSpPr>
          <p:cNvPr id="3" name="Content Placeholder 2"/>
          <p:cNvSpPr>
            <a:spLocks noGrp="1"/>
          </p:cNvSpPr>
          <p:nvPr>
            <p:ph idx="1"/>
          </p:nvPr>
        </p:nvSpPr>
        <p:spPr>
          <a:xfrm>
            <a:off x="838200" y="1802179"/>
            <a:ext cx="8783782" cy="4351338"/>
          </a:xfrm>
        </p:spPr>
        <p:txBody>
          <a:bodyPr/>
          <a:lstStyle/>
          <a:p>
            <a:pPr marL="0" indent="0">
              <a:buNone/>
            </a:pPr>
            <a:r>
              <a:rPr lang="en-US" b="1" dirty="0">
                <a:latin typeface="Arial" charset="0"/>
                <a:ea typeface="Arial" charset="0"/>
                <a:cs typeface="Arial" charset="0"/>
              </a:rPr>
              <a:t>(f)</a:t>
            </a:r>
            <a:r>
              <a:rPr lang="en-US" dirty="0">
                <a:latin typeface="Arial" charset="0"/>
                <a:ea typeface="Arial" charset="0"/>
                <a:cs typeface="Arial" charset="0"/>
              </a:rPr>
              <a:t> </a:t>
            </a:r>
            <a:r>
              <a:rPr lang="en-US" b="1" dirty="0">
                <a:solidFill>
                  <a:srgbClr val="FF0000"/>
                </a:solidFill>
                <a:latin typeface="Arial" charset="0"/>
                <a:ea typeface="Arial" charset="0"/>
                <a:cs typeface="Arial" charset="0"/>
              </a:rPr>
              <a:t>Nothing</a:t>
            </a:r>
            <a:r>
              <a:rPr lang="en-US" dirty="0">
                <a:solidFill>
                  <a:srgbClr val="FF0000"/>
                </a:solidFill>
                <a:latin typeface="Arial" charset="0"/>
                <a:ea typeface="Arial" charset="0"/>
                <a:cs typeface="Arial" charset="0"/>
              </a:rPr>
              <a:t> </a:t>
            </a:r>
            <a:r>
              <a:rPr lang="en-US" dirty="0">
                <a:latin typeface="Arial" charset="0"/>
                <a:ea typeface="Arial" charset="0"/>
                <a:cs typeface="Arial" charset="0"/>
              </a:rPr>
              <a:t>in this section—</a:t>
            </a:r>
          </a:p>
          <a:p>
            <a:pPr marL="0" indent="0">
              <a:buNone/>
            </a:pPr>
            <a:endParaRPr lang="en-US" b="1" dirty="0" smtClean="0">
              <a:latin typeface="Arial" charset="0"/>
              <a:ea typeface="Arial" charset="0"/>
              <a:cs typeface="Arial" charset="0"/>
            </a:endParaRPr>
          </a:p>
          <a:p>
            <a:pPr marL="0" indent="0">
              <a:buNone/>
            </a:pPr>
            <a:r>
              <a:rPr lang="en-US" b="1" dirty="0" smtClean="0">
                <a:latin typeface="Arial" charset="0"/>
                <a:ea typeface="Arial" charset="0"/>
                <a:cs typeface="Arial" charset="0"/>
              </a:rPr>
              <a:t>(</a:t>
            </a:r>
            <a:r>
              <a:rPr lang="en-US" b="1" dirty="0">
                <a:latin typeface="Arial" charset="0"/>
                <a:ea typeface="Arial" charset="0"/>
                <a:cs typeface="Arial" charset="0"/>
              </a:rPr>
              <a:t>4)</a:t>
            </a:r>
            <a:r>
              <a:rPr lang="en-US" dirty="0">
                <a:latin typeface="Arial" charset="0"/>
                <a:ea typeface="Arial" charset="0"/>
                <a:cs typeface="Arial" charset="0"/>
              </a:rPr>
              <a:t> in any way </a:t>
            </a:r>
            <a:r>
              <a:rPr lang="en-US" b="1" dirty="0">
                <a:solidFill>
                  <a:srgbClr val="FF0000"/>
                </a:solidFill>
                <a:latin typeface="Arial" charset="0"/>
                <a:ea typeface="Arial" charset="0"/>
                <a:cs typeface="Arial" charset="0"/>
              </a:rPr>
              <a:t>affects the right of fair use</a:t>
            </a:r>
            <a:r>
              <a:rPr lang="en-US" dirty="0">
                <a:latin typeface="Arial" charset="0"/>
                <a:ea typeface="Arial" charset="0"/>
                <a:cs typeface="Arial" charset="0"/>
              </a:rPr>
              <a:t> as provided by section </a:t>
            </a:r>
            <a:r>
              <a:rPr lang="en-US" dirty="0" smtClean="0">
                <a:latin typeface="Arial" charset="0"/>
                <a:ea typeface="Arial" charset="0"/>
                <a:cs typeface="Arial" charset="0"/>
              </a:rPr>
              <a:t>107</a:t>
            </a:r>
            <a:r>
              <a:rPr lang="is-IS" dirty="0" smtClean="0">
                <a:latin typeface="Arial" charset="0"/>
                <a:ea typeface="Arial" charset="0"/>
                <a:cs typeface="Arial" charset="0"/>
              </a:rPr>
              <a:t>…</a:t>
            </a:r>
            <a:r>
              <a:rPr lang="en-US" dirty="0" smtClean="0">
                <a:latin typeface="Arial" charset="0"/>
                <a:ea typeface="Arial" charset="0"/>
                <a:cs typeface="Arial" charset="0"/>
              </a:rPr>
              <a:t> </a:t>
            </a:r>
            <a:endParaRPr lang="en-US" dirty="0">
              <a:latin typeface="Arial" charset="0"/>
              <a:ea typeface="Arial" charset="0"/>
              <a:cs typeface="Arial" charset="0"/>
            </a:endParaRPr>
          </a:p>
        </p:txBody>
      </p:sp>
    </p:spTree>
    <p:extLst>
      <p:ext uri="{BB962C8B-B14F-4D97-AF65-F5344CB8AC3E}">
        <p14:creationId xmlns:p14="http://schemas.microsoft.com/office/powerpoint/2010/main" val="1363995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Deteriorating or Obsolete?</a:t>
            </a:r>
            <a:endParaRPr lang="en-US" sz="3200" dirty="0">
              <a:latin typeface="Arial" charset="0"/>
              <a:ea typeface="Arial" charset="0"/>
              <a:cs typeface="Arial"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51152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dirty="0">
              <a:latin typeface="Arial" charset="0"/>
              <a:ea typeface="Arial" charset="0"/>
              <a:cs typeface="Arial" charset="0"/>
            </a:endParaRPr>
          </a:p>
        </p:txBody>
      </p:sp>
      <p:sp>
        <p:nvSpPr>
          <p:cNvPr id="3" name="Content Placeholder 2"/>
          <p:cNvSpPr>
            <a:spLocks noGrp="1"/>
          </p:cNvSpPr>
          <p:nvPr>
            <p:ph idx="1"/>
          </p:nvPr>
        </p:nvSpPr>
        <p:spPr>
          <a:xfrm>
            <a:off x="838200" y="1802179"/>
            <a:ext cx="8970818" cy="435133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Arial" charset="0"/>
                <a:ea typeface="Arial" charset="0"/>
                <a:cs typeface="Arial" charset="0"/>
              </a:rPr>
              <a:t>Section 108 defines “obsolete”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Arial" charset="0"/>
              <a:ea typeface="Arial" charset="0"/>
              <a:cs typeface="Arial" charset="0"/>
            </a:endParaRPr>
          </a:p>
          <a:p>
            <a:pPr marL="0" lvl="0" indent="0">
              <a:lnSpc>
                <a:spcPct val="100000"/>
              </a:lnSpc>
              <a:spcBef>
                <a:spcPts val="0"/>
              </a:spcBef>
              <a:buNone/>
            </a:pPr>
            <a:r>
              <a:rPr lang="en-US" b="1" dirty="0" smtClean="0">
                <a:latin typeface="Arial" charset="0"/>
                <a:ea typeface="Arial" charset="0"/>
                <a:cs typeface="Arial" charset="0"/>
              </a:rPr>
              <a:t>(c) (2) </a:t>
            </a:r>
            <a:r>
              <a:rPr lang="is-IS" dirty="0" smtClean="0">
                <a:latin typeface="Arial" charset="0"/>
                <a:ea typeface="Arial" charset="0"/>
                <a:cs typeface="Arial" charset="0"/>
              </a:rPr>
              <a:t>…</a:t>
            </a:r>
            <a:r>
              <a:rPr lang="en-US" dirty="0" smtClean="0">
                <a:latin typeface="Arial" charset="0"/>
                <a:ea typeface="Arial" charset="0"/>
                <a:cs typeface="Arial" charset="0"/>
              </a:rPr>
              <a:t>a </a:t>
            </a:r>
            <a:r>
              <a:rPr lang="en-US" dirty="0">
                <a:latin typeface="Arial" charset="0"/>
                <a:ea typeface="Arial" charset="0"/>
                <a:cs typeface="Arial" charset="0"/>
              </a:rPr>
              <a:t>format shall be considered obsolete if the machine or device necessary to render perceptible a work stored in that format is no longer manufactured or is no longer reasonably available in the commercial marketplace.</a:t>
            </a:r>
            <a:endParaRPr lang="en-US" dirty="0" smtClean="0">
              <a:latin typeface="Arial" charset="0"/>
              <a:ea typeface="Arial" charset="0"/>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10561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Last manufacturer </a:t>
            </a:r>
            <a:r>
              <a:rPr lang="en-US" sz="3200" dirty="0">
                <a:latin typeface="Arial" charset="0"/>
                <a:ea typeface="Arial" charset="0"/>
                <a:cs typeface="Arial" charset="0"/>
              </a:rPr>
              <a:t>of VHS </a:t>
            </a:r>
            <a:r>
              <a:rPr lang="en-US" sz="3200" dirty="0" smtClean="0">
                <a:latin typeface="Arial" charset="0"/>
                <a:ea typeface="Arial" charset="0"/>
                <a:cs typeface="Arial" charset="0"/>
              </a:rPr>
              <a:t>players - </a:t>
            </a:r>
            <a:r>
              <a:rPr lang="en-US" sz="3200" dirty="0" err="1" smtClean="0">
                <a:latin typeface="Arial" charset="0"/>
                <a:ea typeface="Arial" charset="0"/>
                <a:cs typeface="Arial" charset="0"/>
              </a:rPr>
              <a:t>Funai</a:t>
            </a:r>
            <a:r>
              <a:rPr lang="en-US" sz="3200" dirty="0" smtClean="0">
                <a:latin typeface="Arial" charset="0"/>
                <a:ea typeface="Arial" charset="0"/>
                <a:cs typeface="Arial" charset="0"/>
              </a:rPr>
              <a:t> Corp</a:t>
            </a:r>
            <a:br>
              <a:rPr lang="en-US" sz="3200" dirty="0" smtClean="0">
                <a:latin typeface="Arial" charset="0"/>
                <a:ea typeface="Arial" charset="0"/>
                <a:cs typeface="Arial" charset="0"/>
              </a:rPr>
            </a:br>
            <a:r>
              <a:rPr lang="en-US" sz="3200" dirty="0" smtClean="0">
                <a:latin typeface="Arial" charset="0"/>
                <a:ea typeface="Arial" charset="0"/>
                <a:cs typeface="Arial" charset="0"/>
              </a:rPr>
              <a:t>discontinued </a:t>
            </a:r>
            <a:r>
              <a:rPr lang="en-US" sz="3200" dirty="0">
                <a:latin typeface="Arial" charset="0"/>
                <a:ea typeface="Arial" charset="0"/>
                <a:cs typeface="Arial" charset="0"/>
              </a:rPr>
              <a:t>production in July 2016</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05041" y="1826152"/>
            <a:ext cx="6812427" cy="383380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0617" y="5207001"/>
            <a:ext cx="3160183" cy="1889362"/>
          </a:xfrm>
          <a:prstGeom prst="rect">
            <a:avLst/>
          </a:prstGeom>
        </p:spPr>
      </p:pic>
    </p:spTree>
    <p:extLst>
      <p:ext uri="{BB962C8B-B14F-4D97-AF65-F5344CB8AC3E}">
        <p14:creationId xmlns:p14="http://schemas.microsoft.com/office/powerpoint/2010/main" val="1935610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dirty="0">
              <a:latin typeface="Arial" charset="0"/>
              <a:ea typeface="Arial" charset="0"/>
              <a:cs typeface="Arial" charset="0"/>
            </a:endParaRPr>
          </a:p>
        </p:txBody>
      </p:sp>
      <p:pic>
        <p:nvPicPr>
          <p:cNvPr id="4" name="Content Placeholder 3" descr="Screen Shot 2015-06-18 at 8.12.42 PM.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8047" y="1135585"/>
            <a:ext cx="3520852" cy="4741862"/>
          </a:xfrm>
          <a:prstGeom prst="rect">
            <a:avLst/>
          </a:prstGeom>
        </p:spPr>
      </p:pic>
      <p:sp>
        <p:nvSpPr>
          <p:cNvPr id="5" name="Rectangle 4"/>
          <p:cNvSpPr/>
          <p:nvPr/>
        </p:nvSpPr>
        <p:spPr>
          <a:xfrm>
            <a:off x="888999" y="966261"/>
            <a:ext cx="3676650" cy="49434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001018" y="2367648"/>
            <a:ext cx="4680863" cy="2010807"/>
          </a:xfrm>
          <a:prstGeom prst="rect">
            <a:avLst/>
          </a:prstGeom>
          <a:noFill/>
        </p:spPr>
        <p:txBody>
          <a:bodyPr wrap="square" rtlCol="0">
            <a:spAutoFit/>
          </a:bodyPr>
          <a:lstStyle/>
          <a:p>
            <a:pPr>
              <a:spcAft>
                <a:spcPts val="400"/>
              </a:spcAft>
            </a:pPr>
            <a:r>
              <a:rPr lang="en-US" dirty="0">
                <a:latin typeface="Arial" charset="0"/>
                <a:ea typeface="Arial" charset="0"/>
                <a:cs typeface="Arial" charset="0"/>
              </a:rPr>
              <a:t>Forsberg, W. &amp; </a:t>
            </a:r>
            <a:r>
              <a:rPr lang="en-US" dirty="0" err="1">
                <a:latin typeface="Arial" charset="0"/>
                <a:ea typeface="Arial" charset="0"/>
                <a:cs typeface="Arial" charset="0"/>
              </a:rPr>
              <a:t>Piil</a:t>
            </a:r>
            <a:r>
              <a:rPr lang="en-US" dirty="0">
                <a:latin typeface="Arial" charset="0"/>
                <a:ea typeface="Arial" charset="0"/>
                <a:cs typeface="Arial" charset="0"/>
              </a:rPr>
              <a:t>, E. (2014). </a:t>
            </a:r>
            <a:r>
              <a:rPr lang="en-US" dirty="0" smtClean="0">
                <a:latin typeface="Arial" charset="0"/>
                <a:ea typeface="Arial" charset="0"/>
                <a:cs typeface="Arial" charset="0"/>
              </a:rPr>
              <a:t>Tune in</a:t>
            </a:r>
            <a:r>
              <a:rPr lang="en-US" dirty="0">
                <a:latin typeface="Arial" charset="0"/>
                <a:ea typeface="Arial" charset="0"/>
                <a:cs typeface="Arial" charset="0"/>
              </a:rPr>
              <a:t>, turn </a:t>
            </a:r>
            <a:endParaRPr lang="en-US" dirty="0" smtClean="0">
              <a:latin typeface="Arial" charset="0"/>
              <a:ea typeface="Arial" charset="0"/>
              <a:cs typeface="Arial" charset="0"/>
            </a:endParaRPr>
          </a:p>
          <a:p>
            <a:pPr>
              <a:spcAft>
                <a:spcPts val="400"/>
              </a:spcAft>
            </a:pPr>
            <a:r>
              <a:rPr lang="en-US" dirty="0">
                <a:latin typeface="Arial" charset="0"/>
                <a:ea typeface="Arial" charset="0"/>
                <a:cs typeface="Arial" charset="0"/>
              </a:rPr>
              <a:t> </a:t>
            </a:r>
            <a:r>
              <a:rPr lang="en-US" dirty="0" smtClean="0">
                <a:latin typeface="Arial" charset="0"/>
                <a:ea typeface="Arial" charset="0"/>
                <a:cs typeface="Arial" charset="0"/>
              </a:rPr>
              <a:t>    on</a:t>
            </a:r>
            <a:r>
              <a:rPr lang="en-US" dirty="0">
                <a:latin typeface="Arial" charset="0"/>
                <a:ea typeface="Arial" charset="0"/>
                <a:cs typeface="Arial" charset="0"/>
              </a:rPr>
              <a:t>, drop out</a:t>
            </a:r>
            <a:r>
              <a:rPr lang="en-US" dirty="0" smtClean="0">
                <a:latin typeface="Arial" charset="0"/>
                <a:ea typeface="Arial" charset="0"/>
                <a:cs typeface="Arial" charset="0"/>
              </a:rPr>
              <a:t>.  </a:t>
            </a:r>
            <a:r>
              <a:rPr lang="en-US" dirty="0">
                <a:latin typeface="Arial" charset="0"/>
                <a:ea typeface="Arial" charset="0"/>
                <a:cs typeface="Arial" charset="0"/>
              </a:rPr>
              <a:t>In S. </a:t>
            </a:r>
            <a:r>
              <a:rPr lang="en-US" dirty="0" smtClean="0">
                <a:latin typeface="Arial" charset="0"/>
                <a:ea typeface="Arial" charset="0"/>
                <a:cs typeface="Arial" charset="0"/>
              </a:rPr>
              <a:t>Hastings </a:t>
            </a:r>
            <a:r>
              <a:rPr lang="en-US" dirty="0">
                <a:latin typeface="Arial" charset="0"/>
                <a:ea typeface="Arial" charset="0"/>
                <a:cs typeface="Arial" charset="0"/>
              </a:rPr>
              <a:t>(Ed.) </a:t>
            </a:r>
            <a:r>
              <a:rPr lang="en-US" dirty="0" smtClean="0">
                <a:latin typeface="Arial" charset="0"/>
                <a:ea typeface="Arial" charset="0"/>
                <a:cs typeface="Arial" charset="0"/>
              </a:rPr>
              <a:t>Annual</a:t>
            </a:r>
          </a:p>
          <a:p>
            <a:pPr>
              <a:spcAft>
                <a:spcPts val="400"/>
              </a:spcAft>
            </a:pPr>
            <a:r>
              <a:rPr lang="en-US" dirty="0">
                <a:latin typeface="Arial" charset="0"/>
                <a:ea typeface="Arial" charset="0"/>
                <a:cs typeface="Arial" charset="0"/>
              </a:rPr>
              <a:t> </a:t>
            </a:r>
            <a:r>
              <a:rPr lang="en-US" dirty="0" smtClean="0">
                <a:latin typeface="Arial" charset="0"/>
                <a:ea typeface="Arial" charset="0"/>
                <a:cs typeface="Arial" charset="0"/>
              </a:rPr>
              <a:t>    </a:t>
            </a:r>
            <a:r>
              <a:rPr lang="en-US" dirty="0">
                <a:latin typeface="Arial" charset="0"/>
                <a:ea typeface="Arial" charset="0"/>
                <a:cs typeface="Arial" charset="0"/>
              </a:rPr>
              <a:t>Review </a:t>
            </a:r>
            <a:r>
              <a:rPr lang="en-US" dirty="0" smtClean="0">
                <a:latin typeface="Arial" charset="0"/>
                <a:ea typeface="Arial" charset="0"/>
                <a:cs typeface="Arial" charset="0"/>
              </a:rPr>
              <a:t>of </a:t>
            </a:r>
            <a:r>
              <a:rPr lang="en-US" dirty="0">
                <a:latin typeface="Arial" charset="0"/>
                <a:ea typeface="Arial" charset="0"/>
                <a:cs typeface="Arial" charset="0"/>
              </a:rPr>
              <a:t>Cultural </a:t>
            </a:r>
            <a:r>
              <a:rPr lang="en-US" dirty="0" smtClean="0">
                <a:latin typeface="Arial" charset="0"/>
                <a:ea typeface="Arial" charset="0"/>
                <a:cs typeface="Arial" charset="0"/>
              </a:rPr>
              <a:t>Heritage Informatics</a:t>
            </a:r>
          </a:p>
          <a:p>
            <a:pPr>
              <a:spcAft>
                <a:spcPts val="400"/>
              </a:spcAft>
            </a:pPr>
            <a:r>
              <a:rPr lang="en-US" dirty="0">
                <a:latin typeface="Arial" charset="0"/>
                <a:ea typeface="Arial" charset="0"/>
                <a:cs typeface="Arial" charset="0"/>
              </a:rPr>
              <a:t> </a:t>
            </a:r>
            <a:r>
              <a:rPr lang="en-US" dirty="0" smtClean="0">
                <a:latin typeface="Arial" charset="0"/>
                <a:ea typeface="Arial" charset="0"/>
                <a:cs typeface="Arial" charset="0"/>
              </a:rPr>
              <a:t>    (pp.213-242</a:t>
            </a:r>
            <a:r>
              <a:rPr lang="en-US" dirty="0">
                <a:latin typeface="Arial" charset="0"/>
                <a:ea typeface="Arial" charset="0"/>
                <a:cs typeface="Arial" charset="0"/>
              </a:rPr>
              <a:t>). Lanham: </a:t>
            </a:r>
            <a:r>
              <a:rPr lang="en-US" dirty="0" smtClean="0">
                <a:latin typeface="Arial" charset="0"/>
                <a:ea typeface="Arial" charset="0"/>
                <a:cs typeface="Arial" charset="0"/>
              </a:rPr>
              <a:t> Rowman &amp; </a:t>
            </a:r>
          </a:p>
          <a:p>
            <a:pPr>
              <a:spcAft>
                <a:spcPts val="400"/>
              </a:spcAft>
            </a:pPr>
            <a:r>
              <a:rPr lang="en-US" dirty="0">
                <a:latin typeface="Arial" charset="0"/>
                <a:ea typeface="Arial" charset="0"/>
                <a:cs typeface="Arial" charset="0"/>
              </a:rPr>
              <a:t> </a:t>
            </a:r>
            <a:r>
              <a:rPr lang="en-US" dirty="0" smtClean="0">
                <a:latin typeface="Arial" charset="0"/>
                <a:ea typeface="Arial" charset="0"/>
                <a:cs typeface="Arial" charset="0"/>
              </a:rPr>
              <a:t>    Littlefield </a:t>
            </a:r>
            <a:r>
              <a:rPr lang="en-US" dirty="0">
                <a:latin typeface="Arial" charset="0"/>
                <a:ea typeface="Arial" charset="0"/>
                <a:cs typeface="Arial" charset="0"/>
              </a:rPr>
              <a:t>Publishers.</a:t>
            </a:r>
          </a:p>
          <a:p>
            <a:endParaRPr lang="en-US" dirty="0"/>
          </a:p>
        </p:txBody>
      </p:sp>
    </p:spTree>
    <p:extLst>
      <p:ext uri="{BB962C8B-B14F-4D97-AF65-F5344CB8AC3E}">
        <p14:creationId xmlns:p14="http://schemas.microsoft.com/office/powerpoint/2010/main" val="1142111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Urgency</a:t>
            </a:r>
            <a:endParaRPr lang="en-US" sz="3200" dirty="0">
              <a:latin typeface="Arial" charset="0"/>
              <a:ea typeface="Arial" charset="0"/>
              <a:cs typeface="Arial" charset="0"/>
            </a:endParaRPr>
          </a:p>
        </p:txBody>
      </p:sp>
      <p:sp>
        <p:nvSpPr>
          <p:cNvPr id="3" name="Content Placeholder 2"/>
          <p:cNvSpPr>
            <a:spLocks noGrp="1"/>
          </p:cNvSpPr>
          <p:nvPr>
            <p:ph idx="1"/>
          </p:nvPr>
        </p:nvSpPr>
        <p:spPr>
          <a:xfrm>
            <a:off x="4543425" y="1802179"/>
            <a:ext cx="4972050" cy="4231909"/>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latin typeface="Arial" charset="0"/>
                <a:ea typeface="Arial" charset="0"/>
                <a:cs typeface="Arial" charset="0"/>
              </a:rPr>
              <a:t>Whether that of obsolescence or deterioration, the issue is </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latin typeface="Arial" charset="0"/>
                <a:ea typeface="Arial" charset="0"/>
                <a:cs typeface="Arial" charset="0"/>
              </a:rPr>
              <a:t>critical and urgent.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latin typeface="Arial" charset="0"/>
              <a:ea typeface="Arial" charset="0"/>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Arial" charset="0"/>
              <a:ea typeface="Arial" charset="0"/>
              <a:cs typeface="Arial" charset="0"/>
            </a:endParaRPr>
          </a:p>
          <a:p>
            <a:pPr marL="0" lvl="0" indent="0">
              <a:lnSpc>
                <a:spcPct val="100000"/>
              </a:lnSpc>
              <a:spcBef>
                <a:spcPts val="0"/>
              </a:spcBef>
              <a:buNone/>
            </a:pPr>
            <a:r>
              <a:rPr lang="en-US" sz="1800" dirty="0">
                <a:latin typeface="Arial" charset="0"/>
                <a:ea typeface="Arial" charset="0"/>
                <a:cs typeface="Arial" charset="0"/>
              </a:rPr>
              <a:t>Casey, M. (2015). Why media </a:t>
            </a:r>
            <a:r>
              <a:rPr lang="en-US" sz="1800" dirty="0" smtClean="0">
                <a:latin typeface="Arial" charset="0"/>
                <a:ea typeface="Arial" charset="0"/>
                <a:cs typeface="Arial" charset="0"/>
              </a:rPr>
              <a:t>preservation </a:t>
            </a:r>
          </a:p>
          <a:p>
            <a:pPr marL="0" lvl="0" indent="0">
              <a:lnSpc>
                <a:spcPct val="100000"/>
              </a:lnSpc>
              <a:spcBef>
                <a:spcPts val="0"/>
              </a:spcBef>
              <a:buNone/>
            </a:pPr>
            <a:r>
              <a:rPr lang="en-US" sz="1800" dirty="0">
                <a:latin typeface="Arial" charset="0"/>
                <a:ea typeface="Arial" charset="0"/>
                <a:cs typeface="Arial" charset="0"/>
              </a:rPr>
              <a:t> </a:t>
            </a:r>
            <a:r>
              <a:rPr lang="en-US" sz="1800" dirty="0" smtClean="0">
                <a:latin typeface="Arial" charset="0"/>
                <a:ea typeface="Arial" charset="0"/>
                <a:cs typeface="Arial" charset="0"/>
              </a:rPr>
              <a:t>    can’t </a:t>
            </a:r>
            <a:r>
              <a:rPr lang="en-US" sz="1800" dirty="0">
                <a:latin typeface="Arial" charset="0"/>
                <a:ea typeface="Arial" charset="0"/>
                <a:cs typeface="Arial" charset="0"/>
              </a:rPr>
              <a:t>wait: </a:t>
            </a:r>
            <a:r>
              <a:rPr lang="en-US" sz="1800" dirty="0" smtClean="0">
                <a:latin typeface="Arial" charset="0"/>
                <a:ea typeface="Arial" charset="0"/>
                <a:cs typeface="Arial" charset="0"/>
              </a:rPr>
              <a:t>The gathering </a:t>
            </a:r>
            <a:r>
              <a:rPr lang="en-US" sz="1800" dirty="0">
                <a:latin typeface="Arial" charset="0"/>
                <a:ea typeface="Arial" charset="0"/>
                <a:cs typeface="Arial" charset="0"/>
              </a:rPr>
              <a:t>storm. IASA </a:t>
            </a:r>
            <a:endParaRPr lang="en-US" sz="1800" dirty="0" smtClean="0">
              <a:latin typeface="Arial" charset="0"/>
              <a:ea typeface="Arial" charset="0"/>
              <a:cs typeface="Arial" charset="0"/>
            </a:endParaRPr>
          </a:p>
          <a:p>
            <a:pPr marL="0" lvl="0" indent="0">
              <a:lnSpc>
                <a:spcPct val="100000"/>
              </a:lnSpc>
              <a:spcBef>
                <a:spcPts val="0"/>
              </a:spcBef>
              <a:buNone/>
            </a:pPr>
            <a:r>
              <a:rPr lang="en-US" sz="1800" dirty="0">
                <a:latin typeface="Arial" charset="0"/>
                <a:ea typeface="Arial" charset="0"/>
                <a:cs typeface="Arial" charset="0"/>
              </a:rPr>
              <a:t> </a:t>
            </a:r>
            <a:r>
              <a:rPr lang="en-US" sz="1800" dirty="0" smtClean="0">
                <a:latin typeface="Arial" charset="0"/>
                <a:ea typeface="Arial" charset="0"/>
                <a:cs typeface="Arial" charset="0"/>
              </a:rPr>
              <a:t>    Journal, 44</a:t>
            </a:r>
            <a:r>
              <a:rPr lang="en-US" sz="1800" dirty="0">
                <a:latin typeface="Arial" charset="0"/>
                <a:ea typeface="Arial" charset="0"/>
                <a:cs typeface="Arial" charset="0"/>
              </a:rPr>
              <a:t>, 14-22.</a:t>
            </a:r>
            <a:endParaRPr lang="en-US" sz="1800" dirty="0" smtClean="0">
              <a:latin typeface="Arial" charset="0"/>
              <a:ea typeface="Arial" charset="0"/>
              <a:cs typeface="Arial" charset="0"/>
            </a:endParaRPr>
          </a:p>
        </p:txBody>
      </p:sp>
      <p:pic>
        <p:nvPicPr>
          <p:cNvPr id="4" name="Picture 3" descr="Screen Shot 2015-10-16 at 9.31.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62" y="1690688"/>
            <a:ext cx="3330313" cy="4343400"/>
          </a:xfrm>
          <a:prstGeom prst="rect">
            <a:avLst/>
          </a:prstGeom>
        </p:spPr>
      </p:pic>
      <p:sp>
        <p:nvSpPr>
          <p:cNvPr id="5" name="Rectangle 4"/>
          <p:cNvSpPr/>
          <p:nvPr/>
        </p:nvSpPr>
        <p:spPr>
          <a:xfrm>
            <a:off x="690562" y="1690688"/>
            <a:ext cx="3330313"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451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Arguments against taking action</a:t>
            </a:r>
            <a:endParaRPr lang="en-US" sz="3200" dirty="0">
              <a:latin typeface="Arial" charset="0"/>
              <a:ea typeface="Arial" charset="0"/>
              <a:cs typeface="Arial" charset="0"/>
            </a:endParaRPr>
          </a:p>
        </p:txBody>
      </p:sp>
      <p:sp>
        <p:nvSpPr>
          <p:cNvPr id="3" name="Content Placeholder 2"/>
          <p:cNvSpPr>
            <a:spLocks noGrp="1"/>
          </p:cNvSpPr>
          <p:nvPr>
            <p:ph idx="1"/>
          </p:nvPr>
        </p:nvSpPr>
        <p:spPr>
          <a:xfrm>
            <a:off x="838200" y="1802179"/>
            <a:ext cx="9053945" cy="4351338"/>
          </a:xfrm>
        </p:spPr>
        <p:txBody>
          <a:bodyPr>
            <a:normAutofit/>
          </a:bodyPr>
          <a:lstStyle/>
          <a:p>
            <a:r>
              <a:rPr lang="en-US" dirty="0"/>
              <a:t>There are players still available at Walmart.</a:t>
            </a:r>
          </a:p>
          <a:p>
            <a:r>
              <a:rPr lang="en-US" dirty="0" smtClean="0"/>
              <a:t>We </a:t>
            </a:r>
            <a:r>
              <a:rPr lang="en-US" dirty="0"/>
              <a:t>will be able to repair our VHS players with parts made with 3D printers</a:t>
            </a:r>
            <a:r>
              <a:rPr lang="en-US" dirty="0" smtClean="0"/>
              <a:t>.</a:t>
            </a:r>
            <a:endParaRPr lang="en-US" dirty="0"/>
          </a:p>
          <a:p>
            <a:r>
              <a:rPr lang="en-US" dirty="0"/>
              <a:t>We lack expertise and/or </a:t>
            </a:r>
            <a:r>
              <a:rPr lang="en-US" dirty="0" smtClean="0"/>
              <a:t>funds</a:t>
            </a:r>
          </a:p>
        </p:txBody>
      </p:sp>
    </p:spTree>
    <p:extLst>
      <p:ext uri="{BB962C8B-B14F-4D97-AF65-F5344CB8AC3E}">
        <p14:creationId xmlns:p14="http://schemas.microsoft.com/office/powerpoint/2010/main" val="1801232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alphaModFix/>
            <a:extLst>
              <a:ext uri="{28A0092B-C50C-407E-A947-70E740481C1C}">
                <a14:useLocalDpi xmlns:a14="http://schemas.microsoft.com/office/drawing/2010/main" val="0"/>
              </a:ext>
            </a:extLst>
          </a:blip>
          <a:stretch>
            <a:fillRect/>
          </a:stretch>
        </p:blipFill>
        <p:spPr>
          <a:xfrm>
            <a:off x="838200" y="568325"/>
            <a:ext cx="9014859" cy="6001808"/>
          </a:xfrm>
        </p:spPr>
      </p:pic>
      <p:sp>
        <p:nvSpPr>
          <p:cNvPr id="5" name="TextBox 4"/>
          <p:cNvSpPr txBox="1"/>
          <p:nvPr/>
        </p:nvSpPr>
        <p:spPr>
          <a:xfrm>
            <a:off x="1388533" y="1185333"/>
            <a:ext cx="7571303" cy="646331"/>
          </a:xfrm>
          <a:prstGeom prst="rect">
            <a:avLst/>
          </a:prstGeom>
          <a:noFill/>
        </p:spPr>
        <p:txBody>
          <a:bodyPr wrap="none" rtlCol="0">
            <a:spAutoFit/>
          </a:bodyPr>
          <a:lstStyle/>
          <a:p>
            <a:r>
              <a:rPr lang="en-US" sz="3600" b="1" dirty="0" smtClean="0">
                <a:solidFill>
                  <a:srgbClr val="FFFF00"/>
                </a:solidFill>
                <a:latin typeface="Arial" charset="0"/>
                <a:ea typeface="Arial" charset="0"/>
                <a:cs typeface="Arial" charset="0"/>
              </a:rPr>
              <a:t>Don’t kick the can down the road!</a:t>
            </a:r>
            <a:endParaRPr lang="en-US" sz="3600" b="1" dirty="0">
              <a:solidFill>
                <a:srgbClr val="FFFF00"/>
              </a:solidFill>
              <a:latin typeface="Arial" charset="0"/>
              <a:ea typeface="Arial" charset="0"/>
              <a:cs typeface="Arial" charset="0"/>
            </a:endParaRPr>
          </a:p>
        </p:txBody>
      </p:sp>
    </p:spTree>
    <p:extLst>
      <p:ext uri="{BB962C8B-B14F-4D97-AF65-F5344CB8AC3E}">
        <p14:creationId xmlns:p14="http://schemas.microsoft.com/office/powerpoint/2010/main" val="1242647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Scope of the Issue</a:t>
            </a:r>
            <a:endParaRPr lang="en-US" sz="3200" dirty="0">
              <a:latin typeface="Arial" charset="0"/>
              <a:ea typeface="Arial" charset="0"/>
              <a:cs typeface="Arial"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7215" y="1801813"/>
            <a:ext cx="8693847" cy="4351337"/>
          </a:xfrm>
        </p:spPr>
      </p:pic>
    </p:spTree>
    <p:extLst>
      <p:ext uri="{BB962C8B-B14F-4D97-AF65-F5344CB8AC3E}">
        <p14:creationId xmlns:p14="http://schemas.microsoft.com/office/powerpoint/2010/main" val="915516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What constitutes ”Reasonable” effort?</a:t>
            </a:r>
            <a:endParaRPr lang="en-US" sz="3200" dirty="0">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pPr marL="0" indent="0">
              <a:lnSpc>
                <a:spcPct val="100000"/>
              </a:lnSpc>
              <a:spcBef>
                <a:spcPts val="0"/>
              </a:spcBef>
              <a:buNone/>
              <a:defRPr/>
            </a:pPr>
            <a:r>
              <a:rPr lang="en-US" sz="3200" dirty="0">
                <a:latin typeface="Arial" charset="0"/>
                <a:ea typeface="Arial" charset="0"/>
                <a:cs typeface="Arial" charset="0"/>
              </a:rPr>
              <a:t>17 U.S. Code § </a:t>
            </a:r>
            <a:r>
              <a:rPr lang="en-US" sz="3200" dirty="0" smtClean="0">
                <a:latin typeface="Arial" charset="0"/>
                <a:ea typeface="Arial" charset="0"/>
                <a:cs typeface="Arial" charset="0"/>
              </a:rPr>
              <a:t>108 </a:t>
            </a:r>
            <a:r>
              <a:rPr lang="de-DE" sz="3200" dirty="0">
                <a:latin typeface="Arial" charset="0"/>
                <a:ea typeface="Arial" charset="0"/>
                <a:cs typeface="Arial" charset="0"/>
              </a:rPr>
              <a:t> </a:t>
            </a:r>
            <a:r>
              <a:rPr lang="de-DE" sz="3200" dirty="0" smtClean="0">
                <a:latin typeface="Arial" charset="0"/>
                <a:ea typeface="Arial" charset="0"/>
                <a:cs typeface="Arial" charset="0"/>
              </a:rPr>
              <a:t>(c) (1)</a:t>
            </a:r>
            <a:endParaRPr lang="en-US" sz="3200" dirty="0" smtClean="0">
              <a:latin typeface="Arial" charset="0"/>
              <a:ea typeface="Arial" charset="0"/>
              <a:cs typeface="Arial" charset="0"/>
            </a:endParaRPr>
          </a:p>
          <a:p>
            <a:pPr marL="0" indent="0">
              <a:lnSpc>
                <a:spcPct val="100000"/>
              </a:lnSpc>
              <a:spcBef>
                <a:spcPts val="0"/>
              </a:spcBef>
              <a:buNone/>
              <a:defRPr/>
            </a:pPr>
            <a:endParaRPr lang="en-US" sz="3200" dirty="0">
              <a:solidFill>
                <a:srgbClr val="A20816"/>
              </a:solidFill>
              <a:latin typeface="Georgia" charset="0"/>
            </a:endParaRPr>
          </a:p>
          <a:p>
            <a:pPr marL="0" indent="0">
              <a:lnSpc>
                <a:spcPct val="100000"/>
              </a:lnSpc>
              <a:spcBef>
                <a:spcPts val="0"/>
              </a:spcBef>
              <a:buNone/>
              <a:defRPr/>
            </a:pPr>
            <a:r>
              <a:rPr lang="en-US" sz="3200" dirty="0" smtClean="0"/>
              <a:t>“The library or archives has, after a reasonable effort, determined that an unused replacement cannot be </a:t>
            </a:r>
          </a:p>
          <a:p>
            <a:pPr marL="0" indent="0">
              <a:lnSpc>
                <a:spcPct val="100000"/>
              </a:lnSpc>
              <a:spcBef>
                <a:spcPts val="0"/>
              </a:spcBef>
              <a:buNone/>
              <a:defRPr/>
            </a:pPr>
            <a:r>
              <a:rPr lang="en-US" sz="3200" dirty="0" smtClean="0"/>
              <a:t>obtained at a fair price.”</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p>
        </p:txBody>
      </p:sp>
    </p:spTree>
    <p:extLst>
      <p:ext uri="{BB962C8B-B14F-4D97-AF65-F5344CB8AC3E}">
        <p14:creationId xmlns:p14="http://schemas.microsoft.com/office/powerpoint/2010/main" val="63987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What constitutes ”Reasonable” effort?</a:t>
            </a:r>
            <a:endParaRPr lang="en-US" sz="3200" dirty="0">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t>For searching:</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p>
          <a:p>
            <a:pPr>
              <a:lnSpc>
                <a:spcPct val="100000"/>
              </a:lnSpc>
              <a:spcBef>
                <a:spcPts val="0"/>
              </a:spcBef>
            </a:pPr>
            <a:r>
              <a:rPr lang="en-US" sz="3200" dirty="0" err="1" smtClean="0"/>
              <a:t>WorldCat</a:t>
            </a:r>
            <a:endParaRPr lang="en-US" sz="3200" dirty="0" smtClean="0"/>
          </a:p>
          <a:p>
            <a:pPr>
              <a:lnSpc>
                <a:spcPct val="100000"/>
              </a:lnSpc>
              <a:spcBef>
                <a:spcPts val="0"/>
              </a:spcBef>
            </a:pPr>
            <a:r>
              <a:rPr lang="en-US" sz="3200" dirty="0" smtClean="0"/>
              <a:t>Original publisher/distributor</a:t>
            </a:r>
          </a:p>
          <a:p>
            <a:pPr>
              <a:lnSpc>
                <a:spcPct val="100000"/>
              </a:lnSpc>
              <a:spcBef>
                <a:spcPts val="0"/>
              </a:spcBef>
            </a:pPr>
            <a:r>
              <a:rPr lang="en-US" sz="3200" dirty="0" smtClean="0"/>
              <a:t>Google</a:t>
            </a:r>
          </a:p>
          <a:p>
            <a:pPr>
              <a:lnSpc>
                <a:spcPct val="100000"/>
              </a:lnSpc>
              <a:spcBef>
                <a:spcPts val="0"/>
              </a:spcBef>
            </a:pPr>
            <a:r>
              <a:rPr lang="en-US" sz="3200" dirty="0" smtClean="0"/>
              <a:t>Amazon</a:t>
            </a:r>
          </a:p>
        </p:txBody>
      </p:sp>
    </p:spTree>
    <p:extLst>
      <p:ext uri="{BB962C8B-B14F-4D97-AF65-F5344CB8AC3E}">
        <p14:creationId xmlns:p14="http://schemas.microsoft.com/office/powerpoint/2010/main" val="254582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1869280"/>
            <a:ext cx="8951469" cy="3667919"/>
          </a:xfrm>
        </p:spPr>
      </p:pic>
    </p:spTree>
    <p:extLst>
      <p:ext uri="{BB962C8B-B14F-4D97-AF65-F5344CB8AC3E}">
        <p14:creationId xmlns:p14="http://schemas.microsoft.com/office/powerpoint/2010/main" val="1583466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charset="0"/>
                <a:ea typeface="Arial" charset="0"/>
                <a:cs typeface="Arial" charset="0"/>
              </a:rPr>
              <a:t>What constitutes </a:t>
            </a:r>
            <a:r>
              <a:rPr lang="en-US" sz="3200" dirty="0" smtClean="0">
                <a:latin typeface="Arial" charset="0"/>
                <a:ea typeface="Arial" charset="0"/>
                <a:cs typeface="Arial" charset="0"/>
              </a:rPr>
              <a:t>”fair” price?</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138921"/>
            <a:ext cx="8834438" cy="2779572"/>
          </a:xfrm>
        </p:spPr>
      </p:pic>
      <p:sp>
        <p:nvSpPr>
          <p:cNvPr id="5" name="Rectangle 4"/>
          <p:cNvSpPr/>
          <p:nvPr/>
        </p:nvSpPr>
        <p:spPr>
          <a:xfrm>
            <a:off x="714375" y="2138921"/>
            <a:ext cx="9101138" cy="2779572"/>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7681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Section108video.com Database</a:t>
            </a:r>
            <a:endParaRPr lang="en-US" sz="3200" dirty="0">
              <a:latin typeface="Arial" charset="0"/>
              <a:ea typeface="Arial" charset="0"/>
              <a:cs typeface="Arial"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5408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Section108video.com Database</a:t>
            </a:r>
            <a:endParaRPr lang="en-US" sz="3200" dirty="0">
              <a:latin typeface="Arial" charset="0"/>
              <a:ea typeface="Arial" charset="0"/>
              <a:cs typeface="Arial"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8232" y="1425296"/>
            <a:ext cx="7158323" cy="5287558"/>
          </a:xfrm>
        </p:spPr>
      </p:pic>
      <p:sp>
        <p:nvSpPr>
          <p:cNvPr id="5" name="Rectangle 4"/>
          <p:cNvSpPr/>
          <p:nvPr/>
        </p:nvSpPr>
        <p:spPr>
          <a:xfrm>
            <a:off x="963708" y="1425296"/>
            <a:ext cx="7158323" cy="5287558"/>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5788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All Titles</a:t>
            </a:r>
            <a:endParaRPr lang="en-US" sz="3200" dirty="0">
              <a:latin typeface="Arial" charset="0"/>
              <a:ea typeface="Arial" charset="0"/>
              <a:cs typeface="Arial" charset="0"/>
            </a:endParaRPr>
          </a:p>
        </p:txBody>
      </p:sp>
      <p:sp>
        <p:nvSpPr>
          <p:cNvPr id="5" name="Rectangle 4"/>
          <p:cNvSpPr/>
          <p:nvPr/>
        </p:nvSpPr>
        <p:spPr>
          <a:xfrm>
            <a:off x="947459" y="1443225"/>
            <a:ext cx="7026243" cy="5154799"/>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1994" y="1426292"/>
            <a:ext cx="6994775" cy="5154799"/>
          </a:xfrm>
        </p:spPr>
      </p:pic>
    </p:spTree>
    <p:extLst>
      <p:ext uri="{BB962C8B-B14F-4D97-AF65-F5344CB8AC3E}">
        <p14:creationId xmlns:p14="http://schemas.microsoft.com/office/powerpoint/2010/main" val="871490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Title Record</a:t>
            </a:r>
            <a:endParaRPr lang="en-US" sz="3200" dirty="0">
              <a:latin typeface="Arial" charset="0"/>
              <a:ea typeface="Arial" charset="0"/>
              <a:cs typeface="Arial" charset="0"/>
            </a:endParaRPr>
          </a:p>
        </p:txBody>
      </p:sp>
      <p:sp>
        <p:nvSpPr>
          <p:cNvPr id="5" name="Rectangle 4"/>
          <p:cNvSpPr/>
          <p:nvPr/>
        </p:nvSpPr>
        <p:spPr>
          <a:xfrm>
            <a:off x="954811" y="1464795"/>
            <a:ext cx="8174902" cy="4364505"/>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2302" y="1479083"/>
            <a:ext cx="8160613" cy="3715717"/>
          </a:xfrm>
        </p:spPr>
      </p:pic>
    </p:spTree>
    <p:extLst>
      <p:ext uri="{BB962C8B-B14F-4D97-AF65-F5344CB8AC3E}">
        <p14:creationId xmlns:p14="http://schemas.microsoft.com/office/powerpoint/2010/main" val="10933423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Title Record, Search Data</a:t>
            </a:r>
            <a:endParaRPr lang="en-US" sz="3200" dirty="0">
              <a:latin typeface="Arial" charset="0"/>
              <a:ea typeface="Arial" charset="0"/>
              <a:cs typeface="Arial" charset="0"/>
            </a:endParaRPr>
          </a:p>
        </p:txBody>
      </p:sp>
      <p:sp>
        <p:nvSpPr>
          <p:cNvPr id="5" name="Rectangle 4"/>
          <p:cNvSpPr/>
          <p:nvPr/>
        </p:nvSpPr>
        <p:spPr>
          <a:xfrm>
            <a:off x="954811" y="1464795"/>
            <a:ext cx="8081596" cy="4470868"/>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1963" y="1584327"/>
            <a:ext cx="7832000" cy="4246982"/>
          </a:xfrm>
        </p:spPr>
      </p:pic>
    </p:spTree>
    <p:extLst>
      <p:ext uri="{BB962C8B-B14F-4D97-AF65-F5344CB8AC3E}">
        <p14:creationId xmlns:p14="http://schemas.microsoft.com/office/powerpoint/2010/main" val="1196660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Title Record, Search Data</a:t>
            </a:r>
            <a:endParaRPr lang="en-US" sz="3200" dirty="0">
              <a:latin typeface="Arial" charset="0"/>
              <a:ea typeface="Arial" charset="0"/>
              <a:cs typeface="Arial" charset="0"/>
            </a:endParaRPr>
          </a:p>
        </p:txBody>
      </p:sp>
      <p:sp>
        <p:nvSpPr>
          <p:cNvPr id="5" name="Rectangle 4"/>
          <p:cNvSpPr/>
          <p:nvPr/>
        </p:nvSpPr>
        <p:spPr>
          <a:xfrm>
            <a:off x="954811" y="1464795"/>
            <a:ext cx="8081596" cy="4470868"/>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1963" y="1584327"/>
            <a:ext cx="7832000" cy="4246982"/>
          </a:xfrm>
        </p:spPr>
      </p:pic>
      <p:sp>
        <p:nvSpPr>
          <p:cNvPr id="3" name="Oval 2"/>
          <p:cNvSpPr/>
          <p:nvPr/>
        </p:nvSpPr>
        <p:spPr>
          <a:xfrm>
            <a:off x="2602525" y="5092505"/>
            <a:ext cx="2658793" cy="752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842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charset="0"/>
                <a:ea typeface="Arial" charset="0"/>
                <a:cs typeface="Arial" charset="0"/>
              </a:rPr>
              <a:t>Scope of the </a:t>
            </a:r>
            <a:r>
              <a:rPr lang="en-US" sz="3200" dirty="0" smtClean="0">
                <a:latin typeface="Arial" charset="0"/>
                <a:ea typeface="Arial" charset="0"/>
                <a:cs typeface="Arial" charset="0"/>
              </a:rPr>
              <a:t>Issue           </a:t>
            </a:r>
            <a:endParaRPr lang="en-US" sz="3200"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624" y="4636772"/>
            <a:ext cx="535072" cy="278126"/>
          </a:xfrm>
          <a:prstGeom prst="rect">
            <a:avLst/>
          </a:prstGeom>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463" y="5293719"/>
            <a:ext cx="527750" cy="274320"/>
          </a:xfrm>
          <a:prstGeom prst="rect">
            <a:avLst/>
          </a:prstGeom>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1334" y="4640571"/>
            <a:ext cx="527750" cy="274320"/>
          </a:xfrm>
          <a:prstGeom prst="rect">
            <a:avLst/>
          </a:prstGeom>
        </p:spPr>
      </p:pic>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515" y="5293719"/>
            <a:ext cx="527750" cy="274320"/>
          </a:xfrm>
          <a:prstGeom prst="rect">
            <a:avLst/>
          </a:prstGeom>
        </p:spPr>
      </p:pic>
      <p:pic>
        <p:nvPicPr>
          <p:cNvPr id="2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7124" y="5292318"/>
            <a:ext cx="527750" cy="274320"/>
          </a:xfrm>
          <a:prstGeom prst="rect">
            <a:avLst/>
          </a:prstGeom>
        </p:spPr>
      </p:pic>
      <p:pic>
        <p:nvPicPr>
          <p:cNvPr id="2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769" y="5289913"/>
            <a:ext cx="527750" cy="274320"/>
          </a:xfrm>
          <a:prstGeom prst="rect">
            <a:avLst/>
          </a:prstGeom>
        </p:spPr>
      </p:pic>
      <p:pic>
        <p:nvPicPr>
          <p:cNvPr id="22"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1893" y="5293719"/>
            <a:ext cx="527750" cy="274320"/>
          </a:xfrm>
          <a:prstGeom prst="rect">
            <a:avLst/>
          </a:prstGeom>
        </p:spPr>
      </p:pic>
      <p:pic>
        <p:nvPicPr>
          <p:cNvPr id="2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017" y="5292318"/>
            <a:ext cx="527750" cy="274320"/>
          </a:xfrm>
          <a:prstGeom prst="rect">
            <a:avLst/>
          </a:prstGeom>
        </p:spPr>
      </p:pic>
      <p:pic>
        <p:nvPicPr>
          <p:cNvPr id="2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141" y="5289913"/>
            <a:ext cx="527750" cy="274320"/>
          </a:xfrm>
          <a:prstGeom prst="rect">
            <a:avLst/>
          </a:prstGeom>
        </p:spPr>
      </p:pic>
      <p:pic>
        <p:nvPicPr>
          <p:cNvPr id="2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2678" y="5293719"/>
            <a:ext cx="527750" cy="274320"/>
          </a:xfrm>
          <a:prstGeom prst="rect">
            <a:avLst/>
          </a:prstGeom>
        </p:spPr>
      </p:pic>
      <p:pic>
        <p:nvPicPr>
          <p:cNvPr id="2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864" y="2490641"/>
            <a:ext cx="527750" cy="274320"/>
          </a:xfrm>
          <a:prstGeom prst="rect">
            <a:avLst/>
          </a:prstGeom>
        </p:spPr>
      </p:pic>
      <p:pic>
        <p:nvPicPr>
          <p:cNvPr id="2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614" y="2490641"/>
            <a:ext cx="527750" cy="274320"/>
          </a:xfrm>
          <a:prstGeom prst="rect">
            <a:avLst/>
          </a:prstGeom>
        </p:spPr>
      </p:pic>
      <p:pic>
        <p:nvPicPr>
          <p:cNvPr id="2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2515" y="2490641"/>
            <a:ext cx="527750" cy="274320"/>
          </a:xfrm>
          <a:prstGeom prst="rect">
            <a:avLst/>
          </a:prstGeom>
        </p:spPr>
      </p:pic>
      <p:pic>
        <p:nvPicPr>
          <p:cNvPr id="2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8416" y="3894895"/>
            <a:ext cx="527750" cy="274320"/>
          </a:xfrm>
          <a:prstGeom prst="rect">
            <a:avLst/>
          </a:prstGeom>
        </p:spPr>
      </p:pic>
      <p:pic>
        <p:nvPicPr>
          <p:cNvPr id="3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0364" y="3894895"/>
            <a:ext cx="527750" cy="274320"/>
          </a:xfrm>
          <a:prstGeom prst="rect">
            <a:avLst/>
          </a:prstGeom>
        </p:spPr>
      </p:pic>
      <p:pic>
        <p:nvPicPr>
          <p:cNvPr id="3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6468" y="3894895"/>
            <a:ext cx="527750" cy="274320"/>
          </a:xfrm>
          <a:prstGeom prst="rect">
            <a:avLst/>
          </a:prstGeom>
        </p:spPr>
      </p:pic>
      <p:pic>
        <p:nvPicPr>
          <p:cNvPr id="3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7780" y="5640660"/>
            <a:ext cx="527750" cy="274320"/>
          </a:xfrm>
          <a:prstGeom prst="rect">
            <a:avLst/>
          </a:prstGeom>
        </p:spPr>
      </p:pic>
      <p:pic>
        <p:nvPicPr>
          <p:cNvPr id="3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094" y="3891089"/>
            <a:ext cx="527750" cy="274320"/>
          </a:xfrm>
          <a:prstGeom prst="rect">
            <a:avLst/>
          </a:prstGeom>
        </p:spPr>
      </p:pic>
      <p:pic>
        <p:nvPicPr>
          <p:cNvPr id="4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631" y="3894895"/>
            <a:ext cx="527750" cy="274320"/>
          </a:xfrm>
          <a:prstGeom prst="rect">
            <a:avLst/>
          </a:prstGeom>
        </p:spPr>
      </p:pic>
      <p:sp>
        <p:nvSpPr>
          <p:cNvPr id="41" name="TextBox 40"/>
          <p:cNvSpPr txBox="1"/>
          <p:nvPr/>
        </p:nvSpPr>
        <p:spPr>
          <a:xfrm>
            <a:off x="853708" y="1583865"/>
            <a:ext cx="1039708" cy="369332"/>
          </a:xfrm>
          <a:prstGeom prst="rect">
            <a:avLst/>
          </a:prstGeom>
          <a:noFill/>
        </p:spPr>
        <p:txBody>
          <a:bodyPr wrap="none" rtlCol="0">
            <a:spAutoFit/>
          </a:bodyPr>
          <a:lstStyle/>
          <a:p>
            <a:r>
              <a:rPr lang="en-US" dirty="0" smtClean="0">
                <a:latin typeface="Arial" charset="0"/>
                <a:ea typeface="Arial" charset="0"/>
                <a:cs typeface="Arial" charset="0"/>
              </a:rPr>
              <a:t>Average</a:t>
            </a:r>
            <a:endParaRPr lang="en-US" dirty="0">
              <a:latin typeface="Arial" charset="0"/>
              <a:ea typeface="Arial" charset="0"/>
              <a:cs typeface="Arial" charset="0"/>
            </a:endParaRPr>
          </a:p>
        </p:txBody>
      </p:sp>
      <p:pic>
        <p:nvPicPr>
          <p:cNvPr id="42"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654" y="1706864"/>
            <a:ext cx="527750" cy="274320"/>
          </a:xfrm>
          <a:prstGeom prst="rect">
            <a:avLst/>
          </a:prstGeom>
        </p:spPr>
      </p:pic>
      <p:pic>
        <p:nvPicPr>
          <p:cNvPr id="4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404" y="1706864"/>
            <a:ext cx="527750" cy="274320"/>
          </a:xfrm>
          <a:prstGeom prst="rect">
            <a:avLst/>
          </a:prstGeom>
        </p:spPr>
      </p:pic>
      <p:pic>
        <p:nvPicPr>
          <p:cNvPr id="4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4009" y="1706864"/>
            <a:ext cx="527750" cy="274320"/>
          </a:xfrm>
          <a:prstGeom prst="rect">
            <a:avLst/>
          </a:prstGeom>
        </p:spPr>
      </p:pic>
      <p:pic>
        <p:nvPicPr>
          <p:cNvPr id="4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8883" y="1706864"/>
            <a:ext cx="527750" cy="274320"/>
          </a:xfrm>
          <a:prstGeom prst="rect">
            <a:avLst/>
          </a:prstGeom>
        </p:spPr>
      </p:pic>
      <p:pic>
        <p:nvPicPr>
          <p:cNvPr id="4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6123" y="1706864"/>
            <a:ext cx="527750" cy="274320"/>
          </a:xfrm>
          <a:prstGeom prst="rect">
            <a:avLst/>
          </a:prstGeom>
        </p:spPr>
      </p:pic>
      <p:pic>
        <p:nvPicPr>
          <p:cNvPr id="4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0757" y="1706864"/>
            <a:ext cx="527750" cy="274320"/>
          </a:xfrm>
          <a:prstGeom prst="rect">
            <a:avLst/>
          </a:prstGeom>
        </p:spPr>
      </p:pic>
      <p:pic>
        <p:nvPicPr>
          <p:cNvPr id="5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920" y="1706864"/>
            <a:ext cx="527750" cy="274320"/>
          </a:xfrm>
          <a:prstGeom prst="rect">
            <a:avLst/>
          </a:prstGeom>
        </p:spPr>
      </p:pic>
      <p:sp>
        <p:nvSpPr>
          <p:cNvPr id="57" name="TextBox 56"/>
          <p:cNvSpPr txBox="1"/>
          <p:nvPr/>
        </p:nvSpPr>
        <p:spPr>
          <a:xfrm>
            <a:off x="848947" y="2416629"/>
            <a:ext cx="11917030" cy="369332"/>
          </a:xfrm>
          <a:prstGeom prst="rect">
            <a:avLst/>
          </a:prstGeom>
          <a:noFill/>
        </p:spPr>
        <p:txBody>
          <a:bodyPr wrap="square" rtlCol="0">
            <a:spAutoFit/>
          </a:bodyPr>
          <a:lstStyle/>
          <a:p>
            <a:r>
              <a:rPr lang="en-US" dirty="0" smtClean="0">
                <a:latin typeface="Arial" charset="0"/>
                <a:ea typeface="Arial" charset="0"/>
                <a:cs typeface="Arial" charset="0"/>
              </a:rPr>
              <a:t>Associate</a:t>
            </a:r>
            <a:endParaRPr lang="en-US" dirty="0">
              <a:latin typeface="Arial" charset="0"/>
              <a:ea typeface="Arial" charset="0"/>
              <a:cs typeface="Arial" charset="0"/>
            </a:endParaRPr>
          </a:p>
        </p:txBody>
      </p:sp>
      <p:sp>
        <p:nvSpPr>
          <p:cNvPr id="58" name="TextBox 57"/>
          <p:cNvSpPr txBox="1"/>
          <p:nvPr/>
        </p:nvSpPr>
        <p:spPr>
          <a:xfrm>
            <a:off x="853708" y="3157946"/>
            <a:ext cx="1659429" cy="369332"/>
          </a:xfrm>
          <a:prstGeom prst="rect">
            <a:avLst/>
          </a:prstGeom>
          <a:noFill/>
        </p:spPr>
        <p:txBody>
          <a:bodyPr wrap="none" rtlCol="0">
            <a:spAutoFit/>
          </a:bodyPr>
          <a:lstStyle/>
          <a:p>
            <a:r>
              <a:rPr lang="en-US" dirty="0" smtClean="0">
                <a:latin typeface="Arial" charset="0"/>
                <a:ea typeface="Arial" charset="0"/>
                <a:cs typeface="Arial" charset="0"/>
              </a:rPr>
              <a:t>Baccalaureate</a:t>
            </a:r>
            <a:endParaRPr lang="en-US" dirty="0">
              <a:latin typeface="Arial" charset="0"/>
              <a:ea typeface="Arial" charset="0"/>
              <a:cs typeface="Arial" charset="0"/>
            </a:endParaRPr>
          </a:p>
        </p:txBody>
      </p:sp>
      <p:sp>
        <p:nvSpPr>
          <p:cNvPr id="59" name="TextBox 58"/>
          <p:cNvSpPr txBox="1"/>
          <p:nvPr/>
        </p:nvSpPr>
        <p:spPr>
          <a:xfrm>
            <a:off x="856319" y="3837211"/>
            <a:ext cx="1005403" cy="369332"/>
          </a:xfrm>
          <a:prstGeom prst="rect">
            <a:avLst/>
          </a:prstGeom>
          <a:noFill/>
        </p:spPr>
        <p:txBody>
          <a:bodyPr wrap="none" rtlCol="0">
            <a:spAutoFit/>
          </a:bodyPr>
          <a:lstStyle/>
          <a:p>
            <a:r>
              <a:rPr lang="en-US" dirty="0" smtClean="0">
                <a:latin typeface="Arial" charset="0"/>
                <a:ea typeface="Arial" charset="0"/>
                <a:cs typeface="Arial" charset="0"/>
              </a:rPr>
              <a:t>Masters</a:t>
            </a:r>
            <a:endParaRPr lang="en-US" dirty="0">
              <a:latin typeface="Arial" charset="0"/>
              <a:ea typeface="Arial" charset="0"/>
              <a:cs typeface="Arial" charset="0"/>
            </a:endParaRPr>
          </a:p>
        </p:txBody>
      </p:sp>
      <p:sp>
        <p:nvSpPr>
          <p:cNvPr id="60" name="TextBox 59"/>
          <p:cNvSpPr txBox="1"/>
          <p:nvPr/>
        </p:nvSpPr>
        <p:spPr>
          <a:xfrm>
            <a:off x="856324" y="4557298"/>
            <a:ext cx="1043876" cy="369332"/>
          </a:xfrm>
          <a:prstGeom prst="rect">
            <a:avLst/>
          </a:prstGeom>
          <a:noFill/>
        </p:spPr>
        <p:txBody>
          <a:bodyPr wrap="none" rtlCol="0">
            <a:spAutoFit/>
          </a:bodyPr>
          <a:lstStyle/>
          <a:p>
            <a:r>
              <a:rPr lang="en-US" dirty="0" smtClean="0">
                <a:latin typeface="Arial" charset="0"/>
                <a:ea typeface="Arial" charset="0"/>
                <a:cs typeface="Arial" charset="0"/>
              </a:rPr>
              <a:t>Doctoral</a:t>
            </a:r>
            <a:endParaRPr lang="en-US" dirty="0">
              <a:latin typeface="Arial" charset="0"/>
              <a:ea typeface="Arial" charset="0"/>
              <a:cs typeface="Arial" charset="0"/>
            </a:endParaRPr>
          </a:p>
        </p:txBody>
      </p:sp>
      <p:sp>
        <p:nvSpPr>
          <p:cNvPr id="61" name="TextBox 60"/>
          <p:cNvSpPr txBox="1"/>
          <p:nvPr/>
        </p:nvSpPr>
        <p:spPr>
          <a:xfrm>
            <a:off x="902695" y="5225143"/>
            <a:ext cx="540533" cy="369332"/>
          </a:xfrm>
          <a:prstGeom prst="rect">
            <a:avLst/>
          </a:prstGeom>
          <a:noFill/>
        </p:spPr>
        <p:txBody>
          <a:bodyPr wrap="none" rtlCol="0">
            <a:spAutoFit/>
          </a:bodyPr>
          <a:lstStyle/>
          <a:p>
            <a:r>
              <a:rPr lang="en-US" dirty="0" smtClean="0"/>
              <a:t>ARL</a:t>
            </a:r>
            <a:endParaRPr lang="en-US" dirty="0"/>
          </a:p>
        </p:txBody>
      </p:sp>
      <p:pic>
        <p:nvPicPr>
          <p:cNvPr id="6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371" y="908861"/>
            <a:ext cx="527750" cy="274320"/>
          </a:xfrm>
          <a:prstGeom prst="rect">
            <a:avLst/>
          </a:prstGeom>
        </p:spPr>
      </p:pic>
      <p:sp>
        <p:nvSpPr>
          <p:cNvPr id="64" name="TextBox 63"/>
          <p:cNvSpPr txBox="1"/>
          <p:nvPr/>
        </p:nvSpPr>
        <p:spPr>
          <a:xfrm>
            <a:off x="7453117" y="810887"/>
            <a:ext cx="2230162" cy="461665"/>
          </a:xfrm>
          <a:prstGeom prst="rect">
            <a:avLst/>
          </a:prstGeom>
          <a:noFill/>
        </p:spPr>
        <p:txBody>
          <a:bodyPr wrap="none" rtlCol="0">
            <a:spAutoFit/>
          </a:bodyPr>
          <a:lstStyle/>
          <a:p>
            <a:r>
              <a:rPr lang="en-US" sz="2400" dirty="0" smtClean="0"/>
              <a:t>= 500 VHS Tapes</a:t>
            </a:r>
            <a:endParaRPr lang="en-US" sz="2400" dirty="0"/>
          </a:p>
        </p:txBody>
      </p:sp>
      <p:sp>
        <p:nvSpPr>
          <p:cNvPr id="65" name="Rectangle 64"/>
          <p:cNvSpPr/>
          <p:nvPr/>
        </p:nvSpPr>
        <p:spPr>
          <a:xfrm>
            <a:off x="6536213" y="1690688"/>
            <a:ext cx="303109" cy="45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flipH="1">
            <a:off x="4481057" y="2385690"/>
            <a:ext cx="320386" cy="45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831" y="3211278"/>
            <a:ext cx="527750" cy="274320"/>
          </a:xfrm>
          <a:prstGeom prst="rect">
            <a:avLst/>
          </a:prstGeom>
        </p:spPr>
      </p:pic>
      <p:pic>
        <p:nvPicPr>
          <p:cNvPr id="6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8581" y="3211278"/>
            <a:ext cx="527750" cy="274320"/>
          </a:xfrm>
          <a:prstGeom prst="rect">
            <a:avLst/>
          </a:prstGeom>
        </p:spPr>
      </p:pic>
      <p:pic>
        <p:nvPicPr>
          <p:cNvPr id="6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020" y="3211278"/>
            <a:ext cx="527750" cy="274320"/>
          </a:xfrm>
          <a:prstGeom prst="rect">
            <a:avLst/>
          </a:prstGeom>
        </p:spPr>
      </p:pic>
      <p:pic>
        <p:nvPicPr>
          <p:cNvPr id="7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182" y="3211278"/>
            <a:ext cx="527750" cy="274320"/>
          </a:xfrm>
          <a:prstGeom prst="rect">
            <a:avLst/>
          </a:prstGeom>
        </p:spPr>
      </p:pic>
      <p:pic>
        <p:nvPicPr>
          <p:cNvPr id="7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3951" y="3211278"/>
            <a:ext cx="527750" cy="274320"/>
          </a:xfrm>
          <a:prstGeom prst="rect">
            <a:avLst/>
          </a:prstGeom>
        </p:spPr>
      </p:pic>
      <p:sp>
        <p:nvSpPr>
          <p:cNvPr id="72" name="Rectangle 71"/>
          <p:cNvSpPr/>
          <p:nvPr/>
        </p:nvSpPr>
        <p:spPr>
          <a:xfrm flipH="1">
            <a:off x="5303724" y="3118757"/>
            <a:ext cx="380119" cy="44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3859" y="4635125"/>
            <a:ext cx="527750" cy="274320"/>
          </a:xfrm>
          <a:prstGeom prst="rect">
            <a:avLst/>
          </a:prstGeom>
        </p:spPr>
      </p:pic>
      <p:pic>
        <p:nvPicPr>
          <p:cNvPr id="7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5807" y="4635125"/>
            <a:ext cx="527750" cy="274320"/>
          </a:xfrm>
          <a:prstGeom prst="rect">
            <a:avLst/>
          </a:prstGeom>
        </p:spPr>
      </p:pic>
      <p:pic>
        <p:nvPicPr>
          <p:cNvPr id="7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911" y="4635125"/>
            <a:ext cx="527750" cy="274320"/>
          </a:xfrm>
          <a:prstGeom prst="rect">
            <a:avLst/>
          </a:prstGeom>
        </p:spPr>
      </p:pic>
      <p:pic>
        <p:nvPicPr>
          <p:cNvPr id="7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866" y="4647648"/>
            <a:ext cx="527750" cy="274320"/>
          </a:xfrm>
          <a:prstGeom prst="rect">
            <a:avLst/>
          </a:prstGeom>
        </p:spPr>
      </p:pic>
      <p:pic>
        <p:nvPicPr>
          <p:cNvPr id="7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074" y="4635125"/>
            <a:ext cx="527750" cy="274320"/>
          </a:xfrm>
          <a:prstGeom prst="rect">
            <a:avLst/>
          </a:prstGeom>
        </p:spPr>
      </p:pic>
      <p:pic>
        <p:nvPicPr>
          <p:cNvPr id="7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066" y="4635127"/>
            <a:ext cx="527750" cy="274320"/>
          </a:xfrm>
          <a:prstGeom prst="rect">
            <a:avLst/>
          </a:prstGeom>
        </p:spPr>
      </p:pic>
      <p:pic>
        <p:nvPicPr>
          <p:cNvPr id="7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014" y="4635127"/>
            <a:ext cx="527750" cy="274320"/>
          </a:xfrm>
          <a:prstGeom prst="rect">
            <a:avLst/>
          </a:prstGeom>
        </p:spPr>
      </p:pic>
      <p:pic>
        <p:nvPicPr>
          <p:cNvPr id="8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118" y="4635127"/>
            <a:ext cx="527750" cy="274320"/>
          </a:xfrm>
          <a:prstGeom prst="rect">
            <a:avLst/>
          </a:prstGeom>
        </p:spPr>
      </p:pic>
      <p:pic>
        <p:nvPicPr>
          <p:cNvPr id="82"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9281" y="4635127"/>
            <a:ext cx="527750" cy="274320"/>
          </a:xfrm>
          <a:prstGeom prst="rect">
            <a:avLst/>
          </a:prstGeom>
        </p:spPr>
      </p:pic>
      <p:sp>
        <p:nvSpPr>
          <p:cNvPr id="84" name="Rectangle 83"/>
          <p:cNvSpPr/>
          <p:nvPr/>
        </p:nvSpPr>
        <p:spPr>
          <a:xfrm flipH="1">
            <a:off x="8773536" y="4557298"/>
            <a:ext cx="320386" cy="45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5902" y="5642067"/>
            <a:ext cx="527750" cy="274320"/>
          </a:xfrm>
          <a:prstGeom prst="rect">
            <a:avLst/>
          </a:prstGeom>
        </p:spPr>
      </p:pic>
      <p:pic>
        <p:nvPicPr>
          <p:cNvPr id="8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954" y="5642067"/>
            <a:ext cx="527750" cy="274320"/>
          </a:xfrm>
          <a:prstGeom prst="rect">
            <a:avLst/>
          </a:prstGeom>
        </p:spPr>
      </p:pic>
      <p:pic>
        <p:nvPicPr>
          <p:cNvPr id="8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563" y="5640666"/>
            <a:ext cx="527750" cy="274320"/>
          </a:xfrm>
          <a:prstGeom prst="rect">
            <a:avLst/>
          </a:prstGeom>
        </p:spPr>
      </p:pic>
      <p:pic>
        <p:nvPicPr>
          <p:cNvPr id="8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208" y="5638261"/>
            <a:ext cx="527750" cy="274320"/>
          </a:xfrm>
          <a:prstGeom prst="rect">
            <a:avLst/>
          </a:prstGeom>
        </p:spPr>
      </p:pic>
      <p:pic>
        <p:nvPicPr>
          <p:cNvPr id="8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7332" y="5642067"/>
            <a:ext cx="527750" cy="274320"/>
          </a:xfrm>
          <a:prstGeom prst="rect">
            <a:avLst/>
          </a:prstGeom>
        </p:spPr>
      </p:pic>
      <p:pic>
        <p:nvPicPr>
          <p:cNvPr id="9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5456" y="5640666"/>
            <a:ext cx="527750" cy="274320"/>
          </a:xfrm>
          <a:prstGeom prst="rect">
            <a:avLst/>
          </a:prstGeom>
        </p:spPr>
      </p:pic>
      <p:pic>
        <p:nvPicPr>
          <p:cNvPr id="9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3580" y="5638261"/>
            <a:ext cx="527750" cy="274320"/>
          </a:xfrm>
          <a:prstGeom prst="rect">
            <a:avLst/>
          </a:prstGeom>
        </p:spPr>
      </p:pic>
      <p:pic>
        <p:nvPicPr>
          <p:cNvPr id="92"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117" y="5642067"/>
            <a:ext cx="527750" cy="274320"/>
          </a:xfrm>
          <a:prstGeom prst="rect">
            <a:avLst/>
          </a:prstGeom>
        </p:spPr>
      </p:pic>
      <p:sp>
        <p:nvSpPr>
          <p:cNvPr id="93" name="Rectangle 92"/>
          <p:cNvSpPr/>
          <p:nvPr/>
        </p:nvSpPr>
        <p:spPr>
          <a:xfrm flipH="1">
            <a:off x="7816231" y="5456659"/>
            <a:ext cx="320386" cy="45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flipH="1">
            <a:off x="5429406" y="3762640"/>
            <a:ext cx="320386" cy="45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6784683" y="1667675"/>
            <a:ext cx="697627" cy="369332"/>
          </a:xfrm>
          <a:prstGeom prst="rect">
            <a:avLst/>
          </a:prstGeom>
          <a:noFill/>
        </p:spPr>
        <p:txBody>
          <a:bodyPr wrap="none" rtlCol="0">
            <a:spAutoFit/>
          </a:bodyPr>
          <a:lstStyle/>
          <a:p>
            <a:r>
              <a:rPr lang="en-US" b="1" dirty="0" smtClean="0">
                <a:latin typeface="Arial" charset="0"/>
                <a:ea typeface="Arial" charset="0"/>
                <a:cs typeface="Arial" charset="0"/>
              </a:rPr>
              <a:t>3413</a:t>
            </a:r>
            <a:endParaRPr lang="en-US" b="1" dirty="0">
              <a:latin typeface="Arial" charset="0"/>
              <a:ea typeface="Arial" charset="0"/>
              <a:cs typeface="Arial" charset="0"/>
            </a:endParaRPr>
          </a:p>
        </p:txBody>
      </p:sp>
      <p:sp>
        <p:nvSpPr>
          <p:cNvPr id="96" name="TextBox 95"/>
          <p:cNvSpPr txBox="1"/>
          <p:nvPr/>
        </p:nvSpPr>
        <p:spPr>
          <a:xfrm>
            <a:off x="4740417" y="2465673"/>
            <a:ext cx="697627" cy="369332"/>
          </a:xfrm>
          <a:prstGeom prst="rect">
            <a:avLst/>
          </a:prstGeom>
          <a:noFill/>
        </p:spPr>
        <p:txBody>
          <a:bodyPr wrap="square" rtlCol="0">
            <a:spAutoFit/>
          </a:bodyPr>
          <a:lstStyle/>
          <a:p>
            <a:r>
              <a:rPr lang="en-US" b="1" dirty="0" smtClean="0">
                <a:latin typeface="Arial" charset="0"/>
                <a:ea typeface="Arial" charset="0"/>
                <a:cs typeface="Arial" charset="0"/>
              </a:rPr>
              <a:t>1449</a:t>
            </a:r>
            <a:endParaRPr lang="en-US" b="1" dirty="0">
              <a:latin typeface="Arial" charset="0"/>
              <a:ea typeface="Arial" charset="0"/>
              <a:cs typeface="Arial" charset="0"/>
            </a:endParaRPr>
          </a:p>
        </p:txBody>
      </p:sp>
      <p:sp>
        <p:nvSpPr>
          <p:cNvPr id="97" name="TextBox 96"/>
          <p:cNvSpPr txBox="1"/>
          <p:nvPr/>
        </p:nvSpPr>
        <p:spPr>
          <a:xfrm>
            <a:off x="5710270" y="3174273"/>
            <a:ext cx="1104125" cy="369332"/>
          </a:xfrm>
          <a:prstGeom prst="rect">
            <a:avLst/>
          </a:prstGeom>
          <a:noFill/>
        </p:spPr>
        <p:txBody>
          <a:bodyPr wrap="square" rtlCol="0">
            <a:spAutoFit/>
          </a:bodyPr>
          <a:lstStyle/>
          <a:p>
            <a:r>
              <a:rPr lang="en-US" b="1" dirty="0" smtClean="0">
                <a:latin typeface="Arial" charset="0"/>
                <a:ea typeface="Arial" charset="0"/>
                <a:cs typeface="Arial" charset="0"/>
              </a:rPr>
              <a:t>2126</a:t>
            </a:r>
            <a:endParaRPr lang="en-US" b="1" dirty="0">
              <a:latin typeface="Arial" charset="0"/>
              <a:ea typeface="Arial" charset="0"/>
              <a:cs typeface="Arial" charset="0"/>
            </a:endParaRPr>
          </a:p>
        </p:txBody>
      </p:sp>
      <p:sp>
        <p:nvSpPr>
          <p:cNvPr id="98" name="TextBox 97"/>
          <p:cNvSpPr txBox="1"/>
          <p:nvPr/>
        </p:nvSpPr>
        <p:spPr>
          <a:xfrm>
            <a:off x="5724877" y="3851900"/>
            <a:ext cx="697627" cy="369332"/>
          </a:xfrm>
          <a:prstGeom prst="rect">
            <a:avLst/>
          </a:prstGeom>
          <a:noFill/>
        </p:spPr>
        <p:txBody>
          <a:bodyPr wrap="none" rtlCol="0">
            <a:spAutoFit/>
          </a:bodyPr>
          <a:lstStyle/>
          <a:p>
            <a:r>
              <a:rPr lang="en-US" b="1" dirty="0" smtClean="0">
                <a:latin typeface="Arial" charset="0"/>
                <a:ea typeface="Arial" charset="0"/>
                <a:cs typeface="Arial" charset="0"/>
              </a:rPr>
              <a:t>2255</a:t>
            </a:r>
            <a:endParaRPr lang="en-US" b="1" dirty="0">
              <a:latin typeface="Arial" charset="0"/>
              <a:ea typeface="Arial" charset="0"/>
              <a:cs typeface="Arial" charset="0"/>
            </a:endParaRPr>
          </a:p>
        </p:txBody>
      </p:sp>
      <p:sp>
        <p:nvSpPr>
          <p:cNvPr id="99" name="TextBox 98"/>
          <p:cNvSpPr txBox="1"/>
          <p:nvPr/>
        </p:nvSpPr>
        <p:spPr>
          <a:xfrm>
            <a:off x="9093546" y="4596485"/>
            <a:ext cx="697627" cy="369332"/>
          </a:xfrm>
          <a:prstGeom prst="rect">
            <a:avLst/>
          </a:prstGeom>
          <a:noFill/>
        </p:spPr>
        <p:txBody>
          <a:bodyPr wrap="none" rtlCol="0">
            <a:spAutoFit/>
          </a:bodyPr>
          <a:lstStyle/>
          <a:p>
            <a:r>
              <a:rPr lang="en-US" b="1" dirty="0" smtClean="0">
                <a:latin typeface="Arial" charset="0"/>
                <a:ea typeface="Arial" charset="0"/>
                <a:cs typeface="Arial" charset="0"/>
              </a:rPr>
              <a:t>5325</a:t>
            </a:r>
            <a:endParaRPr lang="en-US" b="1" dirty="0">
              <a:latin typeface="Arial" charset="0"/>
              <a:ea typeface="Arial" charset="0"/>
              <a:cs typeface="Arial" charset="0"/>
            </a:endParaRPr>
          </a:p>
        </p:txBody>
      </p:sp>
      <p:sp>
        <p:nvSpPr>
          <p:cNvPr id="100" name="TextBox 99"/>
          <p:cNvSpPr txBox="1"/>
          <p:nvPr/>
        </p:nvSpPr>
        <p:spPr>
          <a:xfrm>
            <a:off x="8239263" y="5395501"/>
            <a:ext cx="697627" cy="369332"/>
          </a:xfrm>
          <a:prstGeom prst="rect">
            <a:avLst/>
          </a:prstGeom>
          <a:noFill/>
        </p:spPr>
        <p:txBody>
          <a:bodyPr wrap="none" rtlCol="0">
            <a:spAutoFit/>
          </a:bodyPr>
          <a:lstStyle/>
          <a:p>
            <a:r>
              <a:rPr lang="en-US" b="1" dirty="0" smtClean="0">
                <a:latin typeface="Arial" charset="0"/>
                <a:ea typeface="Arial" charset="0"/>
                <a:cs typeface="Arial" charset="0"/>
              </a:rPr>
              <a:t>8328</a:t>
            </a:r>
            <a:endParaRPr lang="en-US" b="1" dirty="0">
              <a:latin typeface="Arial" charset="0"/>
              <a:ea typeface="Arial" charset="0"/>
              <a:cs typeface="Arial" charset="0"/>
            </a:endParaRPr>
          </a:p>
        </p:txBody>
      </p:sp>
      <p:sp>
        <p:nvSpPr>
          <p:cNvPr id="101" name="TextBox 100"/>
          <p:cNvSpPr txBox="1"/>
          <p:nvPr/>
        </p:nvSpPr>
        <p:spPr>
          <a:xfrm>
            <a:off x="902695" y="6131867"/>
            <a:ext cx="9176743" cy="584775"/>
          </a:xfrm>
          <a:prstGeom prst="rect">
            <a:avLst/>
          </a:prstGeom>
          <a:noFill/>
        </p:spPr>
        <p:txBody>
          <a:bodyPr wrap="none" rtlCol="0">
            <a:spAutoFit/>
          </a:bodyPr>
          <a:lstStyle/>
          <a:p>
            <a:r>
              <a:rPr lang="en-US" sz="1600" dirty="0" smtClean="0">
                <a:latin typeface="Arial" charset="0"/>
                <a:ea typeface="Arial" charset="0"/>
                <a:cs typeface="Arial" charset="0"/>
              </a:rPr>
              <a:t>Source:  farrelly, d. &amp; Hutchison, J.  (2013)  Survey of academic library streaming video [Data file].  </a:t>
            </a:r>
          </a:p>
          <a:p>
            <a:r>
              <a:rPr lang="en-US" sz="1600" dirty="0" smtClean="0">
                <a:latin typeface="Arial" charset="0"/>
                <a:ea typeface="Arial" charset="0"/>
                <a:cs typeface="Arial" charset="0"/>
              </a:rPr>
              <a:t>Provided by authors</a:t>
            </a:r>
            <a:endParaRPr lang="en-US" sz="1600" dirty="0">
              <a:latin typeface="Arial" charset="0"/>
              <a:ea typeface="Arial" charset="0"/>
              <a:cs typeface="Arial" charset="0"/>
            </a:endParaRPr>
          </a:p>
        </p:txBody>
      </p:sp>
    </p:spTree>
    <p:extLst>
      <p:ext uri="{BB962C8B-B14F-4D97-AF65-F5344CB8AC3E}">
        <p14:creationId xmlns:p14="http://schemas.microsoft.com/office/powerpoint/2010/main" val="1571761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My Institution Option</a:t>
            </a:r>
            <a:endParaRPr lang="en-US" sz="3200" dirty="0">
              <a:latin typeface="Arial" charset="0"/>
              <a:ea typeface="Arial" charset="0"/>
              <a:cs typeface="Arial"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9100" y="1479083"/>
            <a:ext cx="6776406" cy="5239226"/>
          </a:xfrm>
        </p:spPr>
      </p:pic>
      <p:sp>
        <p:nvSpPr>
          <p:cNvPr id="3" name="Oval 2"/>
          <p:cNvSpPr/>
          <p:nvPr/>
        </p:nvSpPr>
        <p:spPr>
          <a:xfrm>
            <a:off x="2443795" y="4369699"/>
            <a:ext cx="2249586" cy="61499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57488" y="5600700"/>
            <a:ext cx="4988018" cy="125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69100" y="1464792"/>
            <a:ext cx="6776406" cy="4321646"/>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4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Your Institution</a:t>
            </a:r>
            <a:endParaRPr lang="en-US" sz="3200" dirty="0">
              <a:latin typeface="Arial" charset="0"/>
              <a:ea typeface="Arial" charset="0"/>
              <a:cs typeface="Arial"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3912" y="1716085"/>
            <a:ext cx="8791575" cy="4824950"/>
          </a:xfrm>
          <a:ln w="25400">
            <a:solidFill>
              <a:schemeClr val="accent1">
                <a:lumMod val="75000"/>
              </a:schemeClr>
            </a:solidFill>
          </a:ln>
        </p:spPr>
      </p:pic>
    </p:spTree>
    <p:extLst>
      <p:ext uri="{BB962C8B-B14F-4D97-AF65-F5344CB8AC3E}">
        <p14:creationId xmlns:p14="http://schemas.microsoft.com/office/powerpoint/2010/main" val="9183083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1690689"/>
            <a:ext cx="8848725" cy="3997010"/>
          </a:xfrm>
        </p:spPr>
      </p:pic>
      <p:sp>
        <p:nvSpPr>
          <p:cNvPr id="5" name="Rectangle 4"/>
          <p:cNvSpPr/>
          <p:nvPr/>
        </p:nvSpPr>
        <p:spPr>
          <a:xfrm>
            <a:off x="838199" y="1690688"/>
            <a:ext cx="8848725" cy="443865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14413" y="3557588"/>
            <a:ext cx="2386012"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4413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Add Record, Part 1</a:t>
            </a:r>
            <a:endParaRPr lang="en-US" sz="3200" dirty="0">
              <a:latin typeface="Arial" charset="0"/>
              <a:ea typeface="Arial" charset="0"/>
              <a:cs typeface="Arial"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04960"/>
            <a:ext cx="7577138" cy="4989298"/>
          </a:xfrm>
        </p:spPr>
      </p:pic>
      <p:sp>
        <p:nvSpPr>
          <p:cNvPr id="6" name="Rectangle 5"/>
          <p:cNvSpPr/>
          <p:nvPr/>
        </p:nvSpPr>
        <p:spPr>
          <a:xfrm>
            <a:off x="838200" y="1604960"/>
            <a:ext cx="7577138" cy="509587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6288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Add Record, Part 2</a:t>
            </a:r>
            <a:endParaRPr lang="en-US" sz="3200" dirty="0">
              <a:latin typeface="Arial" charset="0"/>
              <a:ea typeface="Arial" charset="0"/>
              <a:cs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16271"/>
            <a:ext cx="6619877" cy="5177987"/>
          </a:xfrm>
          <a:prstGeom prst="rect">
            <a:avLst/>
          </a:prstGeom>
        </p:spPr>
      </p:pic>
      <p:sp>
        <p:nvSpPr>
          <p:cNvPr id="6" name="Content Placeholder 5"/>
          <p:cNvSpPr>
            <a:spLocks noGrp="1"/>
          </p:cNvSpPr>
          <p:nvPr>
            <p:ph idx="1"/>
          </p:nvPr>
        </p:nvSpPr>
        <p:spPr>
          <a:xfrm>
            <a:off x="838200" y="1416272"/>
            <a:ext cx="7848600" cy="517798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9750768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798" y="1027906"/>
            <a:ext cx="6663267" cy="5241771"/>
          </a:xfrm>
        </p:spPr>
      </p:pic>
    </p:spTree>
    <p:extLst>
      <p:ext uri="{BB962C8B-B14F-4D97-AF65-F5344CB8AC3E}">
        <p14:creationId xmlns:p14="http://schemas.microsoft.com/office/powerpoint/2010/main" val="1613803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Next steps</a:t>
            </a:r>
            <a:endParaRPr lang="en-US" sz="3200" dirty="0">
              <a:latin typeface="Arial" charset="0"/>
              <a:ea typeface="Arial" charset="0"/>
              <a:cs typeface="Arial" charset="0"/>
            </a:endParaRPr>
          </a:p>
        </p:txBody>
      </p:sp>
      <p:sp>
        <p:nvSpPr>
          <p:cNvPr id="3" name="Content Placeholder 2"/>
          <p:cNvSpPr>
            <a:spLocks noGrp="1"/>
          </p:cNvSpPr>
          <p:nvPr>
            <p:ph idx="1"/>
          </p:nvPr>
        </p:nvSpPr>
        <p:spPr/>
        <p:txBody>
          <a:bodyPr/>
          <a:lstStyle/>
          <a:p>
            <a:pPr>
              <a:lnSpc>
                <a:spcPct val="100000"/>
              </a:lnSpc>
              <a:spcBef>
                <a:spcPts val="0"/>
              </a:spcBef>
            </a:pPr>
            <a:r>
              <a:rPr lang="en-US" dirty="0" smtClean="0"/>
              <a:t>Database available now for anyone to view</a:t>
            </a:r>
          </a:p>
          <a:p>
            <a:pPr>
              <a:lnSpc>
                <a:spcPct val="100000"/>
              </a:lnSpc>
              <a:spcBef>
                <a:spcPts val="0"/>
              </a:spcBef>
            </a:pPr>
            <a:endParaRPr lang="en-US" dirty="0" smtClean="0"/>
          </a:p>
          <a:p>
            <a:pPr>
              <a:lnSpc>
                <a:spcPct val="100000"/>
              </a:lnSpc>
              <a:spcBef>
                <a:spcPts val="0"/>
              </a:spcBef>
            </a:pPr>
            <a:r>
              <a:rPr lang="en-US" dirty="0" smtClean="0"/>
              <a:t>Making available for others to add titles or metadata</a:t>
            </a:r>
          </a:p>
          <a:p>
            <a:pPr>
              <a:lnSpc>
                <a:spcPct val="100000"/>
              </a:lnSpc>
              <a:spcBef>
                <a:spcPts val="0"/>
              </a:spcBef>
            </a:pPr>
            <a:endParaRPr lang="en-US" dirty="0"/>
          </a:p>
          <a:p>
            <a:pPr>
              <a:lnSpc>
                <a:spcPct val="100000"/>
              </a:lnSpc>
              <a:spcBef>
                <a:spcPts val="0"/>
              </a:spcBef>
              <a:defRPr/>
            </a:pPr>
            <a:r>
              <a:rPr lang="en-US" dirty="0" smtClean="0"/>
              <a:t>Data entry is not automatic, you need to request a user </a:t>
            </a:r>
          </a:p>
          <a:p>
            <a:pPr marL="0" indent="0">
              <a:lnSpc>
                <a:spcPct val="100000"/>
              </a:lnSpc>
              <a:spcBef>
                <a:spcPts val="0"/>
              </a:spcBef>
              <a:buNone/>
              <a:defRPr/>
            </a:pPr>
            <a:r>
              <a:rPr lang="en-US" dirty="0"/>
              <a:t> </a:t>
            </a:r>
            <a:r>
              <a:rPr lang="en-US" dirty="0" smtClean="0"/>
              <a:t>  account</a:t>
            </a:r>
            <a:endParaRPr lang="en-US" dirty="0"/>
          </a:p>
        </p:txBody>
      </p:sp>
    </p:spTree>
    <p:extLst>
      <p:ext uri="{BB962C8B-B14F-4D97-AF65-F5344CB8AC3E}">
        <p14:creationId xmlns:p14="http://schemas.microsoft.com/office/powerpoint/2010/main" val="294371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Pipe Dream</a:t>
            </a:r>
            <a:endParaRPr lang="en-US" sz="3200" dirty="0">
              <a:latin typeface="Arial" charset="0"/>
              <a:ea typeface="Arial" charset="0"/>
              <a:cs typeface="Arial" charset="0"/>
            </a:endParaRP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Potential for a large scale preservation effort akin to </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 HathiTrust or WEST</a:t>
            </a:r>
            <a:endParaRPr lang="en-US" dirty="0"/>
          </a:p>
        </p:txBody>
      </p:sp>
    </p:spTree>
    <p:extLst>
      <p:ext uri="{BB962C8B-B14F-4D97-AF65-F5344CB8AC3E}">
        <p14:creationId xmlns:p14="http://schemas.microsoft.com/office/powerpoint/2010/main" val="11727426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In the meantime</a:t>
            </a:r>
            <a:r>
              <a:rPr lang="is-IS" sz="3200" dirty="0" smtClean="0">
                <a:latin typeface="Arial" charset="0"/>
                <a:ea typeface="Arial" charset="0"/>
                <a:cs typeface="Arial" charset="0"/>
              </a:rPr>
              <a:t>…</a:t>
            </a:r>
            <a:endParaRPr lang="en-US" sz="3200" dirty="0">
              <a:latin typeface="Arial" charset="0"/>
              <a:ea typeface="Arial" charset="0"/>
              <a:cs typeface="Arial" charset="0"/>
            </a:endParaRPr>
          </a:p>
        </p:txBody>
      </p:sp>
      <p:sp>
        <p:nvSpPr>
          <p:cNvPr id="3" name="Content Placeholder 2"/>
          <p:cNvSpPr>
            <a:spLocks noGrp="1"/>
          </p:cNvSpPr>
          <p:nvPr>
            <p:ph idx="1"/>
          </p:nvPr>
        </p:nvSpPr>
        <p:spPr>
          <a:xfrm>
            <a:off x="838200" y="1328055"/>
            <a:ext cx="10515600" cy="5411412"/>
          </a:xfrm>
        </p:spPr>
        <p:txBody>
          <a:bodyP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000" dirty="0" smtClean="0"/>
              <a:t>Don’t wait to get started with your own collection:</a:t>
            </a:r>
            <a:br>
              <a:rPr lang="en-US" sz="3000" dirty="0" smtClean="0"/>
            </a:br>
            <a:endParaRPr lang="en-US" sz="3000" dirty="0" smtClean="0"/>
          </a:p>
          <a:p>
            <a:pPr fontAlgn="base"/>
            <a:r>
              <a:rPr lang="en-US" sz="3000" dirty="0"/>
              <a:t>Run a report of your VHS holdings - and take an inventory of </a:t>
            </a:r>
            <a:br>
              <a:rPr lang="en-US" sz="3000" dirty="0"/>
            </a:br>
            <a:r>
              <a:rPr lang="en-US" sz="3000" dirty="0" smtClean="0"/>
              <a:t>what </a:t>
            </a:r>
            <a:r>
              <a:rPr lang="en-US" sz="3000" dirty="0"/>
              <a:t>has been replaced, what is available for replacement, </a:t>
            </a:r>
            <a:r>
              <a:rPr lang="en-US" sz="3000" dirty="0" smtClean="0"/>
              <a:t/>
            </a:r>
            <a:br>
              <a:rPr lang="en-US" sz="3000" dirty="0" smtClean="0"/>
            </a:br>
            <a:r>
              <a:rPr lang="en-US" sz="3000" dirty="0" smtClean="0"/>
              <a:t>and </a:t>
            </a:r>
            <a:r>
              <a:rPr lang="en-US" sz="3000" dirty="0"/>
              <a:t>what is out of distribution</a:t>
            </a:r>
          </a:p>
          <a:p>
            <a:pPr fontAlgn="base"/>
            <a:r>
              <a:rPr lang="en-US" sz="3000" dirty="0"/>
              <a:t>Using a log form, document your searches for </a:t>
            </a:r>
            <a:br>
              <a:rPr lang="en-US" sz="3000" dirty="0"/>
            </a:br>
            <a:r>
              <a:rPr lang="en-US" sz="3000" dirty="0" smtClean="0"/>
              <a:t>out-of-distribution</a:t>
            </a:r>
            <a:r>
              <a:rPr lang="en-US" sz="3000" dirty="0"/>
              <a:t> </a:t>
            </a:r>
            <a:r>
              <a:rPr lang="en-US" sz="3000" dirty="0" smtClean="0"/>
              <a:t>titles</a:t>
            </a:r>
            <a:endParaRPr lang="en-US" sz="3000" dirty="0"/>
          </a:p>
          <a:p>
            <a:pPr fontAlgn="base"/>
            <a:r>
              <a:rPr lang="en-US" sz="3000" dirty="0"/>
              <a:t>Join the section108video.com effort</a:t>
            </a:r>
          </a:p>
          <a:p>
            <a:pPr fontAlgn="base"/>
            <a:r>
              <a:rPr lang="en-US" sz="3000" dirty="0"/>
              <a:t>Become familiar with </a:t>
            </a:r>
            <a:r>
              <a:rPr lang="en-US" sz="3000" dirty="0" smtClean="0"/>
              <a:t>outside </a:t>
            </a:r>
            <a:r>
              <a:rPr lang="en-US" sz="3000" dirty="0"/>
              <a:t>digitizing </a:t>
            </a:r>
            <a:r>
              <a:rPr lang="en-US" sz="3000" dirty="0" smtClean="0"/>
              <a:t>options</a:t>
            </a:r>
            <a:endParaRPr lang="en-US" sz="3000" dirty="0"/>
          </a:p>
          <a:p>
            <a:pPr fontAlgn="base"/>
            <a:r>
              <a:rPr lang="en-US" sz="3000" dirty="0"/>
              <a:t>Develop a long-term preservation strategy</a:t>
            </a:r>
          </a:p>
          <a:p>
            <a:pPr fontAlgn="base"/>
            <a:r>
              <a:rPr lang="en-US" sz="3000" dirty="0"/>
              <a:t>Evaluate cost-effectiveness of building an in-house </a:t>
            </a:r>
            <a:r>
              <a:rPr lang="en-US" sz="3000" dirty="0" smtClean="0"/>
              <a:t>digitizing</a:t>
            </a:r>
            <a:br>
              <a:rPr lang="en-US" sz="3000" dirty="0" smtClean="0"/>
            </a:br>
            <a:r>
              <a:rPr lang="en-US" sz="3000" dirty="0" smtClean="0"/>
              <a:t>station</a:t>
            </a:r>
            <a:endParaRPr lang="en-US" sz="3000" dirty="0"/>
          </a:p>
          <a:p>
            <a:pPr fontAlgn="base"/>
            <a:r>
              <a:rPr lang="en-US" sz="3000" dirty="0"/>
              <a:t>Learn about implications of long-term digital preservation of </a:t>
            </a:r>
            <a:br>
              <a:rPr lang="en-US" sz="3000" dirty="0"/>
            </a:br>
            <a:r>
              <a:rPr lang="en-US" sz="3000" dirty="0" smtClean="0"/>
              <a:t>video </a:t>
            </a:r>
            <a:r>
              <a:rPr lang="en-US" sz="3000" dirty="0"/>
              <a:t>files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9546807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A few more suggestions</a:t>
            </a:r>
            <a:endParaRPr lang="en-US" sz="3200" dirty="0">
              <a:latin typeface="Arial" charset="0"/>
              <a:ea typeface="Arial" charset="0"/>
              <a:cs typeface="Arial" charset="0"/>
            </a:endParaRPr>
          </a:p>
        </p:txBody>
      </p:sp>
      <p:sp>
        <p:nvSpPr>
          <p:cNvPr id="3" name="Content Placeholder 2"/>
          <p:cNvSpPr>
            <a:spLocks noGrp="1"/>
          </p:cNvSpPr>
          <p:nvPr>
            <p:ph idx="1"/>
          </p:nvPr>
        </p:nvSpPr>
        <p:spPr/>
        <p:txBody>
          <a:bodyPr/>
          <a:lstStyle/>
          <a:p>
            <a:r>
              <a:rPr lang="en-US" dirty="0"/>
              <a:t>Before discarding low-use VHS recordings, offer them to other institutions </a:t>
            </a:r>
          </a:p>
          <a:p>
            <a:r>
              <a:rPr lang="en-US" dirty="0"/>
              <a:t>Prolong your tapes’ lives by storing in a climate-controlled environment:   </a:t>
            </a:r>
            <a:r>
              <a:rPr lang="en-US" dirty="0" smtClean="0"/>
              <a:t>65F </a:t>
            </a:r>
            <a:r>
              <a:rPr lang="en-US" dirty="0"/>
              <a:t>+/- 3 degrees, </a:t>
            </a:r>
            <a:r>
              <a:rPr lang="en-US" dirty="0" err="1"/>
              <a:t>rel</a:t>
            </a:r>
            <a:r>
              <a:rPr lang="en-US" dirty="0"/>
              <a:t> humidity 40% +/- 5%</a:t>
            </a:r>
          </a:p>
          <a:p>
            <a:r>
              <a:rPr lang="en-US" dirty="0"/>
              <a:t>Laserdiscs? CD-ROMs? If you don’t have </a:t>
            </a:r>
            <a:r>
              <a:rPr lang="en-US" dirty="0" smtClean="0"/>
              <a:t>playback</a:t>
            </a:r>
            <a:br>
              <a:rPr lang="en-US" dirty="0" smtClean="0"/>
            </a:br>
            <a:r>
              <a:rPr lang="en-US" dirty="0" smtClean="0"/>
              <a:t>equipment</a:t>
            </a:r>
            <a:r>
              <a:rPr lang="en-US" dirty="0"/>
              <a:t>, buy it on </a:t>
            </a:r>
            <a:r>
              <a:rPr lang="en-US" dirty="0" err="1"/>
              <a:t>ebay</a:t>
            </a:r>
            <a:r>
              <a:rPr lang="en-US" dirty="0"/>
              <a:t> now!</a:t>
            </a:r>
          </a:p>
          <a:p>
            <a:r>
              <a:rPr lang="en-US" dirty="0"/>
              <a:t>After digitizing, do not discard the originals. You may need </a:t>
            </a:r>
            <a:r>
              <a:rPr lang="en-US" dirty="0" smtClean="0"/>
              <a:t/>
            </a:r>
            <a:br>
              <a:rPr lang="en-US" dirty="0" smtClean="0"/>
            </a:br>
            <a:r>
              <a:rPr lang="en-US" dirty="0" smtClean="0"/>
              <a:t>to </a:t>
            </a:r>
            <a:r>
              <a:rPr lang="en-US" dirty="0"/>
              <a:t>go back to them in a worst-case scenario.</a:t>
            </a:r>
          </a:p>
        </p:txBody>
      </p:sp>
    </p:spTree>
    <p:extLst>
      <p:ext uri="{BB962C8B-B14F-4D97-AF65-F5344CB8AC3E}">
        <p14:creationId xmlns:p14="http://schemas.microsoft.com/office/powerpoint/2010/main" val="1183667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dirty="0">
              <a:latin typeface="Arial" charset="0"/>
              <a:ea typeface="Arial" charset="0"/>
              <a:cs typeface="Arial" charset="0"/>
            </a:endParaRPr>
          </a:p>
        </p:txBody>
      </p:sp>
      <p:sp>
        <p:nvSpPr>
          <p:cNvPr id="5" name="Content Placeholder 4"/>
          <p:cNvSpPr>
            <a:spLocks noGrp="1"/>
          </p:cNvSpPr>
          <p:nvPr>
            <p:ph idx="1"/>
          </p:nvPr>
        </p:nvSpPr>
        <p:spPr/>
        <p:txBody>
          <a:bodyPr/>
          <a:lstStyle/>
          <a:p>
            <a:pPr marL="0" indent="0">
              <a:buNone/>
            </a:pPr>
            <a:r>
              <a:rPr lang="en-US" dirty="0" smtClean="0"/>
              <a:t>17 U.S. Code – Section 108 – limitations on exclusive rights:</a:t>
            </a:r>
          </a:p>
          <a:p>
            <a:pPr marL="0" indent="0">
              <a:buNone/>
            </a:pPr>
            <a:r>
              <a:rPr lang="en-US" dirty="0" smtClean="0"/>
              <a:t>Reproduction by libraries and archives.</a:t>
            </a:r>
          </a:p>
          <a:p>
            <a:pPr marL="0" indent="0">
              <a:buNone/>
            </a:pPr>
            <a:endParaRPr lang="en-US" dirty="0"/>
          </a:p>
          <a:p>
            <a:r>
              <a:rPr lang="en-US" dirty="0" smtClean="0"/>
              <a:t>What does is allow?</a:t>
            </a:r>
          </a:p>
          <a:p>
            <a:r>
              <a:rPr lang="en-US" dirty="0" smtClean="0"/>
              <a:t>What does it require?</a:t>
            </a:r>
          </a:p>
          <a:p>
            <a:r>
              <a:rPr lang="en-US" dirty="0" smtClean="0"/>
              <a:t>What are the limitations</a:t>
            </a:r>
            <a:endParaRPr lang="en-US" dirty="0"/>
          </a:p>
        </p:txBody>
      </p:sp>
    </p:spTree>
    <p:extLst>
      <p:ext uri="{BB962C8B-B14F-4D97-AF65-F5344CB8AC3E}">
        <p14:creationId xmlns:p14="http://schemas.microsoft.com/office/powerpoint/2010/main" val="2797017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Finally:</a:t>
            </a:r>
            <a:endParaRPr lang="en-US" sz="3200" dirty="0">
              <a:latin typeface="Arial" charset="0"/>
              <a:ea typeface="Arial" charset="0"/>
              <a:cs typeface="Arial" charset="0"/>
            </a:endParaRPr>
          </a:p>
        </p:txBody>
      </p:sp>
      <p:sp>
        <p:nvSpPr>
          <p:cNvPr id="3" name="Content Placeholder 2"/>
          <p:cNvSpPr>
            <a:spLocks noGrp="1"/>
          </p:cNvSpPr>
          <p:nvPr>
            <p:ph idx="1"/>
          </p:nvPr>
        </p:nvSpPr>
        <p:spPr/>
        <p:txBody>
          <a:bodyPr/>
          <a:lstStyle/>
          <a:p>
            <a:pPr marL="0" indent="0">
              <a:buNone/>
            </a:pPr>
            <a:r>
              <a:rPr lang="en-US" dirty="0"/>
              <a:t>The Andrew W. Mellon Foundation has awarded the Council </a:t>
            </a:r>
            <a:br>
              <a:rPr lang="en-US" dirty="0"/>
            </a:br>
            <a:r>
              <a:rPr lang="en-US" dirty="0" smtClean="0"/>
              <a:t>on </a:t>
            </a:r>
            <a:r>
              <a:rPr lang="en-US" dirty="0"/>
              <a:t>Library and Information Resources (CLIR) $2.725 million </a:t>
            </a:r>
            <a:r>
              <a:rPr lang="en-US" dirty="0" smtClean="0"/>
              <a:t/>
            </a:r>
            <a:br>
              <a:rPr lang="en-US" dirty="0" smtClean="0"/>
            </a:br>
            <a:r>
              <a:rPr lang="en-US" dirty="0" smtClean="0"/>
              <a:t>for </a:t>
            </a:r>
            <a:r>
              <a:rPr lang="en-US" dirty="0"/>
              <a:t>a </a:t>
            </a:r>
            <a:r>
              <a:rPr lang="en-US" dirty="0" err="1"/>
              <a:t>regranting</a:t>
            </a:r>
            <a:r>
              <a:rPr lang="en-US" dirty="0"/>
              <a:t> program to digitize “at risk” audio and </a:t>
            </a:r>
            <a:r>
              <a:rPr lang="en-US" dirty="0" smtClean="0"/>
              <a:t/>
            </a:r>
            <a:br>
              <a:rPr lang="en-US" dirty="0" smtClean="0"/>
            </a:br>
            <a:r>
              <a:rPr lang="en-US" dirty="0" smtClean="0"/>
              <a:t>audiovisual </a:t>
            </a:r>
            <a:r>
              <a:rPr lang="en-US" dirty="0"/>
              <a:t>materials of high scholarly value. </a:t>
            </a:r>
            <a:endParaRPr lang="en-US" dirty="0" smtClean="0"/>
          </a:p>
          <a:p>
            <a:pPr marL="0" indent="0">
              <a:buNone/>
            </a:pPr>
            <a:endParaRPr lang="en-US" dirty="0"/>
          </a:p>
          <a:p>
            <a:pPr marL="0" indent="0">
              <a:buNone/>
            </a:pPr>
            <a:r>
              <a:rPr lang="en-US" dirty="0" smtClean="0"/>
              <a:t>The </a:t>
            </a:r>
            <a:r>
              <a:rPr lang="en-US" dirty="0"/>
              <a:t>program will run four competitions between </a:t>
            </a:r>
            <a:r>
              <a:rPr lang="en-US" dirty="0" smtClean="0"/>
              <a:t>January</a:t>
            </a:r>
            <a:br>
              <a:rPr lang="en-US" dirty="0" smtClean="0"/>
            </a:br>
            <a:r>
              <a:rPr lang="en-US" dirty="0" smtClean="0"/>
              <a:t>2017 </a:t>
            </a:r>
            <a:r>
              <a:rPr lang="en-US" dirty="0"/>
              <a:t>and </a:t>
            </a:r>
            <a:r>
              <a:rPr lang="en-US" dirty="0" smtClean="0"/>
              <a:t>September 2018</a:t>
            </a:r>
            <a:r>
              <a:rPr lang="en-US" dirty="0"/>
              <a:t>, awarding a total of $2.3 million</a:t>
            </a:r>
            <a:r>
              <a:rPr lang="en-US" dirty="0" smtClean="0"/>
              <a:t>.</a:t>
            </a:r>
            <a:br>
              <a:rPr lang="en-US" dirty="0" smtClean="0"/>
            </a:br>
            <a:endParaRPr lang="en-US" dirty="0"/>
          </a:p>
          <a:p>
            <a:pPr marL="0" indent="0">
              <a:buNone/>
            </a:pPr>
            <a:r>
              <a:rPr lang="en-US" dirty="0"/>
              <a:t>Visit https://</a:t>
            </a:r>
            <a:r>
              <a:rPr lang="en-US" dirty="0" err="1"/>
              <a:t>www.clir.org</a:t>
            </a:r>
            <a:r>
              <a:rPr lang="en-US" dirty="0"/>
              <a:t>/recordings-at-risk</a:t>
            </a:r>
          </a:p>
        </p:txBody>
      </p:sp>
    </p:spTree>
    <p:extLst>
      <p:ext uri="{BB962C8B-B14F-4D97-AF65-F5344CB8AC3E}">
        <p14:creationId xmlns:p14="http://schemas.microsoft.com/office/powerpoint/2010/main" val="2773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References</a:t>
            </a:r>
            <a:endParaRPr lang="en-US" sz="3200" dirty="0">
              <a:latin typeface="Arial" charset="0"/>
              <a:ea typeface="Arial" charset="0"/>
              <a:cs typeface="Arial" charset="0"/>
            </a:endParaRPr>
          </a:p>
        </p:txBody>
      </p:sp>
      <p:sp>
        <p:nvSpPr>
          <p:cNvPr id="3" name="Content Placeholder 2"/>
          <p:cNvSpPr>
            <a:spLocks noGrp="1"/>
          </p:cNvSpPr>
          <p:nvPr>
            <p:ph idx="1"/>
          </p:nvPr>
        </p:nvSpPr>
        <p:spPr>
          <a:xfrm>
            <a:off x="838200" y="1595712"/>
            <a:ext cx="9022976" cy="4808811"/>
          </a:xfrm>
        </p:spPr>
        <p:txBody>
          <a:bodyPr>
            <a:noAutofit/>
          </a:bodyPr>
          <a:lstStyle/>
          <a:p>
            <a:pPr marL="0" indent="0">
              <a:spcBef>
                <a:spcPts val="0"/>
              </a:spcBef>
              <a:spcAft>
                <a:spcPts val="400"/>
              </a:spcAft>
              <a:buNone/>
            </a:pPr>
            <a:r>
              <a:rPr lang="en-US" sz="2400" dirty="0" err="1">
                <a:latin typeface="Arial" charset="0"/>
                <a:ea typeface="Arial" charset="0"/>
                <a:cs typeface="Arial" charset="0"/>
              </a:rPr>
              <a:t>Besser</a:t>
            </a:r>
            <a:r>
              <a:rPr lang="en-US" sz="2400" dirty="0">
                <a:latin typeface="Arial" charset="0"/>
                <a:ea typeface="Arial" charset="0"/>
                <a:cs typeface="Arial" charset="0"/>
              </a:rPr>
              <a:t>, H., Brown, M.A., </a:t>
            </a:r>
            <a:r>
              <a:rPr lang="en-US" sz="2400" dirty="0" err="1">
                <a:latin typeface="Arial" charset="0"/>
                <a:ea typeface="Arial" charset="0"/>
                <a:cs typeface="Arial" charset="0"/>
              </a:rPr>
              <a:t>Clarida</a:t>
            </a:r>
            <a:r>
              <a:rPr lang="en-US" sz="2400" dirty="0">
                <a:latin typeface="Arial" charset="0"/>
                <a:ea typeface="Arial" charset="0"/>
                <a:cs typeface="Arial" charset="0"/>
              </a:rPr>
              <a:t>, R., Forsberg, W</a:t>
            </a:r>
            <a:r>
              <a:rPr lang="en-US" sz="2400" dirty="0" smtClean="0">
                <a:latin typeface="Arial" charset="0"/>
                <a:ea typeface="Arial" charset="0"/>
                <a:cs typeface="Arial" charset="0"/>
              </a:rPr>
              <a:t>., Righter</a:t>
            </a:r>
            <a:r>
              <a:rPr lang="en-US" sz="2400" dirty="0">
                <a:latin typeface="Arial" charset="0"/>
                <a:ea typeface="Arial" charset="0"/>
                <a:cs typeface="Arial" charset="0"/>
              </a:rPr>
              <a:t>. M</a:t>
            </a:r>
            <a:r>
              <a:rPr lang="en-US" sz="2400" dirty="0" smtClean="0">
                <a:latin typeface="Arial" charset="0"/>
                <a:ea typeface="Arial" charset="0"/>
                <a:cs typeface="Arial" charset="0"/>
              </a:rPr>
              <a:t>.,</a:t>
            </a:r>
          </a:p>
          <a:p>
            <a:pPr marL="0" indent="0">
              <a:spcBef>
                <a:spcPts val="0"/>
              </a:spcBef>
              <a:spcAft>
                <a:spcPts val="400"/>
              </a:spcAft>
              <a:buNone/>
            </a:pPr>
            <a:r>
              <a:rPr lang="en-US" sz="2400" dirty="0">
                <a:latin typeface="Arial" charset="0"/>
                <a:ea typeface="Arial" charset="0"/>
                <a:cs typeface="Arial" charset="0"/>
              </a:rPr>
              <a:t> </a:t>
            </a:r>
            <a:r>
              <a:rPr lang="en-US" sz="2400" dirty="0" smtClean="0">
                <a:latin typeface="Arial" charset="0"/>
                <a:ea typeface="Arial" charset="0"/>
                <a:cs typeface="Arial" charset="0"/>
              </a:rPr>
              <a:t>    &amp; </a:t>
            </a:r>
            <a:r>
              <a:rPr lang="en-US" sz="2400" dirty="0" err="1">
                <a:latin typeface="Arial" charset="0"/>
                <a:ea typeface="Arial" charset="0"/>
                <a:cs typeface="Arial" charset="0"/>
              </a:rPr>
              <a:t>Stoller</a:t>
            </a:r>
            <a:r>
              <a:rPr lang="en-US" sz="2400" dirty="0">
                <a:latin typeface="Arial" charset="0"/>
                <a:ea typeface="Arial" charset="0"/>
                <a:cs typeface="Arial" charset="0"/>
              </a:rPr>
              <a:t>, M. (2012). Video at risk: </a:t>
            </a:r>
            <a:r>
              <a:rPr lang="en-US" sz="2400" dirty="0" smtClean="0">
                <a:latin typeface="Arial" charset="0"/>
                <a:ea typeface="Arial" charset="0"/>
                <a:cs typeface="Arial" charset="0"/>
              </a:rPr>
              <a:t>Strategies </a:t>
            </a:r>
            <a:r>
              <a:rPr lang="en-US" sz="2400" dirty="0">
                <a:latin typeface="Arial" charset="0"/>
                <a:ea typeface="Arial" charset="0"/>
                <a:cs typeface="Arial" charset="0"/>
              </a:rPr>
              <a:t>for </a:t>
            </a:r>
            <a:r>
              <a:rPr lang="en-US" sz="2400" dirty="0" smtClean="0">
                <a:latin typeface="Arial" charset="0"/>
                <a:ea typeface="Arial" charset="0"/>
                <a:cs typeface="Arial" charset="0"/>
              </a:rPr>
              <a:t>preserving</a:t>
            </a:r>
          </a:p>
          <a:p>
            <a:pPr marL="0" indent="0">
              <a:spcBef>
                <a:spcPts val="0"/>
              </a:spcBef>
              <a:spcAft>
                <a:spcPts val="400"/>
              </a:spcAft>
              <a:buNone/>
            </a:pPr>
            <a:r>
              <a:rPr lang="en-US" sz="2400" dirty="0">
                <a:latin typeface="Arial" charset="0"/>
                <a:ea typeface="Arial" charset="0"/>
                <a:cs typeface="Arial" charset="0"/>
              </a:rPr>
              <a:t> </a:t>
            </a:r>
            <a:r>
              <a:rPr lang="en-US" sz="2400" dirty="0" smtClean="0">
                <a:latin typeface="Arial" charset="0"/>
                <a:ea typeface="Arial" charset="0"/>
                <a:cs typeface="Arial" charset="0"/>
              </a:rPr>
              <a:t>    commercial </a:t>
            </a:r>
            <a:r>
              <a:rPr lang="en-US" sz="2400" dirty="0">
                <a:latin typeface="Arial" charset="0"/>
                <a:ea typeface="Arial" charset="0"/>
                <a:cs typeface="Arial" charset="0"/>
              </a:rPr>
              <a:t>video </a:t>
            </a:r>
            <a:r>
              <a:rPr lang="en-US" sz="2400" dirty="0" smtClean="0">
                <a:latin typeface="Arial" charset="0"/>
                <a:ea typeface="Arial" charset="0"/>
                <a:cs typeface="Arial" charset="0"/>
              </a:rPr>
              <a:t>collections </a:t>
            </a:r>
            <a:r>
              <a:rPr lang="en-US" sz="2400" dirty="0">
                <a:latin typeface="Arial" charset="0"/>
                <a:ea typeface="Arial" charset="0"/>
                <a:cs typeface="Arial" charset="0"/>
              </a:rPr>
              <a:t>in libraries. Section </a:t>
            </a:r>
            <a:r>
              <a:rPr lang="en-US" sz="2400" dirty="0" smtClean="0">
                <a:latin typeface="Arial" charset="0"/>
                <a:ea typeface="Arial" charset="0"/>
                <a:cs typeface="Arial" charset="0"/>
              </a:rPr>
              <a:t>108</a:t>
            </a:r>
          </a:p>
          <a:p>
            <a:pPr marL="0" indent="0">
              <a:spcBef>
                <a:spcPts val="0"/>
              </a:spcBef>
              <a:spcAft>
                <a:spcPts val="400"/>
              </a:spcAft>
              <a:buNone/>
            </a:pPr>
            <a:r>
              <a:rPr lang="en-US" sz="2400" dirty="0">
                <a:latin typeface="Arial" charset="0"/>
                <a:ea typeface="Arial" charset="0"/>
                <a:cs typeface="Arial" charset="0"/>
              </a:rPr>
              <a:t> </a:t>
            </a:r>
            <a:r>
              <a:rPr lang="en-US" sz="2400" dirty="0" smtClean="0">
                <a:latin typeface="Arial" charset="0"/>
                <a:ea typeface="Arial" charset="0"/>
                <a:cs typeface="Arial" charset="0"/>
              </a:rPr>
              <a:t>    Guidelines.  </a:t>
            </a:r>
            <a:r>
              <a:rPr lang="en-US" sz="2400" dirty="0">
                <a:latin typeface="Arial" charset="0"/>
                <a:ea typeface="Arial" charset="0"/>
                <a:cs typeface="Arial" charset="0"/>
              </a:rPr>
              <a:t>Retrieved </a:t>
            </a:r>
            <a:r>
              <a:rPr lang="en-US" sz="2400" dirty="0" smtClean="0">
                <a:latin typeface="Arial" charset="0"/>
                <a:ea typeface="Arial" charset="0"/>
                <a:cs typeface="Arial" charset="0"/>
              </a:rPr>
              <a:t>from</a:t>
            </a:r>
          </a:p>
          <a:p>
            <a:pPr marL="0" indent="0">
              <a:spcBef>
                <a:spcPts val="0"/>
              </a:spcBef>
              <a:spcAft>
                <a:spcPts val="400"/>
              </a:spcAft>
              <a:buNone/>
            </a:pPr>
            <a:r>
              <a:rPr lang="en-US" sz="2400" dirty="0">
                <a:latin typeface="Arial" charset="0"/>
                <a:ea typeface="Arial" charset="0"/>
                <a:cs typeface="Arial" charset="0"/>
              </a:rPr>
              <a:t> </a:t>
            </a:r>
            <a:r>
              <a:rPr lang="en-US" sz="2400" dirty="0" smtClean="0">
                <a:latin typeface="Arial" charset="0"/>
                <a:ea typeface="Arial" charset="0"/>
                <a:cs typeface="Arial" charset="0"/>
              </a:rPr>
              <a:t>    http</a:t>
            </a:r>
            <a:r>
              <a:rPr lang="en-US" sz="2400" dirty="0">
                <a:latin typeface="Arial" charset="0"/>
                <a:ea typeface="Arial" charset="0"/>
                <a:cs typeface="Arial" charset="0"/>
              </a:rPr>
              <a:t>://</a:t>
            </a:r>
            <a:r>
              <a:rPr lang="en-US" sz="2400" dirty="0" err="1">
                <a:latin typeface="Arial" charset="0"/>
                <a:ea typeface="Arial" charset="0"/>
                <a:cs typeface="Arial" charset="0"/>
              </a:rPr>
              <a:t>www.nyu.edu</a:t>
            </a:r>
            <a:r>
              <a:rPr lang="en-US" sz="2400" dirty="0">
                <a:latin typeface="Arial" charset="0"/>
                <a:ea typeface="Arial" charset="0"/>
                <a:cs typeface="Arial" charset="0"/>
              </a:rPr>
              <a:t>/</a:t>
            </a:r>
            <a:r>
              <a:rPr lang="en-US" sz="2400" dirty="0" err="1">
                <a:latin typeface="Arial" charset="0"/>
                <a:ea typeface="Arial" charset="0"/>
                <a:cs typeface="Arial" charset="0"/>
              </a:rPr>
              <a:t>tisch</a:t>
            </a:r>
            <a:r>
              <a:rPr lang="en-US" sz="2400" dirty="0">
                <a:latin typeface="Arial" charset="0"/>
                <a:ea typeface="Arial" charset="0"/>
                <a:cs typeface="Arial" charset="0"/>
              </a:rPr>
              <a:t>/preservation/research/video-risk/</a:t>
            </a:r>
            <a:endParaRPr lang="en-US" sz="2400" dirty="0" smtClean="0">
              <a:latin typeface="Arial" charset="0"/>
              <a:ea typeface="Arial" charset="0"/>
              <a:cs typeface="Arial" charset="0"/>
            </a:endParaRPr>
          </a:p>
          <a:p>
            <a:pPr marL="0" indent="0">
              <a:buNone/>
            </a:pPr>
            <a:endParaRPr lang="en-US" sz="2400" dirty="0" smtClean="0">
              <a:latin typeface="Arial" charset="0"/>
              <a:ea typeface="Arial" charset="0"/>
              <a:cs typeface="Arial" charset="0"/>
            </a:endParaRPr>
          </a:p>
          <a:p>
            <a:pPr marL="0" indent="0">
              <a:spcBef>
                <a:spcPts val="0"/>
              </a:spcBef>
              <a:spcAft>
                <a:spcPts val="400"/>
              </a:spcAft>
              <a:buNone/>
            </a:pPr>
            <a:r>
              <a:rPr lang="en-US" sz="2400" dirty="0" smtClean="0">
                <a:latin typeface="Arial" charset="0"/>
                <a:ea typeface="Arial" charset="0"/>
                <a:cs typeface="Arial" charset="0"/>
              </a:rPr>
              <a:t>Casey</a:t>
            </a:r>
            <a:r>
              <a:rPr lang="en-US" sz="2400" dirty="0">
                <a:latin typeface="Arial" charset="0"/>
                <a:ea typeface="Arial" charset="0"/>
                <a:cs typeface="Arial" charset="0"/>
              </a:rPr>
              <a:t>, M. (2015). Why media preservation can’t wait:  </a:t>
            </a:r>
            <a:r>
              <a:rPr lang="en-US" sz="2400" dirty="0" smtClean="0">
                <a:latin typeface="Arial" charset="0"/>
                <a:ea typeface="Arial" charset="0"/>
                <a:cs typeface="Arial" charset="0"/>
              </a:rPr>
              <a:t>The</a:t>
            </a:r>
          </a:p>
          <a:p>
            <a:pPr marL="0" indent="0">
              <a:spcBef>
                <a:spcPts val="0"/>
              </a:spcBef>
              <a:spcAft>
                <a:spcPts val="400"/>
              </a:spcAft>
              <a:buNone/>
            </a:pPr>
            <a:r>
              <a:rPr lang="en-US" sz="2400" dirty="0">
                <a:latin typeface="Arial" charset="0"/>
                <a:ea typeface="Arial" charset="0"/>
                <a:cs typeface="Arial" charset="0"/>
              </a:rPr>
              <a:t> </a:t>
            </a:r>
            <a:r>
              <a:rPr lang="en-US" sz="2400" dirty="0" smtClean="0">
                <a:latin typeface="Arial" charset="0"/>
                <a:ea typeface="Arial" charset="0"/>
                <a:cs typeface="Arial" charset="0"/>
              </a:rPr>
              <a:t>    gathering </a:t>
            </a:r>
            <a:r>
              <a:rPr lang="en-US" sz="2400" dirty="0">
                <a:latin typeface="Arial" charset="0"/>
                <a:ea typeface="Arial" charset="0"/>
                <a:cs typeface="Arial" charset="0"/>
              </a:rPr>
              <a:t>storm. IASA Journal, 44, 14-22. </a:t>
            </a:r>
            <a:r>
              <a:rPr lang="en-US" sz="2400" dirty="0" smtClean="0">
                <a:latin typeface="Arial" charset="0"/>
                <a:ea typeface="Arial" charset="0"/>
                <a:cs typeface="Arial" charset="0"/>
              </a:rPr>
              <a:t>Retrieved from</a:t>
            </a:r>
          </a:p>
          <a:p>
            <a:pPr marL="0" indent="0">
              <a:spcBef>
                <a:spcPts val="0"/>
              </a:spcBef>
              <a:spcAft>
                <a:spcPts val="400"/>
              </a:spcAft>
              <a:buNone/>
            </a:pPr>
            <a:r>
              <a:rPr lang="en-US" sz="2400" dirty="0" smtClean="0">
                <a:latin typeface="Arial" charset="0"/>
                <a:ea typeface="Arial" charset="0"/>
                <a:cs typeface="Arial" charset="0"/>
              </a:rPr>
              <a:t>     http</a:t>
            </a:r>
            <a:r>
              <a:rPr lang="en-US" sz="2400" dirty="0">
                <a:latin typeface="Arial" charset="0"/>
                <a:ea typeface="Arial" charset="0"/>
                <a:cs typeface="Arial" charset="0"/>
              </a:rPr>
              <a:t>://</a:t>
            </a:r>
            <a:r>
              <a:rPr lang="en-US" sz="2400" dirty="0" err="1">
                <a:latin typeface="Arial" charset="0"/>
                <a:ea typeface="Arial" charset="0"/>
                <a:cs typeface="Arial" charset="0"/>
              </a:rPr>
              <a:t>www.avpreserve.com</a:t>
            </a:r>
            <a:r>
              <a:rPr lang="en-US" sz="2400" dirty="0">
                <a:latin typeface="Arial" charset="0"/>
                <a:ea typeface="Arial" charset="0"/>
                <a:cs typeface="Arial" charset="0"/>
              </a:rPr>
              <a:t>/</a:t>
            </a:r>
            <a:r>
              <a:rPr lang="en-US" sz="2400" dirty="0" err="1">
                <a:latin typeface="Arial" charset="0"/>
                <a:ea typeface="Arial" charset="0"/>
                <a:cs typeface="Arial" charset="0"/>
              </a:rPr>
              <a:t>wp</a:t>
            </a:r>
            <a:r>
              <a:rPr lang="en-US" sz="2400" dirty="0">
                <a:latin typeface="Arial" charset="0"/>
                <a:ea typeface="Arial" charset="0"/>
                <a:cs typeface="Arial" charset="0"/>
              </a:rPr>
              <a:t>-content/uploads/2015/04/</a:t>
            </a:r>
          </a:p>
          <a:p>
            <a:pPr marL="0" indent="0">
              <a:spcBef>
                <a:spcPts val="0"/>
              </a:spcBef>
              <a:spcAft>
                <a:spcPts val="400"/>
              </a:spcAft>
              <a:buNone/>
            </a:pPr>
            <a:r>
              <a:rPr lang="en-US" sz="2400" dirty="0" smtClean="0">
                <a:latin typeface="Arial" charset="0"/>
                <a:ea typeface="Arial" charset="0"/>
                <a:cs typeface="Arial" charset="0"/>
              </a:rPr>
              <a:t>     casey_iasa_journal_44_part3.pdf</a:t>
            </a:r>
          </a:p>
          <a:p>
            <a:pPr marL="0" indent="0">
              <a:spcBef>
                <a:spcPts val="0"/>
              </a:spcBef>
              <a:spcAft>
                <a:spcPts val="400"/>
              </a:spcAft>
              <a:buNone/>
            </a:pPr>
            <a:endParaRPr lang="en-US" sz="2400" dirty="0">
              <a:latin typeface="Arial" charset="0"/>
              <a:ea typeface="Arial" charset="0"/>
              <a:cs typeface="Arial" charset="0"/>
            </a:endParaRPr>
          </a:p>
        </p:txBody>
      </p:sp>
    </p:spTree>
    <p:extLst>
      <p:ext uri="{BB962C8B-B14F-4D97-AF65-F5344CB8AC3E}">
        <p14:creationId xmlns:p14="http://schemas.microsoft.com/office/powerpoint/2010/main" val="7947911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References</a:t>
            </a:r>
            <a:endParaRPr lang="en-US" sz="3200" dirty="0">
              <a:latin typeface="Arial" charset="0"/>
              <a:ea typeface="Arial" charset="0"/>
              <a:cs typeface="Arial" charset="0"/>
            </a:endParaRPr>
          </a:p>
        </p:txBody>
      </p:sp>
      <p:sp>
        <p:nvSpPr>
          <p:cNvPr id="3" name="Content Placeholder 2"/>
          <p:cNvSpPr>
            <a:spLocks noGrp="1"/>
          </p:cNvSpPr>
          <p:nvPr>
            <p:ph idx="1"/>
          </p:nvPr>
        </p:nvSpPr>
        <p:spPr>
          <a:xfrm>
            <a:off x="838200" y="1638889"/>
            <a:ext cx="9076765" cy="4351338"/>
          </a:xfrm>
        </p:spPr>
        <p:txBody>
          <a:bodyPr>
            <a:noAutofit/>
          </a:bodyPr>
          <a:lstStyle/>
          <a:p>
            <a:pPr marL="0" indent="0">
              <a:spcBef>
                <a:spcPts val="0"/>
              </a:spcBef>
              <a:spcAft>
                <a:spcPts val="400"/>
              </a:spcAft>
              <a:buNone/>
            </a:pPr>
            <a:r>
              <a:rPr lang="en-US" sz="2400" dirty="0" err="1">
                <a:latin typeface="Arial" charset="0"/>
                <a:ea typeface="Arial" charset="0"/>
                <a:cs typeface="Arial" charset="0"/>
              </a:rPr>
              <a:t>Enis</a:t>
            </a:r>
            <a:r>
              <a:rPr lang="en-US" sz="2400" dirty="0">
                <a:latin typeface="Arial" charset="0"/>
                <a:ea typeface="Arial" charset="0"/>
                <a:cs typeface="Arial" charset="0"/>
              </a:rPr>
              <a:t>, M. (2016).  Please rewind:  Preservation.  Library Journal, </a:t>
            </a:r>
          </a:p>
          <a:p>
            <a:pPr marL="0" indent="0">
              <a:spcBef>
                <a:spcPts val="0"/>
              </a:spcBef>
              <a:spcAft>
                <a:spcPts val="400"/>
              </a:spcAft>
              <a:buNone/>
            </a:pPr>
            <a:r>
              <a:rPr lang="en-US" sz="2400" dirty="0">
                <a:latin typeface="Arial" charset="0"/>
                <a:ea typeface="Arial" charset="0"/>
                <a:cs typeface="Arial" charset="0"/>
              </a:rPr>
              <a:t>     141, 10, 45-47   </a:t>
            </a:r>
            <a:r>
              <a:rPr lang="en-US" sz="2400" dirty="0" err="1">
                <a:latin typeface="Arial" charset="0"/>
                <a:ea typeface="Arial" charset="0"/>
                <a:cs typeface="Arial" charset="0"/>
              </a:rPr>
              <a:t>Retreived</a:t>
            </a:r>
            <a:r>
              <a:rPr lang="en-US" sz="2400" dirty="0">
                <a:latin typeface="Arial" charset="0"/>
                <a:ea typeface="Arial" charset="0"/>
                <a:cs typeface="Arial" charset="0"/>
              </a:rPr>
              <a:t> from: </a:t>
            </a:r>
            <a:r>
              <a:rPr lang="en-US" sz="2400" dirty="0" err="1">
                <a:latin typeface="Arial" charset="0"/>
                <a:ea typeface="Arial" charset="0"/>
                <a:cs typeface="Arial" charset="0"/>
              </a:rPr>
              <a:t>http:lj.libraryjournal.com</a:t>
            </a:r>
            <a:r>
              <a:rPr lang="en-US" sz="2400" dirty="0">
                <a:latin typeface="Arial" charset="0"/>
                <a:ea typeface="Arial" charset="0"/>
                <a:cs typeface="Arial" charset="0"/>
              </a:rPr>
              <a:t>/2016/</a:t>
            </a:r>
          </a:p>
          <a:p>
            <a:pPr marL="0" indent="0">
              <a:spcBef>
                <a:spcPts val="0"/>
              </a:spcBef>
              <a:spcAft>
                <a:spcPts val="400"/>
              </a:spcAft>
              <a:buNone/>
            </a:pPr>
            <a:r>
              <a:rPr lang="en-US" sz="2400" dirty="0">
                <a:latin typeface="Arial" charset="0"/>
                <a:ea typeface="Arial" charset="0"/>
                <a:cs typeface="Arial" charset="0"/>
              </a:rPr>
              <a:t>      </a:t>
            </a:r>
            <a:r>
              <a:rPr lang="en-US" sz="2400" dirty="0" smtClean="0">
                <a:latin typeface="Arial" charset="0"/>
                <a:ea typeface="Arial" charset="0"/>
                <a:cs typeface="Arial" charset="0"/>
              </a:rPr>
              <a:t>06/technology/please-rewind-preservation</a:t>
            </a:r>
          </a:p>
          <a:p>
            <a:pPr marL="0" indent="0">
              <a:spcBef>
                <a:spcPts val="0"/>
              </a:spcBef>
              <a:spcAft>
                <a:spcPts val="400"/>
              </a:spcAft>
              <a:buNone/>
            </a:pPr>
            <a:endParaRPr lang="en-US" sz="2400" dirty="0" smtClean="0">
              <a:latin typeface="Arial" charset="0"/>
              <a:ea typeface="Arial" charset="0"/>
              <a:cs typeface="Arial" charset="0"/>
            </a:endParaRPr>
          </a:p>
          <a:p>
            <a:pPr marL="0" indent="0">
              <a:spcBef>
                <a:spcPts val="0"/>
              </a:spcBef>
              <a:spcAft>
                <a:spcPts val="400"/>
              </a:spcAft>
              <a:buNone/>
            </a:pPr>
            <a:r>
              <a:rPr lang="en-US" sz="2400" dirty="0" smtClean="0">
                <a:latin typeface="Arial" charset="0"/>
                <a:ea typeface="Arial" charset="0"/>
                <a:cs typeface="Arial" charset="0"/>
              </a:rPr>
              <a:t>Forsberg</a:t>
            </a:r>
            <a:r>
              <a:rPr lang="en-US" sz="2400" dirty="0">
                <a:latin typeface="Arial" charset="0"/>
                <a:ea typeface="Arial" charset="0"/>
                <a:cs typeface="Arial" charset="0"/>
              </a:rPr>
              <a:t>, W. &amp; </a:t>
            </a:r>
            <a:r>
              <a:rPr lang="en-US" sz="2400" dirty="0" err="1">
                <a:latin typeface="Arial" charset="0"/>
                <a:ea typeface="Arial" charset="0"/>
                <a:cs typeface="Arial" charset="0"/>
              </a:rPr>
              <a:t>Piil</a:t>
            </a:r>
            <a:r>
              <a:rPr lang="en-US" sz="2400" dirty="0">
                <a:latin typeface="Arial" charset="0"/>
                <a:ea typeface="Arial" charset="0"/>
                <a:cs typeface="Arial" charset="0"/>
              </a:rPr>
              <a:t>, E. (2014). Tune in, turn on, drop </a:t>
            </a:r>
            <a:r>
              <a:rPr lang="en-US" sz="2400" dirty="0" smtClean="0">
                <a:latin typeface="Arial" charset="0"/>
                <a:ea typeface="Arial" charset="0"/>
                <a:cs typeface="Arial" charset="0"/>
              </a:rPr>
              <a:t>out. In </a:t>
            </a:r>
            <a:r>
              <a:rPr lang="en-US" sz="2400" dirty="0">
                <a:latin typeface="Arial" charset="0"/>
                <a:ea typeface="Arial" charset="0"/>
                <a:cs typeface="Arial" charset="0"/>
              </a:rPr>
              <a:t>S. </a:t>
            </a:r>
            <a:endParaRPr lang="en-US" sz="2400" dirty="0" smtClean="0">
              <a:latin typeface="Arial" charset="0"/>
              <a:ea typeface="Arial" charset="0"/>
              <a:cs typeface="Arial" charset="0"/>
            </a:endParaRPr>
          </a:p>
          <a:p>
            <a:pPr marL="0" indent="0">
              <a:spcBef>
                <a:spcPts val="0"/>
              </a:spcBef>
              <a:spcAft>
                <a:spcPts val="400"/>
              </a:spcAft>
              <a:buNone/>
            </a:pPr>
            <a:r>
              <a:rPr lang="en-US" sz="2400" dirty="0">
                <a:latin typeface="Arial" charset="0"/>
                <a:ea typeface="Arial" charset="0"/>
                <a:cs typeface="Arial" charset="0"/>
              </a:rPr>
              <a:t> </a:t>
            </a:r>
            <a:r>
              <a:rPr lang="en-US" sz="2400" dirty="0" smtClean="0">
                <a:latin typeface="Arial" charset="0"/>
                <a:ea typeface="Arial" charset="0"/>
                <a:cs typeface="Arial" charset="0"/>
              </a:rPr>
              <a:t>    Hastings </a:t>
            </a:r>
            <a:r>
              <a:rPr lang="en-US" sz="2400" dirty="0">
                <a:latin typeface="Arial" charset="0"/>
                <a:ea typeface="Arial" charset="0"/>
                <a:cs typeface="Arial" charset="0"/>
              </a:rPr>
              <a:t>(Ed.) Annual Review of Cultural </a:t>
            </a:r>
            <a:r>
              <a:rPr lang="en-US" sz="2400" dirty="0" smtClean="0">
                <a:latin typeface="Arial" charset="0"/>
                <a:ea typeface="Arial" charset="0"/>
                <a:cs typeface="Arial" charset="0"/>
              </a:rPr>
              <a:t>Heritage Informatics</a:t>
            </a:r>
          </a:p>
          <a:p>
            <a:pPr marL="0" indent="0">
              <a:spcBef>
                <a:spcPts val="0"/>
              </a:spcBef>
              <a:spcAft>
                <a:spcPts val="400"/>
              </a:spcAft>
              <a:buNone/>
            </a:pPr>
            <a:r>
              <a:rPr lang="en-US" sz="2400" dirty="0" smtClean="0">
                <a:latin typeface="Arial" charset="0"/>
                <a:ea typeface="Arial" charset="0"/>
                <a:cs typeface="Arial" charset="0"/>
              </a:rPr>
              <a:t>     (</a:t>
            </a:r>
            <a:r>
              <a:rPr lang="en-US" sz="2400" dirty="0">
                <a:latin typeface="Arial" charset="0"/>
                <a:ea typeface="Arial" charset="0"/>
                <a:cs typeface="Arial" charset="0"/>
              </a:rPr>
              <a:t>pp.213-242). Lanham: </a:t>
            </a:r>
            <a:r>
              <a:rPr lang="en-US" sz="2400" dirty="0" smtClean="0">
                <a:latin typeface="Arial" charset="0"/>
                <a:ea typeface="Arial" charset="0"/>
                <a:cs typeface="Arial" charset="0"/>
              </a:rPr>
              <a:t>Rowman </a:t>
            </a:r>
            <a:r>
              <a:rPr lang="en-US" sz="2400" dirty="0">
                <a:latin typeface="Arial" charset="0"/>
                <a:ea typeface="Arial" charset="0"/>
                <a:cs typeface="Arial" charset="0"/>
              </a:rPr>
              <a:t>&amp; Littlefield Publishers.</a:t>
            </a:r>
          </a:p>
          <a:p>
            <a:pPr marL="0" indent="0">
              <a:buNone/>
            </a:pPr>
            <a:endParaRPr lang="en-US" sz="2400" dirty="0" smtClean="0">
              <a:latin typeface="Arial" charset="0"/>
              <a:ea typeface="Arial" charset="0"/>
              <a:cs typeface="Arial" charset="0"/>
            </a:endParaRPr>
          </a:p>
          <a:p>
            <a:pPr marL="0" indent="0">
              <a:spcBef>
                <a:spcPts val="0"/>
              </a:spcBef>
              <a:spcAft>
                <a:spcPts val="400"/>
              </a:spcAft>
              <a:buNone/>
            </a:pPr>
            <a:r>
              <a:rPr lang="en-US" sz="2400" dirty="0" smtClean="0">
                <a:latin typeface="Arial" charset="0"/>
                <a:ea typeface="Arial" charset="0"/>
                <a:cs typeface="Arial" charset="0"/>
              </a:rPr>
              <a:t>New </a:t>
            </a:r>
            <a:r>
              <a:rPr lang="en-US" sz="2400" dirty="0">
                <a:latin typeface="Arial" charset="0"/>
                <a:ea typeface="Arial" charset="0"/>
                <a:cs typeface="Arial" charset="0"/>
              </a:rPr>
              <a:t>York University. (2012, September 25) Video at </a:t>
            </a:r>
            <a:r>
              <a:rPr lang="en-US" sz="2400" dirty="0" smtClean="0">
                <a:latin typeface="Arial" charset="0"/>
                <a:ea typeface="Arial" charset="0"/>
                <a:cs typeface="Arial" charset="0"/>
              </a:rPr>
              <a:t>Risk</a:t>
            </a:r>
            <a:r>
              <a:rPr lang="en-US" sz="2400" dirty="0">
                <a:latin typeface="Arial" charset="0"/>
                <a:ea typeface="Arial" charset="0"/>
                <a:cs typeface="Arial" charset="0"/>
              </a:rPr>
              <a:t>: </a:t>
            </a:r>
            <a:endParaRPr lang="en-US" sz="2400" dirty="0" smtClean="0">
              <a:latin typeface="Arial" charset="0"/>
              <a:ea typeface="Arial" charset="0"/>
              <a:cs typeface="Arial" charset="0"/>
            </a:endParaRPr>
          </a:p>
          <a:p>
            <a:pPr marL="0" indent="0">
              <a:spcBef>
                <a:spcPts val="0"/>
              </a:spcBef>
              <a:spcAft>
                <a:spcPts val="400"/>
              </a:spcAft>
              <a:buNone/>
            </a:pPr>
            <a:r>
              <a:rPr lang="en-US" sz="2400" dirty="0">
                <a:latin typeface="Arial" charset="0"/>
                <a:ea typeface="Arial" charset="0"/>
                <a:cs typeface="Arial" charset="0"/>
              </a:rPr>
              <a:t> </a:t>
            </a:r>
            <a:r>
              <a:rPr lang="en-US" sz="2400" dirty="0" smtClean="0">
                <a:latin typeface="Arial" charset="0"/>
                <a:ea typeface="Arial" charset="0"/>
                <a:cs typeface="Arial" charset="0"/>
              </a:rPr>
              <a:t>    Strategies </a:t>
            </a:r>
            <a:r>
              <a:rPr lang="en-US" sz="2400" dirty="0">
                <a:latin typeface="Arial" charset="0"/>
                <a:ea typeface="Arial" charset="0"/>
                <a:cs typeface="Arial" charset="0"/>
              </a:rPr>
              <a:t>for preserving commercial video </a:t>
            </a:r>
            <a:r>
              <a:rPr lang="en-US" sz="2400" dirty="0" smtClean="0">
                <a:latin typeface="Arial" charset="0"/>
                <a:ea typeface="Arial" charset="0"/>
                <a:cs typeface="Arial" charset="0"/>
              </a:rPr>
              <a:t>collections </a:t>
            </a:r>
            <a:r>
              <a:rPr lang="en-US" sz="2400" dirty="0">
                <a:latin typeface="Arial" charset="0"/>
                <a:ea typeface="Arial" charset="0"/>
                <a:cs typeface="Arial" charset="0"/>
              </a:rPr>
              <a:t>in </a:t>
            </a:r>
            <a:endParaRPr lang="en-US" sz="2400" dirty="0" smtClean="0">
              <a:latin typeface="Arial" charset="0"/>
              <a:ea typeface="Arial" charset="0"/>
              <a:cs typeface="Arial" charset="0"/>
            </a:endParaRPr>
          </a:p>
          <a:p>
            <a:pPr marL="0" indent="0">
              <a:spcBef>
                <a:spcPts val="0"/>
              </a:spcBef>
              <a:spcAft>
                <a:spcPts val="400"/>
              </a:spcAft>
              <a:buNone/>
            </a:pPr>
            <a:r>
              <a:rPr lang="en-US" sz="2400" dirty="0">
                <a:latin typeface="Arial" charset="0"/>
                <a:ea typeface="Arial" charset="0"/>
                <a:cs typeface="Arial" charset="0"/>
              </a:rPr>
              <a:t> </a:t>
            </a:r>
            <a:r>
              <a:rPr lang="en-US" sz="2400" dirty="0" smtClean="0">
                <a:latin typeface="Arial" charset="0"/>
                <a:ea typeface="Arial" charset="0"/>
                <a:cs typeface="Arial" charset="0"/>
              </a:rPr>
              <a:t>    research </a:t>
            </a:r>
            <a:r>
              <a:rPr lang="en-US" sz="2400" dirty="0">
                <a:latin typeface="Arial" charset="0"/>
                <a:ea typeface="Arial" charset="0"/>
                <a:cs typeface="Arial" charset="0"/>
              </a:rPr>
              <a:t>libraries. Retrieved from </a:t>
            </a:r>
            <a:endParaRPr lang="en-US" sz="2400" dirty="0" smtClean="0">
              <a:latin typeface="Arial" charset="0"/>
              <a:ea typeface="Arial" charset="0"/>
              <a:cs typeface="Arial" charset="0"/>
            </a:endParaRPr>
          </a:p>
          <a:p>
            <a:pPr marL="0" indent="0">
              <a:spcBef>
                <a:spcPts val="0"/>
              </a:spcBef>
              <a:spcAft>
                <a:spcPts val="400"/>
              </a:spcAft>
              <a:buNone/>
            </a:pPr>
            <a:r>
              <a:rPr lang="en-US" sz="2400" dirty="0" smtClean="0">
                <a:latin typeface="Arial" charset="0"/>
                <a:ea typeface="Arial" charset="0"/>
                <a:cs typeface="Arial" charset="0"/>
              </a:rPr>
              <a:t>     http</a:t>
            </a:r>
            <a:r>
              <a:rPr lang="en-US" sz="2400" dirty="0">
                <a:latin typeface="Arial" charset="0"/>
                <a:ea typeface="Arial" charset="0"/>
                <a:cs typeface="Arial" charset="0"/>
              </a:rPr>
              <a:t>://</a:t>
            </a:r>
            <a:r>
              <a:rPr lang="en-US" sz="2400" dirty="0" err="1">
                <a:latin typeface="Arial" charset="0"/>
                <a:ea typeface="Arial" charset="0"/>
                <a:cs typeface="Arial" charset="0"/>
              </a:rPr>
              <a:t>www.nyu.edu</a:t>
            </a:r>
            <a:r>
              <a:rPr lang="en-US" sz="2400" dirty="0">
                <a:latin typeface="Arial" charset="0"/>
                <a:ea typeface="Arial" charset="0"/>
                <a:cs typeface="Arial" charset="0"/>
              </a:rPr>
              <a:t>/</a:t>
            </a:r>
            <a:r>
              <a:rPr lang="en-US" sz="2400" dirty="0" err="1">
                <a:latin typeface="Arial" charset="0"/>
                <a:ea typeface="Arial" charset="0"/>
                <a:cs typeface="Arial" charset="0"/>
              </a:rPr>
              <a:t>tisch</a:t>
            </a:r>
            <a:r>
              <a:rPr lang="en-US" sz="2400" dirty="0">
                <a:latin typeface="Arial" charset="0"/>
                <a:ea typeface="Arial" charset="0"/>
                <a:cs typeface="Arial" charset="0"/>
              </a:rPr>
              <a:t>/preservation/research/video-risk/</a:t>
            </a:r>
          </a:p>
          <a:p>
            <a:pPr marL="0" indent="0">
              <a:spcBef>
                <a:spcPts val="0"/>
              </a:spcBef>
              <a:spcAft>
                <a:spcPts val="400"/>
              </a:spcAft>
              <a:buNone/>
            </a:pPr>
            <a:endParaRPr lang="en-US" sz="2400" dirty="0" smtClean="0">
              <a:latin typeface="Arial" charset="0"/>
              <a:ea typeface="Arial" charset="0"/>
              <a:cs typeface="Arial" charset="0"/>
            </a:endParaRPr>
          </a:p>
        </p:txBody>
      </p:sp>
    </p:spTree>
    <p:extLst>
      <p:ext uri="{BB962C8B-B14F-4D97-AF65-F5344CB8AC3E}">
        <p14:creationId xmlns:p14="http://schemas.microsoft.com/office/powerpoint/2010/main" val="871143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References</a:t>
            </a:r>
            <a:endParaRPr lang="en-US" sz="3200" dirty="0">
              <a:latin typeface="Arial" charset="0"/>
              <a:ea typeface="Arial" charset="0"/>
              <a:cs typeface="Arial" charset="0"/>
            </a:endParaRP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838200" y="1882708"/>
            <a:ext cx="9022976" cy="4247317"/>
          </a:xfrm>
          <a:prstGeom prst="rect">
            <a:avLst/>
          </a:prstGeom>
        </p:spPr>
        <p:txBody>
          <a:bodyPr wrap="square">
            <a:spAutoFit/>
          </a:bodyPr>
          <a:lstStyle/>
          <a:p>
            <a:pPr>
              <a:spcAft>
                <a:spcPts val="400"/>
              </a:spcAft>
            </a:pPr>
            <a:r>
              <a:rPr lang="en-US" sz="2400" dirty="0">
                <a:latin typeface="Arial" charset="0"/>
                <a:ea typeface="Arial" charset="0"/>
                <a:cs typeface="Arial" charset="0"/>
              </a:rPr>
              <a:t>Marcum, D. (2016).  Due diligence and stewardship in a time of</a:t>
            </a:r>
          </a:p>
          <a:p>
            <a:pPr>
              <a:spcAft>
                <a:spcPts val="400"/>
              </a:spcAft>
            </a:pPr>
            <a:r>
              <a:rPr lang="en-US" sz="2400" dirty="0">
                <a:latin typeface="Arial" charset="0"/>
                <a:ea typeface="Arial" charset="0"/>
                <a:cs typeface="Arial" charset="0"/>
              </a:rPr>
              <a:t>     change and uncertainty.  </a:t>
            </a:r>
            <a:r>
              <a:rPr lang="en-US" sz="2400" dirty="0" err="1">
                <a:latin typeface="Arial" charset="0"/>
                <a:ea typeface="Arial" charset="0"/>
                <a:cs typeface="Arial" charset="0"/>
              </a:rPr>
              <a:t>Ithaka</a:t>
            </a:r>
            <a:r>
              <a:rPr lang="en-US" sz="2400" dirty="0">
                <a:latin typeface="Arial" charset="0"/>
                <a:ea typeface="Arial" charset="0"/>
                <a:cs typeface="Arial" charset="0"/>
              </a:rPr>
              <a:t> S+R Issue Brief.  Retrieved</a:t>
            </a:r>
          </a:p>
          <a:p>
            <a:pPr>
              <a:spcAft>
                <a:spcPts val="400"/>
              </a:spcAft>
            </a:pPr>
            <a:r>
              <a:rPr lang="en-US" sz="2400" dirty="0">
                <a:latin typeface="Arial" charset="0"/>
                <a:ea typeface="Arial" charset="0"/>
                <a:cs typeface="Arial" charset="0"/>
              </a:rPr>
              <a:t>     from http://</a:t>
            </a:r>
            <a:r>
              <a:rPr lang="en-US" sz="2400" dirty="0" err="1">
                <a:latin typeface="Arial" charset="0"/>
                <a:ea typeface="Arial" charset="0"/>
                <a:cs typeface="Arial" charset="0"/>
              </a:rPr>
              <a:t>www.srithaka.org</a:t>
            </a:r>
            <a:r>
              <a:rPr lang="en-US" sz="2400" dirty="0">
                <a:latin typeface="Arial" charset="0"/>
                <a:ea typeface="Arial" charset="0"/>
                <a:cs typeface="Arial" charset="0"/>
              </a:rPr>
              <a:t>/</a:t>
            </a:r>
            <a:r>
              <a:rPr lang="en-US" sz="2400" dirty="0" err="1">
                <a:latin typeface="Arial" charset="0"/>
                <a:ea typeface="Arial" charset="0"/>
                <a:cs typeface="Arial" charset="0"/>
              </a:rPr>
              <a:t>wp</a:t>
            </a:r>
            <a:r>
              <a:rPr lang="en-US" sz="2400" dirty="0">
                <a:latin typeface="Arial" charset="0"/>
                <a:ea typeface="Arial" charset="0"/>
                <a:cs typeface="Arial" charset="0"/>
              </a:rPr>
              <a:t>-content/uploads/2016/04/SR_</a:t>
            </a:r>
          </a:p>
          <a:p>
            <a:pPr>
              <a:spcAft>
                <a:spcPts val="400"/>
              </a:spcAft>
            </a:pPr>
            <a:r>
              <a:rPr lang="en-US" sz="2400" dirty="0">
                <a:latin typeface="Arial" charset="0"/>
                <a:ea typeface="Arial" charset="0"/>
                <a:cs typeface="Arial" charset="0"/>
              </a:rPr>
              <a:t>      Issue_Brief_DueDiligence_Stewardship042616.pdf</a:t>
            </a:r>
          </a:p>
          <a:p>
            <a:pPr>
              <a:spcAft>
                <a:spcPts val="400"/>
              </a:spcAft>
            </a:pPr>
            <a:endParaRPr lang="en-US" sz="2400" dirty="0" smtClean="0">
              <a:solidFill>
                <a:srgbClr val="2D2D2D"/>
              </a:solidFill>
              <a:latin typeface="Arial" charset="0"/>
              <a:ea typeface="Arial" charset="0"/>
              <a:cs typeface="Arial" charset="0"/>
            </a:endParaRPr>
          </a:p>
          <a:p>
            <a:pPr>
              <a:spcAft>
                <a:spcPts val="400"/>
              </a:spcAft>
            </a:pPr>
            <a:r>
              <a:rPr lang="en-US" sz="2400" dirty="0" smtClean="0">
                <a:solidFill>
                  <a:srgbClr val="2D2D2D"/>
                </a:solidFill>
                <a:latin typeface="Arial" charset="0"/>
                <a:ea typeface="Arial" charset="0"/>
                <a:cs typeface="Arial" charset="0"/>
              </a:rPr>
              <a:t>U.S</a:t>
            </a:r>
            <a:r>
              <a:rPr lang="en-US" sz="2400" dirty="0">
                <a:solidFill>
                  <a:srgbClr val="2D2D2D"/>
                </a:solidFill>
                <a:latin typeface="Arial" charset="0"/>
                <a:ea typeface="Arial" charset="0"/>
                <a:cs typeface="Arial" charset="0"/>
              </a:rPr>
              <a:t>. Copyright Office (2014, July 23). Copyright law </a:t>
            </a:r>
            <a:endParaRPr lang="en-US" sz="2400" dirty="0" smtClean="0">
              <a:solidFill>
                <a:srgbClr val="2D2D2D"/>
              </a:solidFill>
              <a:latin typeface="Arial" charset="0"/>
              <a:ea typeface="Arial" charset="0"/>
              <a:cs typeface="Arial" charset="0"/>
            </a:endParaRPr>
          </a:p>
          <a:p>
            <a:pPr>
              <a:spcAft>
                <a:spcPts val="400"/>
              </a:spcAft>
            </a:pPr>
            <a:r>
              <a:rPr lang="en-US" sz="2400" dirty="0">
                <a:solidFill>
                  <a:srgbClr val="2D2D2D"/>
                </a:solidFill>
                <a:latin typeface="Arial" charset="0"/>
                <a:ea typeface="Arial" charset="0"/>
                <a:cs typeface="Arial" charset="0"/>
              </a:rPr>
              <a:t> </a:t>
            </a:r>
            <a:r>
              <a:rPr lang="en-US" sz="2400" dirty="0" smtClean="0">
                <a:solidFill>
                  <a:srgbClr val="2D2D2D"/>
                </a:solidFill>
                <a:latin typeface="Arial" charset="0"/>
                <a:ea typeface="Arial" charset="0"/>
                <a:cs typeface="Arial" charset="0"/>
              </a:rPr>
              <a:t>    of </a:t>
            </a:r>
            <a:r>
              <a:rPr lang="en-US" sz="2400" dirty="0">
                <a:solidFill>
                  <a:srgbClr val="2D2D2D"/>
                </a:solidFill>
                <a:latin typeface="Arial" charset="0"/>
                <a:ea typeface="Arial" charset="0"/>
                <a:cs typeface="Arial" charset="0"/>
              </a:rPr>
              <a:t>the United States of America and related laws </a:t>
            </a:r>
            <a:endParaRPr lang="en-US" sz="2400" dirty="0" smtClean="0">
              <a:solidFill>
                <a:srgbClr val="2D2D2D"/>
              </a:solidFill>
              <a:latin typeface="Arial" charset="0"/>
              <a:ea typeface="Arial" charset="0"/>
              <a:cs typeface="Arial" charset="0"/>
            </a:endParaRPr>
          </a:p>
          <a:p>
            <a:pPr>
              <a:spcAft>
                <a:spcPts val="400"/>
              </a:spcAft>
            </a:pPr>
            <a:r>
              <a:rPr lang="en-US" sz="2400" dirty="0">
                <a:solidFill>
                  <a:srgbClr val="2D2D2D"/>
                </a:solidFill>
                <a:latin typeface="Arial" charset="0"/>
                <a:ea typeface="Arial" charset="0"/>
                <a:cs typeface="Arial" charset="0"/>
              </a:rPr>
              <a:t> </a:t>
            </a:r>
            <a:r>
              <a:rPr lang="en-US" sz="2400" dirty="0" smtClean="0">
                <a:solidFill>
                  <a:srgbClr val="2D2D2D"/>
                </a:solidFill>
                <a:latin typeface="Arial" charset="0"/>
                <a:ea typeface="Arial" charset="0"/>
                <a:cs typeface="Arial" charset="0"/>
              </a:rPr>
              <a:t>    contained </a:t>
            </a:r>
            <a:r>
              <a:rPr lang="en-US" sz="2400" dirty="0">
                <a:solidFill>
                  <a:srgbClr val="2D2D2D"/>
                </a:solidFill>
                <a:latin typeface="Arial" charset="0"/>
                <a:ea typeface="Arial" charset="0"/>
                <a:cs typeface="Arial" charset="0"/>
              </a:rPr>
              <a:t>in Title 17 of the United States Code. </a:t>
            </a:r>
            <a:endParaRPr lang="en-US" sz="2400" dirty="0" smtClean="0">
              <a:solidFill>
                <a:srgbClr val="2D2D2D"/>
              </a:solidFill>
              <a:latin typeface="Arial" charset="0"/>
              <a:ea typeface="Arial" charset="0"/>
              <a:cs typeface="Arial" charset="0"/>
            </a:endParaRPr>
          </a:p>
          <a:p>
            <a:pPr>
              <a:spcAft>
                <a:spcPts val="400"/>
              </a:spcAft>
            </a:pPr>
            <a:r>
              <a:rPr lang="en-US" sz="2400" dirty="0">
                <a:solidFill>
                  <a:srgbClr val="2D2D2D"/>
                </a:solidFill>
                <a:latin typeface="Arial" charset="0"/>
                <a:ea typeface="Arial" charset="0"/>
                <a:cs typeface="Arial" charset="0"/>
              </a:rPr>
              <a:t> </a:t>
            </a:r>
            <a:r>
              <a:rPr lang="en-US" sz="2400" dirty="0" smtClean="0">
                <a:solidFill>
                  <a:srgbClr val="2D2D2D"/>
                </a:solidFill>
                <a:latin typeface="Arial" charset="0"/>
                <a:ea typeface="Arial" charset="0"/>
                <a:cs typeface="Arial" charset="0"/>
              </a:rPr>
              <a:t>    Retrieved from</a:t>
            </a:r>
          </a:p>
          <a:p>
            <a:pPr>
              <a:spcAft>
                <a:spcPts val="400"/>
              </a:spcAft>
            </a:pPr>
            <a:r>
              <a:rPr lang="en-US" sz="2400" dirty="0">
                <a:solidFill>
                  <a:srgbClr val="2D2D2D"/>
                </a:solidFill>
                <a:latin typeface="Arial" charset="0"/>
                <a:ea typeface="Arial" charset="0"/>
                <a:cs typeface="Arial" charset="0"/>
              </a:rPr>
              <a:t> </a:t>
            </a:r>
            <a:r>
              <a:rPr lang="en-US" sz="2400" dirty="0" smtClean="0">
                <a:solidFill>
                  <a:srgbClr val="2D2D2D"/>
                </a:solidFill>
                <a:latin typeface="Arial" charset="0"/>
                <a:ea typeface="Arial" charset="0"/>
                <a:cs typeface="Arial" charset="0"/>
              </a:rPr>
              <a:t>    http://</a:t>
            </a:r>
            <a:r>
              <a:rPr lang="en-US" sz="2400" dirty="0" err="1" smtClean="0">
                <a:solidFill>
                  <a:srgbClr val="2D2D2D"/>
                </a:solidFill>
                <a:latin typeface="Arial" charset="0"/>
                <a:ea typeface="Arial" charset="0"/>
                <a:cs typeface="Arial" charset="0"/>
              </a:rPr>
              <a:t>www.copyright.gov</a:t>
            </a:r>
            <a:r>
              <a:rPr lang="en-US" sz="2400" dirty="0" smtClean="0">
                <a:solidFill>
                  <a:srgbClr val="2D2D2D"/>
                </a:solidFill>
                <a:latin typeface="Arial" charset="0"/>
                <a:ea typeface="Arial" charset="0"/>
                <a:cs typeface="Arial" charset="0"/>
              </a:rPr>
              <a:t>/title17/92chap1.html#108</a:t>
            </a:r>
          </a:p>
        </p:txBody>
      </p:sp>
    </p:spTree>
    <p:extLst>
      <p:ext uri="{BB962C8B-B14F-4D97-AF65-F5344CB8AC3E}">
        <p14:creationId xmlns:p14="http://schemas.microsoft.com/office/powerpoint/2010/main" val="18120114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Questions?</a:t>
            </a:r>
            <a:endParaRPr lang="en-US" sz="3200" dirty="0">
              <a:latin typeface="Arial" charset="0"/>
              <a:ea typeface="Arial" charset="0"/>
              <a:cs typeface="Arial"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8199" y="1230308"/>
            <a:ext cx="4351337" cy="4351337"/>
          </a:xfrm>
        </p:spPr>
      </p:pic>
    </p:spTree>
    <p:extLst>
      <p:ext uri="{BB962C8B-B14F-4D97-AF65-F5344CB8AC3E}">
        <p14:creationId xmlns:p14="http://schemas.microsoft.com/office/powerpoint/2010/main" val="19718540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200" dirty="0" smtClean="0">
                <a:latin typeface="Arial" charset="0"/>
                <a:ea typeface="Arial" charset="0"/>
                <a:cs typeface="Arial" charset="0"/>
              </a:rPr>
              <a:t>Contact:</a:t>
            </a:r>
          </a:p>
          <a:p>
            <a:pPr marL="0" indent="0">
              <a:buNone/>
            </a:pPr>
            <a:endParaRPr lang="en-US" dirty="0">
              <a:latin typeface="Arial" charset="0"/>
              <a:ea typeface="Arial" charset="0"/>
              <a:cs typeface="Arial" charset="0"/>
            </a:endParaRPr>
          </a:p>
          <a:p>
            <a:pPr marL="0" indent="0">
              <a:buNone/>
            </a:pPr>
            <a:r>
              <a:rPr lang="en-US" dirty="0">
                <a:latin typeface="Arial" charset="0"/>
                <a:ea typeface="Arial" charset="0"/>
                <a:cs typeface="Arial" charset="0"/>
              </a:rPr>
              <a:t>d</a:t>
            </a:r>
            <a:r>
              <a:rPr lang="en-US" dirty="0" smtClean="0">
                <a:latin typeface="Arial" charset="0"/>
                <a:ea typeface="Arial" charset="0"/>
                <a:cs typeface="Arial" charset="0"/>
              </a:rPr>
              <a:t>eg farrelly</a:t>
            </a:r>
          </a:p>
          <a:p>
            <a:pPr marL="0" indent="0">
              <a:buNone/>
            </a:pPr>
            <a:r>
              <a:rPr lang="en-US" dirty="0" smtClean="0">
                <a:latin typeface="Arial" charset="0"/>
                <a:ea typeface="Arial" charset="0"/>
                <a:cs typeface="Arial" charset="0"/>
              </a:rPr>
              <a:t>	</a:t>
            </a:r>
            <a:r>
              <a:rPr lang="en-US" dirty="0" err="1" smtClean="0">
                <a:latin typeface="Arial" charset="0"/>
                <a:ea typeface="Arial" charset="0"/>
                <a:cs typeface="Arial" charset="0"/>
              </a:rPr>
              <a:t>d</a:t>
            </a:r>
            <a:r>
              <a:rPr lang="en-US" dirty="0" err="1" smtClean="0">
                <a:latin typeface="Arial" charset="0"/>
                <a:ea typeface="Arial" charset="0"/>
                <a:cs typeface="Arial" charset="0"/>
              </a:rPr>
              <a:t>eg@asu.edu</a:t>
            </a:r>
            <a:endParaRPr lang="en-US" dirty="0" smtClean="0">
              <a:latin typeface="Arial" charset="0"/>
              <a:ea typeface="Arial" charset="0"/>
              <a:cs typeface="Arial" charset="0"/>
            </a:endParaRPr>
          </a:p>
          <a:p>
            <a:pPr marL="0" indent="0">
              <a:buNone/>
            </a:pPr>
            <a:r>
              <a:rPr lang="en-US" dirty="0" smtClean="0">
                <a:latin typeface="Arial" charset="0"/>
                <a:ea typeface="Arial" charset="0"/>
                <a:cs typeface="Arial" charset="0"/>
              </a:rPr>
              <a:t>		602.332.3103</a:t>
            </a:r>
          </a:p>
          <a:p>
            <a:endParaRPr lang="en-US" dirty="0"/>
          </a:p>
        </p:txBody>
      </p:sp>
    </p:spTree>
    <p:extLst>
      <p:ext uri="{BB962C8B-B14F-4D97-AF65-F5344CB8AC3E}">
        <p14:creationId xmlns:p14="http://schemas.microsoft.com/office/powerpoint/2010/main" val="12081425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443280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64848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23962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9903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charset="0"/>
                <a:ea typeface="Arial" charset="0"/>
                <a:cs typeface="Arial" charset="0"/>
              </a:rPr>
              <a:t>Section 108</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0900" y="1670619"/>
            <a:ext cx="6350000" cy="3568700"/>
          </a:xfrm>
        </p:spPr>
      </p:pic>
    </p:spTree>
    <p:extLst>
      <p:ext uri="{BB962C8B-B14F-4D97-AF65-F5344CB8AC3E}">
        <p14:creationId xmlns:p14="http://schemas.microsoft.com/office/powerpoint/2010/main" val="9173308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4327" y="1192212"/>
            <a:ext cx="8314150" cy="5486400"/>
          </a:xfrm>
        </p:spPr>
      </p:pic>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Scope of the Issue</a:t>
            </a:r>
            <a:endParaRPr lang="en-US" sz="3200" dirty="0">
              <a:latin typeface="Arial" charset="0"/>
              <a:ea typeface="Arial" charset="0"/>
              <a:cs typeface="Arial" charset="0"/>
            </a:endParaRPr>
          </a:p>
        </p:txBody>
      </p:sp>
    </p:spTree>
    <p:extLst>
      <p:ext uri="{BB962C8B-B14F-4D97-AF65-F5344CB8AC3E}">
        <p14:creationId xmlns:p14="http://schemas.microsoft.com/office/powerpoint/2010/main" val="1339942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2200" dirty="0">
                <a:latin typeface="Arial" charset="0"/>
                <a:ea typeface="Arial" charset="0"/>
                <a:cs typeface="Arial" charset="0"/>
              </a:rPr>
              <a:t>https://</a:t>
            </a:r>
            <a:r>
              <a:rPr lang="en-US" sz="2200" dirty="0" err="1">
                <a:latin typeface="Arial" charset="0"/>
                <a:ea typeface="Arial" charset="0"/>
                <a:cs typeface="Arial" charset="0"/>
              </a:rPr>
              <a:t>www.law.cornell.edu</a:t>
            </a:r>
            <a:r>
              <a:rPr lang="en-US" sz="2200" dirty="0">
                <a:latin typeface="Arial" charset="0"/>
                <a:ea typeface="Arial" charset="0"/>
                <a:cs typeface="Arial" charset="0"/>
              </a:rPr>
              <a:t>/</a:t>
            </a:r>
            <a:r>
              <a:rPr lang="en-US" sz="2200" dirty="0" err="1">
                <a:latin typeface="Arial" charset="0"/>
                <a:ea typeface="Arial" charset="0"/>
                <a:cs typeface="Arial" charset="0"/>
              </a:rPr>
              <a:t>uscode</a:t>
            </a:r>
            <a:r>
              <a:rPr lang="en-US" sz="2200" dirty="0">
                <a:latin typeface="Arial" charset="0"/>
                <a:ea typeface="Arial" charset="0"/>
                <a:cs typeface="Arial" charset="0"/>
              </a:rPr>
              <a:t>/text/17/108</a:t>
            </a:r>
          </a:p>
        </p:txBody>
      </p:sp>
      <p:sp>
        <p:nvSpPr>
          <p:cNvPr id="4" name="Rectangle 3"/>
          <p:cNvSpPr/>
          <p:nvPr/>
        </p:nvSpPr>
        <p:spPr>
          <a:xfrm>
            <a:off x="838200" y="404195"/>
            <a:ext cx="9033164" cy="1077218"/>
          </a:xfrm>
          <a:prstGeom prst="rect">
            <a:avLst/>
          </a:prstGeom>
        </p:spPr>
        <p:txBody>
          <a:bodyPr wrap="square">
            <a:spAutoFit/>
          </a:bodyPr>
          <a:lstStyle/>
          <a:p>
            <a:r>
              <a:rPr lang="en-US" sz="3200" dirty="0">
                <a:solidFill>
                  <a:srgbClr val="A20816"/>
                </a:solidFill>
                <a:latin typeface="Georgia" charset="0"/>
              </a:rPr>
              <a:t>17 U.S. Code § 108 - Limitations on exclusive rights: Reproduction by libraries and archives</a:t>
            </a:r>
            <a:endParaRPr lang="en-US" sz="3200" dirty="0"/>
          </a:p>
        </p:txBody>
      </p:sp>
      <p:sp>
        <p:nvSpPr>
          <p:cNvPr id="5" name="TextBox 4"/>
          <p:cNvSpPr txBox="1"/>
          <p:nvPr/>
        </p:nvSpPr>
        <p:spPr>
          <a:xfrm>
            <a:off x="838200" y="2410687"/>
            <a:ext cx="8659091" cy="3970318"/>
          </a:xfrm>
          <a:prstGeom prst="rect">
            <a:avLst/>
          </a:prstGeom>
          <a:noFill/>
        </p:spPr>
        <p:txBody>
          <a:bodyPr wrap="square" rtlCol="0">
            <a:spAutoFit/>
          </a:bodyPr>
          <a:lstStyle/>
          <a:p>
            <a:r>
              <a:rPr lang="en-US" sz="2800" b="1" dirty="0" smtClean="0"/>
              <a:t>(</a:t>
            </a:r>
            <a:r>
              <a:rPr lang="en-US" sz="2800" b="1" dirty="0"/>
              <a:t>c)</a:t>
            </a:r>
            <a:r>
              <a:rPr lang="en-US" sz="2800" dirty="0"/>
              <a:t> The right of reproduction under this section applies to </a:t>
            </a:r>
            <a:r>
              <a:rPr lang="en-US" sz="2800" b="1" dirty="0">
                <a:solidFill>
                  <a:srgbClr val="FF0000"/>
                </a:solidFill>
              </a:rPr>
              <a:t>three copies </a:t>
            </a:r>
            <a:r>
              <a:rPr lang="en-US" sz="2800" dirty="0"/>
              <a:t>or </a:t>
            </a:r>
            <a:r>
              <a:rPr lang="en-US" sz="2800" dirty="0" err="1"/>
              <a:t>phonorecords</a:t>
            </a:r>
            <a:r>
              <a:rPr lang="en-US" sz="2800" dirty="0"/>
              <a:t> of a published work duplicated solely for the purpose of replacement of a copy or </a:t>
            </a:r>
            <a:r>
              <a:rPr lang="en-US" sz="2800" dirty="0" err="1"/>
              <a:t>phonorecord</a:t>
            </a:r>
            <a:r>
              <a:rPr lang="en-US" sz="2800" dirty="0"/>
              <a:t> that is </a:t>
            </a:r>
            <a:r>
              <a:rPr lang="en-US" sz="2800" b="1" dirty="0">
                <a:solidFill>
                  <a:srgbClr val="FF0000"/>
                </a:solidFill>
              </a:rPr>
              <a:t>damaged, deteriorating, lost, or stolen, or if the existing format in which the work is stored has become obsolete,</a:t>
            </a:r>
            <a:r>
              <a:rPr lang="en-US" sz="2800" dirty="0">
                <a:solidFill>
                  <a:srgbClr val="FF0000"/>
                </a:solidFill>
              </a:rPr>
              <a:t> </a:t>
            </a:r>
            <a:r>
              <a:rPr lang="en-US" sz="2800" dirty="0"/>
              <a:t>if—</a:t>
            </a:r>
          </a:p>
          <a:p>
            <a:r>
              <a:rPr lang="en-US" sz="2800" b="1" dirty="0"/>
              <a:t>(1)</a:t>
            </a:r>
            <a:r>
              <a:rPr lang="en-US" sz="2800" dirty="0"/>
              <a:t> the library or archives has, after a</a:t>
            </a:r>
            <a:r>
              <a:rPr lang="en-US" sz="2800" b="1" dirty="0"/>
              <a:t> </a:t>
            </a:r>
            <a:r>
              <a:rPr lang="en-US" sz="2800" b="1" dirty="0">
                <a:solidFill>
                  <a:srgbClr val="FF0000"/>
                </a:solidFill>
              </a:rPr>
              <a:t>reasonable effort</a:t>
            </a:r>
            <a:r>
              <a:rPr lang="en-US" sz="2800" dirty="0">
                <a:solidFill>
                  <a:srgbClr val="FF0000"/>
                </a:solidFill>
              </a:rPr>
              <a:t>, </a:t>
            </a:r>
            <a:r>
              <a:rPr lang="en-US" sz="2800" dirty="0"/>
              <a:t>determined that an </a:t>
            </a:r>
            <a:r>
              <a:rPr lang="en-US" sz="2800" b="1" dirty="0">
                <a:solidFill>
                  <a:srgbClr val="FF0000"/>
                </a:solidFill>
              </a:rPr>
              <a:t>unused replacement cannot be obtained at a fair price</a:t>
            </a:r>
            <a:r>
              <a:rPr lang="en-US" sz="2800" dirty="0"/>
              <a:t>; </a:t>
            </a:r>
            <a:r>
              <a:rPr lang="en-US" sz="2800" dirty="0" smtClean="0"/>
              <a:t>and</a:t>
            </a:r>
            <a:endParaRPr lang="en-US" sz="2800" dirty="0"/>
          </a:p>
        </p:txBody>
      </p:sp>
    </p:spTree>
    <p:extLst>
      <p:ext uri="{BB962C8B-B14F-4D97-AF65-F5344CB8AC3E}">
        <p14:creationId xmlns:p14="http://schemas.microsoft.com/office/powerpoint/2010/main" val="1366802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In Brief</a:t>
            </a:r>
            <a:endParaRPr lang="en-US" sz="3200" dirty="0">
              <a:latin typeface="Arial" charset="0"/>
              <a:ea typeface="Arial" charset="0"/>
              <a:cs typeface="Arial" charset="0"/>
            </a:endParaRP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Arial" charset="0"/>
                <a:ea typeface="Arial" charset="0"/>
                <a:cs typeface="Arial" charset="0"/>
              </a:rPr>
              <a:t>You can make up to 3 digital copies of items that are: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latin typeface="Arial" charset="0"/>
              <a:ea typeface="Arial" charset="0"/>
              <a:cs typeface="Arial" charset="0"/>
            </a:endParaRPr>
          </a:p>
          <a:p>
            <a:pPr>
              <a:lnSpc>
                <a:spcPct val="100000"/>
              </a:lnSpc>
              <a:spcBef>
                <a:spcPts val="0"/>
              </a:spcBef>
            </a:pPr>
            <a:r>
              <a:rPr lang="en-US" dirty="0" smtClean="0">
                <a:latin typeface="Arial" charset="0"/>
                <a:ea typeface="Arial" charset="0"/>
                <a:cs typeface="Arial" charset="0"/>
              </a:rPr>
              <a:t>Lost </a:t>
            </a:r>
          </a:p>
          <a:p>
            <a:pPr>
              <a:lnSpc>
                <a:spcPct val="100000"/>
              </a:lnSpc>
              <a:spcBef>
                <a:spcPts val="0"/>
              </a:spcBef>
            </a:pPr>
            <a:r>
              <a:rPr lang="en-US" dirty="0" smtClean="0">
                <a:latin typeface="Arial" charset="0"/>
                <a:ea typeface="Arial" charset="0"/>
                <a:cs typeface="Arial" charset="0"/>
              </a:rPr>
              <a:t>Damaged</a:t>
            </a:r>
          </a:p>
          <a:p>
            <a:pPr>
              <a:lnSpc>
                <a:spcPct val="100000"/>
              </a:lnSpc>
              <a:spcBef>
                <a:spcPts val="0"/>
              </a:spcBef>
            </a:pPr>
            <a:r>
              <a:rPr lang="en-US" dirty="0" smtClean="0">
                <a:latin typeface="Arial" charset="0"/>
                <a:ea typeface="Arial" charset="0"/>
                <a:cs typeface="Arial" charset="0"/>
              </a:rPr>
              <a:t>Stolen</a:t>
            </a:r>
          </a:p>
          <a:p>
            <a:pPr>
              <a:lnSpc>
                <a:spcPct val="100000"/>
              </a:lnSpc>
              <a:spcBef>
                <a:spcPts val="0"/>
              </a:spcBef>
            </a:pPr>
            <a:r>
              <a:rPr lang="en-US" dirty="0" smtClean="0">
                <a:latin typeface="Arial" charset="0"/>
                <a:ea typeface="Arial" charset="0"/>
                <a:cs typeface="Arial" charset="0"/>
              </a:rPr>
              <a:t>Deteriorating</a:t>
            </a:r>
          </a:p>
          <a:p>
            <a:pPr>
              <a:lnSpc>
                <a:spcPct val="100000"/>
              </a:lnSpc>
              <a:spcBef>
                <a:spcPts val="0"/>
              </a:spcBef>
            </a:pPr>
            <a:r>
              <a:rPr lang="en-US" dirty="0" smtClean="0">
                <a:latin typeface="Arial" charset="0"/>
                <a:ea typeface="Arial" charset="0"/>
                <a:cs typeface="Arial" charset="0"/>
              </a:rPr>
              <a:t>Obsolete format</a:t>
            </a:r>
          </a:p>
        </p:txBody>
      </p:sp>
    </p:spTree>
    <p:extLst>
      <p:ext uri="{BB962C8B-B14F-4D97-AF65-F5344CB8AC3E}">
        <p14:creationId xmlns:p14="http://schemas.microsoft.com/office/powerpoint/2010/main" val="925298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Provided</a:t>
            </a:r>
            <a:r>
              <a:rPr lang="is-IS" sz="3200" dirty="0" smtClean="0">
                <a:latin typeface="Arial" charset="0"/>
                <a:ea typeface="Arial" charset="0"/>
                <a:cs typeface="Arial" charset="0"/>
              </a:rPr>
              <a:t>…..</a:t>
            </a:r>
            <a:endParaRPr lang="en-US" sz="3200" dirty="0">
              <a:latin typeface="Arial" charset="0"/>
              <a:ea typeface="Arial" charset="0"/>
              <a:cs typeface="Arial" charset="0"/>
            </a:endParaRP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Arial" charset="0"/>
                <a:ea typeface="Arial" charset="0"/>
                <a:cs typeface="Arial" charset="0"/>
              </a:rPr>
              <a:t>You have conducted:</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latin typeface="Arial" charset="0"/>
              <a:ea typeface="Arial" charset="0"/>
              <a:cs typeface="Arial" charset="0"/>
            </a:endParaRPr>
          </a:p>
          <a:p>
            <a:pPr>
              <a:lnSpc>
                <a:spcPct val="100000"/>
              </a:lnSpc>
              <a:spcBef>
                <a:spcPts val="0"/>
              </a:spcBef>
            </a:pPr>
            <a:r>
              <a:rPr lang="en-US" dirty="0" smtClean="0">
                <a:latin typeface="Arial" charset="0"/>
                <a:ea typeface="Arial" charset="0"/>
                <a:cs typeface="Arial" charset="0"/>
              </a:rPr>
              <a:t>A </a:t>
            </a:r>
            <a:r>
              <a:rPr lang="en-US" b="1" dirty="0" smtClean="0">
                <a:solidFill>
                  <a:srgbClr val="FF0000"/>
                </a:solidFill>
                <a:latin typeface="Arial" charset="0"/>
                <a:ea typeface="Arial" charset="0"/>
                <a:cs typeface="Arial" charset="0"/>
              </a:rPr>
              <a:t>reasonable</a:t>
            </a:r>
            <a:r>
              <a:rPr lang="en-US" dirty="0" smtClean="0">
                <a:solidFill>
                  <a:srgbClr val="FF0000"/>
                </a:solidFill>
                <a:latin typeface="Arial" charset="0"/>
                <a:ea typeface="Arial" charset="0"/>
                <a:cs typeface="Arial" charset="0"/>
              </a:rPr>
              <a:t> </a:t>
            </a:r>
            <a:r>
              <a:rPr lang="en-US" dirty="0" smtClean="0">
                <a:latin typeface="Arial" charset="0"/>
                <a:ea typeface="Arial" charset="0"/>
                <a:cs typeface="Arial" charset="0"/>
              </a:rPr>
              <a:t>search</a:t>
            </a:r>
          </a:p>
          <a:p>
            <a:pPr>
              <a:lnSpc>
                <a:spcPct val="100000"/>
              </a:lnSpc>
              <a:spcBef>
                <a:spcPts val="0"/>
              </a:spcBef>
            </a:pPr>
            <a:r>
              <a:rPr lang="en-US" dirty="0" smtClean="0">
                <a:latin typeface="Arial" charset="0"/>
                <a:ea typeface="Arial" charset="0"/>
                <a:cs typeface="Arial" charset="0"/>
              </a:rPr>
              <a:t>For an </a:t>
            </a:r>
            <a:r>
              <a:rPr lang="en-US" b="1" dirty="0" smtClean="0">
                <a:solidFill>
                  <a:srgbClr val="FF0000"/>
                </a:solidFill>
                <a:latin typeface="Arial" charset="0"/>
                <a:ea typeface="Arial" charset="0"/>
                <a:cs typeface="Arial" charset="0"/>
              </a:rPr>
              <a:t>unused</a:t>
            </a:r>
            <a:r>
              <a:rPr lang="en-US" dirty="0" smtClean="0">
                <a:solidFill>
                  <a:srgbClr val="FF0000"/>
                </a:solidFill>
                <a:latin typeface="Arial" charset="0"/>
                <a:ea typeface="Arial" charset="0"/>
                <a:cs typeface="Arial" charset="0"/>
              </a:rPr>
              <a:t> </a:t>
            </a:r>
            <a:r>
              <a:rPr lang="en-US" dirty="0" smtClean="0">
                <a:latin typeface="Arial" charset="0"/>
                <a:ea typeface="Arial" charset="0"/>
                <a:cs typeface="Arial" charset="0"/>
              </a:rPr>
              <a:t>copy</a:t>
            </a:r>
          </a:p>
          <a:p>
            <a:pPr>
              <a:lnSpc>
                <a:spcPct val="100000"/>
              </a:lnSpc>
              <a:spcBef>
                <a:spcPts val="0"/>
              </a:spcBef>
            </a:pPr>
            <a:r>
              <a:rPr lang="en-US" dirty="0" smtClean="0">
                <a:latin typeface="Arial" charset="0"/>
                <a:ea typeface="Arial" charset="0"/>
                <a:cs typeface="Arial" charset="0"/>
              </a:rPr>
              <a:t>At a </a:t>
            </a:r>
            <a:r>
              <a:rPr lang="en-US" b="1" dirty="0" smtClean="0">
                <a:solidFill>
                  <a:srgbClr val="FF0000"/>
                </a:solidFill>
                <a:latin typeface="Arial" charset="0"/>
                <a:ea typeface="Arial" charset="0"/>
                <a:cs typeface="Arial" charset="0"/>
              </a:rPr>
              <a:t>fair</a:t>
            </a:r>
            <a:r>
              <a:rPr lang="en-US" dirty="0" smtClean="0">
                <a:solidFill>
                  <a:srgbClr val="FF0000"/>
                </a:solidFill>
                <a:latin typeface="Arial" charset="0"/>
                <a:ea typeface="Arial" charset="0"/>
                <a:cs typeface="Arial" charset="0"/>
              </a:rPr>
              <a:t> </a:t>
            </a:r>
            <a:r>
              <a:rPr lang="en-US" dirty="0" smtClean="0">
                <a:latin typeface="Arial" charset="0"/>
                <a:ea typeface="Arial" charset="0"/>
                <a:cs typeface="Arial" charset="0"/>
              </a:rPr>
              <a:t>price</a:t>
            </a:r>
            <a:endParaRPr lang="en-US" dirty="0">
              <a:latin typeface="Arial" charset="0"/>
              <a:ea typeface="Arial" charset="0"/>
              <a:cs typeface="Arial" charset="0"/>
            </a:endParaRPr>
          </a:p>
        </p:txBody>
      </p:sp>
    </p:spTree>
    <p:extLst>
      <p:ext uri="{BB962C8B-B14F-4D97-AF65-F5344CB8AC3E}">
        <p14:creationId xmlns:p14="http://schemas.microsoft.com/office/powerpoint/2010/main" val="525104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charset="0"/>
                <a:ea typeface="Arial" charset="0"/>
                <a:cs typeface="Arial" charset="0"/>
              </a:rPr>
              <a:t>Limitations of Section 108</a:t>
            </a:r>
            <a:endParaRPr lang="en-US" sz="3200" dirty="0">
              <a:latin typeface="Arial" charset="0"/>
              <a:ea typeface="Arial" charset="0"/>
              <a:cs typeface="Arial" charset="0"/>
            </a:endParaRPr>
          </a:p>
        </p:txBody>
      </p:sp>
      <p:sp>
        <p:nvSpPr>
          <p:cNvPr id="3" name="Content Placeholder 2"/>
          <p:cNvSpPr>
            <a:spLocks noGrp="1"/>
          </p:cNvSpPr>
          <p:nvPr>
            <p:ph idx="1"/>
          </p:nvPr>
        </p:nvSpPr>
        <p:spPr>
          <a:xfrm>
            <a:off x="838201" y="1802179"/>
            <a:ext cx="8097982" cy="4307676"/>
          </a:xfrm>
        </p:spPr>
        <p:txBody>
          <a:bodyPr/>
          <a:lstStyle/>
          <a:p>
            <a:pPr>
              <a:lnSpc>
                <a:spcPct val="100000"/>
              </a:lnSpc>
              <a:spcBef>
                <a:spcPts val="0"/>
              </a:spcBef>
            </a:pPr>
            <a:r>
              <a:rPr lang="en-US" dirty="0" smtClean="0"/>
              <a:t>3 copies</a:t>
            </a:r>
          </a:p>
          <a:p>
            <a:pPr>
              <a:lnSpc>
                <a:spcPct val="100000"/>
              </a:lnSpc>
              <a:spcBef>
                <a:spcPts val="0"/>
              </a:spcBef>
            </a:pPr>
            <a:endParaRPr lang="en-US" dirty="0"/>
          </a:p>
          <a:p>
            <a:pPr>
              <a:lnSpc>
                <a:spcPct val="100000"/>
              </a:lnSpc>
              <a:spcBef>
                <a:spcPts val="0"/>
              </a:spcBef>
            </a:pPr>
            <a:r>
              <a:rPr lang="en-US" dirty="0" smtClean="0"/>
              <a:t>Digital copies cannot be:</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457200" lvl="1" indent="0">
              <a:lnSpc>
                <a:spcPct val="100000"/>
              </a:lnSpc>
              <a:spcBef>
                <a:spcPts val="0"/>
              </a:spcBef>
              <a:buNone/>
            </a:pPr>
            <a:r>
              <a:rPr lang="en-US" sz="2800" b="1" dirty="0" smtClean="0"/>
              <a:t>(c)  </a:t>
            </a:r>
            <a:r>
              <a:rPr lang="en-US" sz="2800" b="1" dirty="0"/>
              <a:t>(2)</a:t>
            </a:r>
            <a:r>
              <a:rPr lang="en-US" sz="2800" dirty="0"/>
              <a:t> </a:t>
            </a:r>
            <a:r>
              <a:rPr lang="is-IS" sz="2800" dirty="0" smtClean="0"/>
              <a:t>… </a:t>
            </a:r>
            <a:r>
              <a:rPr lang="en-US" sz="2800" b="1" dirty="0" smtClean="0">
                <a:solidFill>
                  <a:srgbClr val="FF0000"/>
                </a:solidFill>
              </a:rPr>
              <a:t>made </a:t>
            </a:r>
            <a:r>
              <a:rPr lang="en-US" sz="2800" b="1" dirty="0">
                <a:solidFill>
                  <a:srgbClr val="FF0000"/>
                </a:solidFill>
              </a:rPr>
              <a:t>available to the public </a:t>
            </a:r>
            <a:r>
              <a:rPr lang="en-US" sz="2800" dirty="0"/>
              <a:t>in that format </a:t>
            </a:r>
            <a:r>
              <a:rPr lang="en-US" sz="2800" b="1" dirty="0">
                <a:solidFill>
                  <a:srgbClr val="FF0000"/>
                </a:solidFill>
              </a:rPr>
              <a:t>outside the premises</a:t>
            </a:r>
            <a:r>
              <a:rPr lang="en-US" sz="2800" dirty="0"/>
              <a:t> of the library or archives in lawful possession of such copy.</a:t>
            </a:r>
            <a:endParaRPr lang="en-US" sz="2800" dirty="0" smtClean="0"/>
          </a:p>
        </p:txBody>
      </p:sp>
    </p:spTree>
    <p:extLst>
      <p:ext uri="{BB962C8B-B14F-4D97-AF65-F5344CB8AC3E}">
        <p14:creationId xmlns:p14="http://schemas.microsoft.com/office/powerpoint/2010/main" val="1335252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2015</Words>
  <Application>Microsoft Macintosh PowerPoint</Application>
  <PresentationFormat>Widescreen</PresentationFormat>
  <Paragraphs>290</Paragraphs>
  <Slides>50</Slides>
  <Notes>34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Calibri</vt:lpstr>
      <vt:lpstr>Calibri Light</vt:lpstr>
      <vt:lpstr>Georgia</vt:lpstr>
      <vt:lpstr>Arial</vt:lpstr>
      <vt:lpstr>Office Theme</vt:lpstr>
      <vt:lpstr>Custom Design</vt:lpstr>
      <vt:lpstr>Academic Library Streaming Video Revisited</vt:lpstr>
      <vt:lpstr>Scope of the Issue</vt:lpstr>
      <vt:lpstr>Scope of the Issue           </vt:lpstr>
      <vt:lpstr>PowerPoint Presentation</vt:lpstr>
      <vt:lpstr>Section 108</vt:lpstr>
      <vt:lpstr>PowerPoint Presentation</vt:lpstr>
      <vt:lpstr>In Brief</vt:lpstr>
      <vt:lpstr>Provided…..</vt:lpstr>
      <vt:lpstr>Limitations of Section 108</vt:lpstr>
      <vt:lpstr>PowerPoint Presentation</vt:lpstr>
      <vt:lpstr>PowerPoint Presentation</vt:lpstr>
      <vt:lpstr>But…</vt:lpstr>
      <vt:lpstr>Deteriorating or Obsolete?</vt:lpstr>
      <vt:lpstr>PowerPoint Presentation</vt:lpstr>
      <vt:lpstr>Last manufacturer of VHS players - Funai Corp discontinued production in July 2016</vt:lpstr>
      <vt:lpstr>PowerPoint Presentation</vt:lpstr>
      <vt:lpstr>Urgency</vt:lpstr>
      <vt:lpstr>Arguments against taking action</vt:lpstr>
      <vt:lpstr>PowerPoint Presentation</vt:lpstr>
      <vt:lpstr>What constitutes ”Reasonable” effort?</vt:lpstr>
      <vt:lpstr>What constitutes ”Reasonable” effort?</vt:lpstr>
      <vt:lpstr>PowerPoint Presentation</vt:lpstr>
      <vt:lpstr>What constitutes ”fair” price?</vt:lpstr>
      <vt:lpstr>Section108video.com Database</vt:lpstr>
      <vt:lpstr>Section108video.com Database</vt:lpstr>
      <vt:lpstr>All Titles</vt:lpstr>
      <vt:lpstr>Title Record</vt:lpstr>
      <vt:lpstr>Title Record, Search Data</vt:lpstr>
      <vt:lpstr>Title Record, Search Data</vt:lpstr>
      <vt:lpstr>My Institution Option</vt:lpstr>
      <vt:lpstr>Your Institution</vt:lpstr>
      <vt:lpstr>PowerPoint Presentation</vt:lpstr>
      <vt:lpstr>Add Record, Part 1</vt:lpstr>
      <vt:lpstr>Add Record, Part 2</vt:lpstr>
      <vt:lpstr>PowerPoint Presentation</vt:lpstr>
      <vt:lpstr>Next steps</vt:lpstr>
      <vt:lpstr>Pipe Dream</vt:lpstr>
      <vt:lpstr>In the meantime…</vt:lpstr>
      <vt:lpstr>A few more suggestions</vt:lpstr>
      <vt:lpstr>Finally:</vt:lpstr>
      <vt:lpstr>References</vt:lpstr>
      <vt:lpstr>References</vt:lpstr>
      <vt:lpstr>References</vt:lpstr>
      <vt:lpstr>Questions?</vt:lpstr>
      <vt:lpstr>PowerPoint Presentation</vt:lpstr>
      <vt:lpstr>PowerPoint Presentation</vt:lpstr>
      <vt:lpstr>PowerPoint Presentation</vt:lpstr>
      <vt:lpstr>PowerPoint Presentation</vt:lpstr>
      <vt:lpstr>PowerPoint Presentation</vt:lpstr>
      <vt:lpstr>Scope of the Issue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Deg Farrelly</dc:creator>
  <cp:lastModifiedBy>Deg Farrelly</cp:lastModifiedBy>
  <cp:revision>62</cp:revision>
  <dcterms:created xsi:type="dcterms:W3CDTF">2016-06-19T23:24:27Z</dcterms:created>
  <dcterms:modified xsi:type="dcterms:W3CDTF">2016-11-02T21:15:27Z</dcterms:modified>
</cp:coreProperties>
</file>