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8"/>
  </p:notesMasterIdLst>
  <p:sldIdLst>
    <p:sldId id="256" r:id="rId2"/>
    <p:sldId id="456" r:id="rId3"/>
    <p:sldId id="257" r:id="rId4"/>
    <p:sldId id="342" r:id="rId5"/>
    <p:sldId id="343" r:id="rId6"/>
    <p:sldId id="258" r:id="rId7"/>
    <p:sldId id="401" r:id="rId8"/>
    <p:sldId id="404" r:id="rId9"/>
    <p:sldId id="328" r:id="rId10"/>
    <p:sldId id="442" r:id="rId11"/>
    <p:sldId id="338" r:id="rId12"/>
    <p:sldId id="340" r:id="rId13"/>
    <p:sldId id="341" r:id="rId14"/>
    <p:sldId id="339" r:id="rId15"/>
    <p:sldId id="344" r:id="rId16"/>
    <p:sldId id="259" r:id="rId17"/>
    <p:sldId id="337" r:id="rId18"/>
    <p:sldId id="463" r:id="rId19"/>
    <p:sldId id="457" r:id="rId20"/>
    <p:sldId id="260" r:id="rId21"/>
    <p:sldId id="261" r:id="rId22"/>
    <p:sldId id="262" r:id="rId23"/>
    <p:sldId id="305" r:id="rId24"/>
    <p:sldId id="332" r:id="rId25"/>
    <p:sldId id="458" r:id="rId26"/>
    <p:sldId id="280" r:id="rId27"/>
    <p:sldId id="444" r:id="rId28"/>
    <p:sldId id="459" r:id="rId29"/>
    <p:sldId id="283" r:id="rId30"/>
    <p:sldId id="329" r:id="rId31"/>
    <p:sldId id="264" r:id="rId32"/>
    <p:sldId id="306" r:id="rId33"/>
    <p:sldId id="396" r:id="rId34"/>
    <p:sldId id="374" r:id="rId35"/>
    <p:sldId id="397" r:id="rId36"/>
    <p:sldId id="405" r:id="rId37"/>
    <p:sldId id="330" r:id="rId38"/>
    <p:sldId id="460" r:id="rId39"/>
    <p:sldId id="268" r:id="rId40"/>
    <p:sldId id="269" r:id="rId41"/>
    <p:sldId id="270" r:id="rId42"/>
    <p:sldId id="331" r:id="rId43"/>
    <p:sldId id="272" r:id="rId44"/>
    <p:sldId id="273" r:id="rId45"/>
    <p:sldId id="274" r:id="rId46"/>
    <p:sldId id="406" r:id="rId47"/>
    <p:sldId id="277" r:id="rId48"/>
    <p:sldId id="276" r:id="rId49"/>
    <p:sldId id="278" r:id="rId50"/>
    <p:sldId id="380" r:id="rId51"/>
    <p:sldId id="407" r:id="rId52"/>
    <p:sldId id="408" r:id="rId53"/>
    <p:sldId id="409" r:id="rId54"/>
    <p:sldId id="410" r:id="rId55"/>
    <p:sldId id="333" r:id="rId56"/>
    <p:sldId id="284" r:id="rId57"/>
    <p:sldId id="285" r:id="rId58"/>
    <p:sldId id="323" r:id="rId59"/>
    <p:sldId id="324" r:id="rId60"/>
    <p:sldId id="288" r:id="rId61"/>
    <p:sldId id="335" r:id="rId62"/>
    <p:sldId id="461" r:id="rId63"/>
    <p:sldId id="326" r:id="rId64"/>
    <p:sldId id="290" r:id="rId65"/>
    <p:sldId id="291" r:id="rId66"/>
    <p:sldId id="393" r:id="rId67"/>
    <p:sldId id="411" r:id="rId68"/>
    <p:sldId id="293" r:id="rId69"/>
    <p:sldId id="334" r:id="rId70"/>
    <p:sldId id="363" r:id="rId71"/>
    <p:sldId id="295" r:id="rId72"/>
    <p:sldId id="296" r:id="rId73"/>
    <p:sldId id="364" r:id="rId74"/>
    <p:sldId id="297" r:id="rId75"/>
    <p:sldId id="381" r:id="rId76"/>
    <p:sldId id="281" r:id="rId77"/>
    <p:sldId id="282" r:id="rId78"/>
    <p:sldId id="365" r:id="rId79"/>
    <p:sldId id="362" r:id="rId80"/>
    <p:sldId id="412" r:id="rId81"/>
    <p:sldId id="336" r:id="rId82"/>
    <p:sldId id="271" r:id="rId83"/>
    <p:sldId id="415" r:id="rId84"/>
    <p:sldId id="416" r:id="rId85"/>
    <p:sldId id="423" r:id="rId86"/>
    <p:sldId id="424" r:id="rId87"/>
    <p:sldId id="430" r:id="rId88"/>
    <p:sldId id="434" r:id="rId89"/>
    <p:sldId id="366" r:id="rId90"/>
    <p:sldId id="367" r:id="rId91"/>
    <p:sldId id="435" r:id="rId92"/>
    <p:sldId id="436" r:id="rId93"/>
    <p:sldId id="368" r:id="rId94"/>
    <p:sldId id="303" r:id="rId95"/>
    <p:sldId id="304" r:id="rId96"/>
    <p:sldId id="437" r:id="rId97"/>
    <p:sldId id="438" r:id="rId98"/>
    <p:sldId id="439" r:id="rId99"/>
    <p:sldId id="440" r:id="rId100"/>
    <p:sldId id="441" r:id="rId101"/>
    <p:sldId id="279" r:id="rId102"/>
    <p:sldId id="346" r:id="rId103"/>
    <p:sldId id="345" r:id="rId104"/>
    <p:sldId id="347" r:id="rId105"/>
    <p:sldId id="413" r:id="rId106"/>
    <p:sldId id="301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256"/>
    <a:srgbClr val="CBCBCB"/>
    <a:srgbClr val="FF8000"/>
    <a:srgbClr val="FFA216"/>
    <a:srgbClr val="3BB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4" autoAdjust="0"/>
    <p:restoredTop sz="82875" autoAdjust="0"/>
  </p:normalViewPr>
  <p:slideViewPr>
    <p:cSldViewPr snapToGrid="0" snapToObjects="1">
      <p:cViewPr>
        <p:scale>
          <a:sx n="100" d="100"/>
          <a:sy n="100" d="100"/>
        </p:scale>
        <p:origin x="-7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6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32E94-4095-364F-A263-D8CF7633D54B}" type="datetimeFigureOut">
              <a:rPr lang="en-US" smtClean="0"/>
              <a:t>11/3/13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D1EC-EF29-CB45-B776-E0766BDE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Blah blah</a:t>
            </a:r>
            <a:r>
              <a:rPr lang="en-US" sz="1600" baseline="0" dirty="0" smtClean="0">
                <a:solidFill>
                  <a:schemeClr val="tx1"/>
                </a:solidFill>
              </a:rPr>
              <a:t> blah about us.</a:t>
            </a:r>
          </a:p>
          <a:p>
            <a:endParaRPr lang="en-US" sz="1600" baseline="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Jane Hutchison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Associate Director Instruction &amp; Research Technology William Paterson University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Responsible</a:t>
            </a:r>
            <a:r>
              <a:rPr lang="en-US" sz="1600" baseline="0" dirty="0" smtClean="0">
                <a:solidFill>
                  <a:schemeClr val="tx1"/>
                </a:solidFill>
              </a:rPr>
              <a:t> for the grant funded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NJVId</a:t>
            </a:r>
            <a:r>
              <a:rPr lang="en-US" sz="1600" baseline="0" dirty="0" smtClean="0">
                <a:solidFill>
                  <a:schemeClr val="tx1"/>
                </a:solidFill>
              </a:rPr>
              <a:t> </a:t>
            </a:r>
            <a:r>
              <a:rPr lang="en-US" sz="1600" baseline="0" dirty="0" err="1" smtClean="0">
                <a:solidFill>
                  <a:schemeClr val="tx1"/>
                </a:solidFill>
              </a:rPr>
              <a:t>consortial</a:t>
            </a:r>
            <a:r>
              <a:rPr lang="en-US" sz="1600" baseline="0" dirty="0" smtClean="0">
                <a:solidFill>
                  <a:schemeClr val="tx1"/>
                </a:solidFill>
              </a:rPr>
              <a:t> streaming portal</a:t>
            </a:r>
          </a:p>
          <a:p>
            <a:endParaRPr lang="en-US" sz="1600" baseline="0" dirty="0" smtClean="0">
              <a:solidFill>
                <a:schemeClr val="tx1"/>
              </a:solidFill>
            </a:endParaRPr>
          </a:p>
          <a:p>
            <a:r>
              <a:rPr lang="en-US" sz="1600" baseline="0" dirty="0" smtClean="0">
                <a:solidFill>
                  <a:schemeClr val="tx1"/>
                </a:solidFill>
              </a:rPr>
              <a:t>Jane and deg co-organized the Higher Education Digital Video Summit, March 2010</a:t>
            </a:r>
          </a:p>
          <a:p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baseline="0" dirty="0" smtClean="0"/>
              <a:t>Jane and deg are co-partners in RHS Academic Media Consulting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that answers</a:t>
            </a:r>
            <a:r>
              <a:rPr lang="en-US" baseline="0" dirty="0" smtClean="0"/>
              <a:t> addressed what we were looking for, not interpreted by respondents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Aware that terminology may be familiar to some of those responding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defined key terms in the questionnaire, and we added a link to refer to the definitions online, outside of the survey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5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7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Good N for the study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This is the gross number of valid responses.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cover various points in the presentation responses are filtered to report on only to those who stream, or to compare by responses to a previous question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We’ll explain the different cohorts in a few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&lt;?xml version="1.0" encoding="ISO-8859-1" ?&gt;</a:t>
            </a:r>
          </a:p>
          <a:p>
            <a:r>
              <a:rPr lang="en-US" smtClean="0"/>
              <a:t>&lt;poll url="http://www.polleverywhere.com/multiple_choice_polls/NfCb4oXE20QcPes"&gt;</a:t>
            </a:r>
          </a:p>
          <a:p>
            <a:r>
              <a:rPr lang="en-US" smtClean="0"/>
              <a:t>  &lt;!-- This snippet was inserted via the PollEv Presenter app --&gt;</a:t>
            </a:r>
          </a:p>
          <a:p>
            <a:r>
              <a:rPr lang="en-US" smtClean="0"/>
              <a:t>  &lt;!-- The presence of this snippet is used to indicate that a poll will be shown during the slideshow --&gt;</a:t>
            </a:r>
          </a:p>
          <a:p>
            <a:r>
              <a:rPr lang="en-US" smtClean="0"/>
              <a:t>  &lt;!-- TIP: You can draw a solid, filled rectangle on your slide and the PollEv Presenter will automatically display your poll in that area. --&gt;</a:t>
            </a:r>
          </a:p>
          <a:p>
            <a:r>
              <a:rPr lang="en-US" smtClean="0"/>
              <a:t>  &lt;!-- The PollEv Presenter app must also be running and logged in for this to work. --&gt;</a:t>
            </a:r>
          </a:p>
          <a:p>
            <a:r>
              <a:rPr lang="en-US" smtClean="0"/>
              <a:t>  &lt;!-- To remove this, simply delete it from the notes yourself or use the PollEv Presenter to remove it for you. --&gt;</a:t>
            </a:r>
          </a:p>
          <a:p>
            <a:r>
              <a:rPr lang="en-US" smtClean="0"/>
              <a:t>  &lt;title&gt;What is your institution category?&lt;/title&gt;</a:t>
            </a:r>
          </a:p>
          <a:p>
            <a:r>
              <a:rPr lang="en-US" smtClean="0"/>
              <a:t>&lt;/poll&gt;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3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&lt;?xml version="1.0" encoding="ISO-8859-1" ?&gt;</a:t>
            </a:r>
          </a:p>
          <a:p>
            <a:r>
              <a:rPr lang="en-US" dirty="0" smtClean="0"/>
              <a:t>&lt;poll </a:t>
            </a:r>
            <a:r>
              <a:rPr lang="en-US" dirty="0" err="1" smtClean="0"/>
              <a:t>url</a:t>
            </a:r>
            <a:r>
              <a:rPr lang="en-US" dirty="0" smtClean="0"/>
              <a:t>="http://</a:t>
            </a:r>
            <a:r>
              <a:rPr lang="en-US" dirty="0" err="1" smtClean="0"/>
              <a:t>www.polleverywhere.com</a:t>
            </a:r>
            <a:r>
              <a:rPr lang="en-US" dirty="0" smtClean="0"/>
              <a:t>/</a:t>
            </a:r>
            <a:r>
              <a:rPr lang="en-US" dirty="0" err="1" smtClean="0"/>
              <a:t>multiple_choice_polls</a:t>
            </a:r>
            <a:r>
              <a:rPr lang="en-US" dirty="0" smtClean="0"/>
              <a:t>/GvBmt1ifuBC5y20"&gt;</a:t>
            </a:r>
          </a:p>
          <a:p>
            <a:r>
              <a:rPr lang="en-US" dirty="0" smtClean="0"/>
              <a:t>  &lt;!-- This snippet was inserted via the </a:t>
            </a:r>
            <a:r>
              <a:rPr lang="en-US" dirty="0" err="1" smtClean="0"/>
              <a:t>PollEv</a:t>
            </a:r>
            <a:r>
              <a:rPr lang="en-US" dirty="0" smtClean="0"/>
              <a:t> Presenter app --&gt;</a:t>
            </a:r>
          </a:p>
          <a:p>
            <a:r>
              <a:rPr lang="en-US" dirty="0" smtClean="0"/>
              <a:t>  &lt;!-- The presence of this snippet is used to indicate that a poll will be shown during the slideshow --&gt;</a:t>
            </a:r>
          </a:p>
          <a:p>
            <a:r>
              <a:rPr lang="en-US" dirty="0" smtClean="0"/>
              <a:t>  &lt;!-- TIP: You can draw a solid, filled rectangle on your slide and the </a:t>
            </a:r>
            <a:r>
              <a:rPr lang="en-US" dirty="0" err="1" smtClean="0"/>
              <a:t>PollEv</a:t>
            </a:r>
            <a:r>
              <a:rPr lang="en-US" dirty="0" smtClean="0"/>
              <a:t> Presenter will automatically display your poll in that area. --&gt;</a:t>
            </a:r>
          </a:p>
          <a:p>
            <a:r>
              <a:rPr lang="en-US" dirty="0" smtClean="0"/>
              <a:t>  &lt;!-- The </a:t>
            </a:r>
            <a:r>
              <a:rPr lang="en-US" dirty="0" err="1" smtClean="0"/>
              <a:t>PollEv</a:t>
            </a:r>
            <a:r>
              <a:rPr lang="en-US" dirty="0" smtClean="0"/>
              <a:t> Presenter app must also be running and logged in for this to work. --&gt;</a:t>
            </a:r>
          </a:p>
          <a:p>
            <a:r>
              <a:rPr lang="en-US" dirty="0" smtClean="0"/>
              <a:t>  &lt;!-- To remove this, simply delete it from the notes yourself or use the </a:t>
            </a:r>
            <a:r>
              <a:rPr lang="en-US" dirty="0" err="1" smtClean="0"/>
              <a:t>PollEv</a:t>
            </a:r>
            <a:r>
              <a:rPr lang="en-US" dirty="0" smtClean="0"/>
              <a:t> Presenter to remove it for you. --&gt;</a:t>
            </a:r>
          </a:p>
          <a:p>
            <a:r>
              <a:rPr lang="en-US" dirty="0" smtClean="0"/>
              <a:t>  &lt;title&gt;What is your Carnegie Classification?&lt;/title&gt;</a:t>
            </a:r>
          </a:p>
          <a:p>
            <a:r>
              <a:rPr lang="en-US" dirty="0" smtClean="0"/>
              <a:t>&lt;/poll&gt;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&lt;?xml version="1.0" encoding="ISO-8859-1" ?&gt;</a:t>
            </a:r>
          </a:p>
          <a:p>
            <a:r>
              <a:rPr lang="en-US" smtClean="0"/>
              <a:t>&lt;poll url="http://www.polleverywhere.com/multiple_choice_polls/9H2qN1EdjTqseNe"&gt;</a:t>
            </a:r>
          </a:p>
          <a:p>
            <a:r>
              <a:rPr lang="en-US" smtClean="0"/>
              <a:t>  &lt;!-- This snippet was inserted via the PollEv Presenter app --&gt;</a:t>
            </a:r>
          </a:p>
          <a:p>
            <a:r>
              <a:rPr lang="en-US" smtClean="0"/>
              <a:t>  &lt;!-- The presence of this snippet is used to indicate that a poll will be shown during the slideshow --&gt;</a:t>
            </a:r>
          </a:p>
          <a:p>
            <a:r>
              <a:rPr lang="en-US" smtClean="0"/>
              <a:t>  &lt;!-- TIP: You can draw a solid, filled rectangle on your slide and the PollEv Presenter will automatically display your poll in that area. --&gt;</a:t>
            </a:r>
          </a:p>
          <a:p>
            <a:r>
              <a:rPr lang="en-US" smtClean="0"/>
              <a:t>  &lt;!-- The PollEv Presenter app must also be running and logged in for this to work. --&gt;</a:t>
            </a:r>
          </a:p>
          <a:p>
            <a:r>
              <a:rPr lang="en-US" smtClean="0"/>
              <a:t>  &lt;!-- To remove this, simply delete it from the notes yourself or use the PollEv Presenter to remove it for you. --&gt;</a:t>
            </a:r>
          </a:p>
          <a:p>
            <a:r>
              <a:rPr lang="en-US" smtClean="0"/>
              <a:t>  &lt;title&gt;My favorite Thanksgiving dish is:&lt;/title&gt;</a:t>
            </a:r>
          </a:p>
          <a:p>
            <a:r>
              <a:rPr lang="en-US" smtClean="0"/>
              <a:t>&lt;/poll&gt;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3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2. Institution Type (by Carnegie classification) Check one:</a:t>
            </a:r>
          </a:p>
          <a:p>
            <a:endParaRPr lang="en-US" dirty="0" smtClean="0"/>
          </a:p>
          <a:p>
            <a:r>
              <a:rPr lang="en-US" dirty="0" smtClean="0"/>
              <a:t>Gross numbers – largest are doctoral granting</a:t>
            </a:r>
            <a:r>
              <a:rPr lang="en-US" baseline="0" dirty="0" smtClean="0"/>
              <a:t> institutions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148 Doc</a:t>
            </a:r>
          </a:p>
          <a:p>
            <a:pPr marL="228600" indent="-228600">
              <a:buAutoNum type="arabicPlain" startAt="71"/>
            </a:pPr>
            <a:r>
              <a:rPr lang="en-US" baseline="0" dirty="0" smtClean="0"/>
              <a:t>Master</a:t>
            </a:r>
          </a:p>
          <a:p>
            <a:pPr marL="0" indent="0">
              <a:buNone/>
            </a:pPr>
            <a:r>
              <a:rPr lang="en-US" baseline="0" dirty="0" smtClean="0"/>
              <a:t>70 </a:t>
            </a:r>
            <a:r>
              <a:rPr lang="en-US" baseline="0" dirty="0" err="1" smtClean="0"/>
              <a:t>Bacc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41 Associate</a:t>
            </a:r>
          </a:p>
          <a:p>
            <a:pPr marL="0" indent="0">
              <a:buNone/>
            </a:pPr>
            <a:r>
              <a:rPr lang="en-US" baseline="0" dirty="0" smtClean="0"/>
              <a:t>6 Special focus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compared our numbers against information</a:t>
            </a:r>
            <a:r>
              <a:rPr lang="en-US" baseline="0" dirty="0" smtClean="0"/>
              <a:t> provided by </a:t>
            </a:r>
            <a:r>
              <a:rPr lang="en-US" baseline="0" dirty="0" err="1" smtClean="0"/>
              <a:t>Carnegie.org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7.8 of ALL</a:t>
            </a:r>
            <a:r>
              <a:rPr lang="en-US" baseline="0" dirty="0" smtClean="0"/>
              <a:t> institutions by Carnegie class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49.8 of Doctoral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9.8 of Masters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8.6  of  </a:t>
            </a:r>
            <a:r>
              <a:rPr lang="en-US" baseline="0" dirty="0" err="1" smtClean="0"/>
              <a:t>Bac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2.1 of  Associate  (But note that there are 1920 of them!)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1.1  of Special Focus</a:t>
            </a:r>
          </a:p>
          <a:p>
            <a:endParaRPr lang="en-US" baseline="0" dirty="0" smtClean="0"/>
          </a:p>
          <a:p>
            <a:r>
              <a:rPr lang="en-US" dirty="0" smtClean="0"/>
              <a:t>We did not ask about ARL membership.</a:t>
            </a:r>
            <a:r>
              <a:rPr lang="en-US" baseline="0" dirty="0" smtClean="0"/>
              <a:t>  But we added that info to our data set by comparing responses to ARL website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42 ARL libraries</a:t>
            </a:r>
            <a:endParaRPr lang="en-US" dirty="0" smtClean="0"/>
          </a:p>
          <a:p>
            <a:r>
              <a:rPr lang="en-US" dirty="0" smtClean="0"/>
              <a:t>	12.5 % of respondents\</a:t>
            </a:r>
          </a:p>
          <a:p>
            <a:r>
              <a:rPr lang="en-US" dirty="0" smtClean="0"/>
              <a:t>	33.6 % of ALL ARL</a:t>
            </a:r>
            <a:r>
              <a:rPr lang="en-US" baseline="0" dirty="0" smtClean="0"/>
              <a:t> institutions</a:t>
            </a:r>
          </a:p>
          <a:p>
            <a:r>
              <a:rPr lang="en-US" baseline="0" dirty="0" smtClean="0"/>
              <a:t>	36 % of ARL Academic Libraries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48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4. What is your institution's FTE enrollment?</a:t>
            </a:r>
          </a:p>
          <a:p>
            <a:endParaRPr lang="en-US" dirty="0" smtClean="0"/>
          </a:p>
          <a:p>
            <a:r>
              <a:rPr lang="en-US" dirty="0" smtClean="0"/>
              <a:t>Doctoral and Associate the largest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4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5. Is your institution publicly funded or private?</a:t>
            </a:r>
          </a:p>
          <a:p>
            <a:endParaRPr lang="en-US" dirty="0" smtClean="0"/>
          </a:p>
          <a:p>
            <a:r>
              <a:rPr lang="en-US" dirty="0" err="1" smtClean="0"/>
              <a:t>Baccalaurate</a:t>
            </a:r>
            <a:r>
              <a:rPr lang="en-US" baseline="0" dirty="0" smtClean="0"/>
              <a:t> tends to be more private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38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6. Does your institution offer online courses?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4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 of the Survey:  Streaming Video Technical Infrastructure in Your Institution</a:t>
            </a:r>
          </a:p>
          <a:p>
            <a:endParaRPr lang="en-US" b="1" dirty="0" smtClean="0"/>
          </a:p>
          <a:p>
            <a:r>
              <a:rPr lang="en-US" b="1" dirty="0" smtClean="0"/>
              <a:t>The following questions address who in your institution is responsible for the technical infrastructure for streaming video.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23. Does your institution (Library, IT, or other) currently provide streaming video? </a:t>
            </a:r>
          </a:p>
          <a:p>
            <a:endParaRPr lang="en-US" dirty="0" smtClean="0"/>
          </a:p>
          <a:p>
            <a:r>
              <a:rPr lang="en-US" baseline="0" dirty="0" smtClean="0"/>
              <a:t>Do a poll?  Does your institution stream?  (Compare with these figures)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Primary Research Group data from 2010 showing 1/3</a:t>
            </a:r>
            <a:r>
              <a:rPr lang="en-US" baseline="30000" dirty="0" smtClean="0"/>
              <a:t>rd</a:t>
            </a:r>
            <a:r>
              <a:rPr lang="en-US" baseline="0" dirty="0" smtClean="0"/>
              <a:t> of academic libraries provided streaming video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TIPPING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0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&lt;?xml version="1.0" encoding="ISO-8859-1" ?&gt;</a:t>
            </a:r>
          </a:p>
          <a:p>
            <a:r>
              <a:rPr lang="en-US" dirty="0" smtClean="0"/>
              <a:t>&lt;poll </a:t>
            </a:r>
            <a:r>
              <a:rPr lang="en-US" dirty="0" err="1" smtClean="0"/>
              <a:t>url</a:t>
            </a:r>
            <a:r>
              <a:rPr lang="en-US" dirty="0" smtClean="0"/>
              <a:t>="http://</a:t>
            </a:r>
            <a:r>
              <a:rPr lang="en-US" dirty="0" err="1" smtClean="0"/>
              <a:t>www.polleverywhere.com</a:t>
            </a:r>
            <a:r>
              <a:rPr lang="en-US" dirty="0" smtClean="0"/>
              <a:t>/</a:t>
            </a:r>
            <a:r>
              <a:rPr lang="en-US" dirty="0" err="1" smtClean="0"/>
              <a:t>multiple_choice_polls</a:t>
            </a:r>
            <a:r>
              <a:rPr lang="en-US" dirty="0" smtClean="0"/>
              <a:t>/52EyNXbocmZesWH"&gt;</a:t>
            </a:r>
          </a:p>
          <a:p>
            <a:r>
              <a:rPr lang="en-US" dirty="0" smtClean="0"/>
              <a:t>  &lt;!-- This snippet was inserted via the </a:t>
            </a:r>
            <a:r>
              <a:rPr lang="en-US" dirty="0" err="1" smtClean="0"/>
              <a:t>PollEv</a:t>
            </a:r>
            <a:r>
              <a:rPr lang="en-US" dirty="0" smtClean="0"/>
              <a:t> Presenter app --&gt;</a:t>
            </a:r>
          </a:p>
          <a:p>
            <a:r>
              <a:rPr lang="en-US" dirty="0" smtClean="0"/>
              <a:t>  &lt;!-- The presence of this snippet is used to indicate that a poll will be shown during the slideshow --&gt;</a:t>
            </a:r>
          </a:p>
          <a:p>
            <a:r>
              <a:rPr lang="en-US" dirty="0" smtClean="0"/>
              <a:t>  &lt;!-- TIP: You can draw a solid, filled rectangle on your slide and the </a:t>
            </a:r>
            <a:r>
              <a:rPr lang="en-US" dirty="0" err="1" smtClean="0"/>
              <a:t>PollEv</a:t>
            </a:r>
            <a:r>
              <a:rPr lang="en-US" dirty="0" smtClean="0"/>
              <a:t> Presenter will automatically display your poll in that area. --&gt;</a:t>
            </a:r>
          </a:p>
          <a:p>
            <a:r>
              <a:rPr lang="en-US" dirty="0" smtClean="0"/>
              <a:t>  &lt;!-- The </a:t>
            </a:r>
            <a:r>
              <a:rPr lang="en-US" dirty="0" err="1" smtClean="0"/>
              <a:t>PollEv</a:t>
            </a:r>
            <a:r>
              <a:rPr lang="en-US" dirty="0" smtClean="0"/>
              <a:t> Presenter app must also be running and logged in for this to work. --&gt;</a:t>
            </a:r>
          </a:p>
          <a:p>
            <a:r>
              <a:rPr lang="en-US" dirty="0" smtClean="0"/>
              <a:t>  &lt;!-- To remove this, simply delete it from the notes yourself or use the </a:t>
            </a:r>
            <a:r>
              <a:rPr lang="en-US" dirty="0" err="1" smtClean="0"/>
              <a:t>PollEv</a:t>
            </a:r>
            <a:r>
              <a:rPr lang="en-US" dirty="0" smtClean="0"/>
              <a:t> Presenter to remove it for you. --&gt;</a:t>
            </a:r>
          </a:p>
          <a:p>
            <a:r>
              <a:rPr lang="en-US" dirty="0" smtClean="0"/>
              <a:t>  &lt;title&gt;Does your library currently provide streaming video?&lt;/title&gt;</a:t>
            </a:r>
          </a:p>
          <a:p>
            <a:r>
              <a:rPr lang="en-US" dirty="0" smtClean="0"/>
              <a:t>&lt;/poll&gt;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3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Aggregated</a:t>
            </a:r>
            <a:r>
              <a:rPr lang="en-US" baseline="0" dirty="0" smtClean="0"/>
              <a:t>     70% yes      30 %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Comments on how this changes by Carnegies?  Look at next slides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IF FILTERED for Online Courses (yes)   This number changes slightly to   71%  and 29%  It’s becoming a standard expectation service.  There still are a lot of institutions missing the boat.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Number flipped from 3 years ago (2009)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ARL 92% and Doc 78%.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5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91%  and </a:t>
            </a:r>
            <a:r>
              <a:rPr lang="en-US" baseline="0" dirty="0" smtClean="0"/>
              <a:t> 9%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5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&lt;?xml version="1.0" encoding="ISO-8859-1" ?&gt;</a:t>
            </a:r>
          </a:p>
          <a:p>
            <a:r>
              <a:rPr lang="en-US" dirty="0" smtClean="0"/>
              <a:t>&lt;poll </a:t>
            </a:r>
            <a:r>
              <a:rPr lang="en-US" dirty="0" err="1" smtClean="0"/>
              <a:t>url</a:t>
            </a:r>
            <a:r>
              <a:rPr lang="en-US" dirty="0" smtClean="0"/>
              <a:t>="http://</a:t>
            </a:r>
            <a:r>
              <a:rPr lang="en-US" dirty="0" err="1" smtClean="0"/>
              <a:t>www.polleverywhere.com</a:t>
            </a:r>
            <a:r>
              <a:rPr lang="en-US" dirty="0" smtClean="0"/>
              <a:t>/</a:t>
            </a:r>
            <a:r>
              <a:rPr lang="en-US" dirty="0" err="1" smtClean="0"/>
              <a:t>multiple_choice_polls</a:t>
            </a:r>
            <a:r>
              <a:rPr lang="en-US" dirty="0" smtClean="0"/>
              <a:t>/7730rUoNuZ6qrQU"&gt;</a:t>
            </a:r>
          </a:p>
          <a:p>
            <a:r>
              <a:rPr lang="en-US" dirty="0" smtClean="0"/>
              <a:t>  &lt;!-- This snippet was inserted via the </a:t>
            </a:r>
            <a:r>
              <a:rPr lang="en-US" dirty="0" err="1" smtClean="0"/>
              <a:t>PollEv</a:t>
            </a:r>
            <a:r>
              <a:rPr lang="en-US" dirty="0" smtClean="0"/>
              <a:t> Presenter app --&gt;</a:t>
            </a:r>
          </a:p>
          <a:p>
            <a:r>
              <a:rPr lang="en-US" dirty="0" smtClean="0"/>
              <a:t>  &lt;!-- The presence of this snippet is used to indicate that a poll will be shown during the slideshow --&gt;</a:t>
            </a:r>
          </a:p>
          <a:p>
            <a:r>
              <a:rPr lang="en-US" dirty="0" smtClean="0"/>
              <a:t>  &lt;!-- TIP: You can draw a solid, filled rectangle on your slide and the </a:t>
            </a:r>
            <a:r>
              <a:rPr lang="en-US" dirty="0" err="1" smtClean="0"/>
              <a:t>PollEv</a:t>
            </a:r>
            <a:r>
              <a:rPr lang="en-US" dirty="0" smtClean="0"/>
              <a:t> Presenter will automatically display your poll in that area. --&gt;</a:t>
            </a:r>
          </a:p>
          <a:p>
            <a:r>
              <a:rPr lang="en-US" dirty="0" smtClean="0"/>
              <a:t>  &lt;!-- The </a:t>
            </a:r>
            <a:r>
              <a:rPr lang="en-US" dirty="0" err="1" smtClean="0"/>
              <a:t>PollEv</a:t>
            </a:r>
            <a:r>
              <a:rPr lang="en-US" dirty="0" smtClean="0"/>
              <a:t> Presenter app must also be running and logged in for this to work. --&gt;</a:t>
            </a:r>
          </a:p>
          <a:p>
            <a:r>
              <a:rPr lang="en-US" dirty="0" smtClean="0"/>
              <a:t>  &lt;!-- To remove this, simply delete it from the notes yourself or use the </a:t>
            </a:r>
            <a:r>
              <a:rPr lang="en-US" dirty="0" err="1" smtClean="0"/>
              <a:t>PollEv</a:t>
            </a:r>
            <a:r>
              <a:rPr lang="en-US" dirty="0" smtClean="0"/>
              <a:t> Presenter to remove it for you. --&gt;</a:t>
            </a:r>
          </a:p>
          <a:p>
            <a:r>
              <a:rPr lang="en-US" dirty="0" smtClean="0"/>
              <a:t>  &lt;title&gt;Does your library plan to stream video within the next 3 years?&lt;/title&gt;</a:t>
            </a:r>
          </a:p>
          <a:p>
            <a:r>
              <a:rPr lang="en-US" dirty="0" smtClean="0"/>
              <a:t>&lt;/poll&gt;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3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26. Is your library planning to stream video? If "Yes", when?</a:t>
            </a:r>
          </a:p>
          <a:p>
            <a:endParaRPr lang="en-US" dirty="0" smtClean="0"/>
          </a:p>
          <a:p>
            <a:r>
              <a:rPr lang="en-US" dirty="0" smtClean="0"/>
              <a:t>filtered to remove those who already stream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Only if asked….. 16% responded we already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6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decided to focus on streaming because we believed it was the future for media collections.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Know that it is rapidly changing, we’ve been  involved in that change,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we wanted to know more of the scope and current snapshot  of this relatively new approach to content in academic libraries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attending a variety of conferences, discussing with our colleagues, these are the primary questions we addressed to inform planning, services and acquisitions for academic libraries.  Also provide benchmark data for future study.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did not address public libraries or the K-12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675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physical copy video collection</a:t>
            </a:r>
          </a:p>
          <a:p>
            <a:endParaRPr lang="en-US" dirty="0" smtClean="0"/>
          </a:p>
          <a:p>
            <a:r>
              <a:rPr lang="en-US" dirty="0" smtClean="0"/>
              <a:t>Anticipated</a:t>
            </a:r>
            <a:r>
              <a:rPr lang="en-US" baseline="0" dirty="0" smtClean="0"/>
              <a:t> conversion to streaming formats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Wanted to establish some idea of existing collections and what has already happened in the move to streaming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questions after demographics and we lost a lot of potential responses here….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57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7. Approximately how many titles are in your physical video collection?</a:t>
            </a:r>
            <a:br>
              <a:rPr lang="en-US" b="1" dirty="0" smtClean="0"/>
            </a:br>
            <a:r>
              <a:rPr lang="en-US" b="1" dirty="0" smtClean="0"/>
              <a:t>(Numbers only, no commas. If none, enter 0.)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Differences by Carnegie class and by enrollment:  Doc </a:t>
            </a:r>
            <a:r>
              <a:rPr lang="en-US" baseline="0" dirty="0" err="1" smtClean="0"/>
              <a:t>instit</a:t>
            </a:r>
            <a:r>
              <a:rPr lang="en-US" baseline="0" dirty="0" smtClean="0"/>
              <a:t>. Have the largest collections, </a:t>
            </a:r>
            <a:r>
              <a:rPr lang="en-US" baseline="0" dirty="0" err="1" smtClean="0"/>
              <a:t>Bac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Assoc</a:t>
            </a:r>
            <a:r>
              <a:rPr lang="en-US" baseline="0" dirty="0" smtClean="0"/>
              <a:t> have about the same #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Institutions are not buying </a:t>
            </a:r>
            <a:r>
              <a:rPr lang="en-US" baseline="0" dirty="0" err="1" smtClean="0"/>
              <a:t>blu-ray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Clearly see that DVD has outstripped VHS in collection size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AGGREGATE </a:t>
            </a:r>
            <a:r>
              <a:rPr lang="en-US" baseline="0" dirty="0" err="1" smtClean="0"/>
              <a:t>tho</a:t>
            </a:r>
            <a:r>
              <a:rPr lang="en-US" baseline="0" dirty="0" smtClean="0"/>
              <a:t>:     1,100,000 VHS       /   1,500,000   DVDs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asked about size of streaming collections as we asked about licensing models, but the data didn’t come in in a way that we thought was useable.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5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8. Has your library replaced or converted any of your physical copy videos with streaming format?</a:t>
            </a:r>
          </a:p>
          <a:p>
            <a:endParaRPr lang="en-US" b="1" dirty="0" smtClean="0"/>
          </a:p>
          <a:p>
            <a:r>
              <a:rPr lang="en-US" b="1" dirty="0" smtClean="0"/>
              <a:t>AGGREGATED across all responses</a:t>
            </a:r>
          </a:p>
          <a:p>
            <a:endParaRPr lang="en-US" b="1" dirty="0" smtClean="0"/>
          </a:p>
          <a:p>
            <a:r>
              <a:rPr lang="en-US" b="0" dirty="0" smtClean="0"/>
              <a:t>Shows a slight majority have already</a:t>
            </a:r>
            <a:r>
              <a:rPr lang="en-US" b="0" baseline="0" dirty="0" smtClean="0"/>
              <a:t> converted some of their physical collection to streaming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BUT if we limit the response to only those who are streaming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8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8. Has your library replaced or converted any of your physical copy videos with streaming format?</a:t>
            </a:r>
          </a:p>
          <a:p>
            <a:endParaRPr lang="en-US" b="0" dirty="0" smtClean="0"/>
          </a:p>
          <a:p>
            <a:r>
              <a:rPr lang="en-US" b="0" dirty="0" smtClean="0"/>
              <a:t>LIMITED</a:t>
            </a:r>
            <a:r>
              <a:rPr lang="en-US" b="0" baseline="0" dirty="0" smtClean="0"/>
              <a:t> to those who stream….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Nearly 2/3rds have retrospectively contributed some of their physical collection to streaming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did not ask what they converted…. VHS to streaming or DVD to streaming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8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10. Do you intend to replace or convert any of your physical copy video with streaming format within the next three years?</a:t>
            </a:r>
          </a:p>
          <a:p>
            <a:endParaRPr lang="en-US" dirty="0" smtClean="0"/>
          </a:p>
          <a:p>
            <a:r>
              <a:rPr lang="en-US" dirty="0" smtClean="0"/>
              <a:t>Almost 2 thirds of</a:t>
            </a:r>
            <a:r>
              <a:rPr lang="en-US" baseline="0" dirty="0" smtClean="0"/>
              <a:t> respondents plan to convert physical to digital w/in 3 years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</a:t>
            </a:r>
            <a:r>
              <a:rPr lang="en-US" dirty="0" smtClean="0"/>
              <a:t>TAKE NOTE OF the difference between those who replied</a:t>
            </a:r>
            <a:r>
              <a:rPr lang="en-US" baseline="0" dirty="0" smtClean="0"/>
              <a:t> yes and no in slide 35 (have you format shifted)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When compared to response to #23 Do you Stream…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Little difference…. 5% more say Yes they intend to, 5% less say no they do not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38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filtered</a:t>
            </a:r>
            <a:r>
              <a:rPr lang="en-US" baseline="0" dirty="0" smtClean="0"/>
              <a:t> by those you have and have not already converted portions of their collections….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156 Responses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than one third of those who have not plan to do so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nearly 90% of those who</a:t>
            </a:r>
            <a:r>
              <a:rPr lang="en-US" baseline="0" dirty="0" smtClean="0"/>
              <a:t> have plan to continue to do so.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Bacc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Assoc</a:t>
            </a:r>
            <a:r>
              <a:rPr lang="en-US" baseline="0" dirty="0" smtClean="0"/>
              <a:t> are more likely not to have converted.  </a:t>
            </a:r>
            <a:r>
              <a:rPr lang="en-US" baseline="0" dirty="0" err="1" smtClean="0"/>
              <a:t>Doct</a:t>
            </a:r>
            <a:r>
              <a:rPr lang="en-US" baseline="0" dirty="0" smtClean="0"/>
              <a:t> are more likely to have done so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call it conversion  really format migration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have not analyzed intention to format shift in relation to intention to begin streaming.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42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9. How did you replace or convert physical copies with streaming format? Check all that apply.</a:t>
            </a:r>
          </a:p>
          <a:p>
            <a:endParaRPr lang="en-US" dirty="0" smtClean="0"/>
          </a:p>
          <a:p>
            <a:r>
              <a:rPr lang="en-US" dirty="0" smtClean="0"/>
              <a:t>Filtered to show responses</a:t>
            </a:r>
            <a:r>
              <a:rPr lang="en-US" baseline="0" dirty="0" smtClean="0"/>
              <a:t> only of those who have shifted formats</a:t>
            </a:r>
          </a:p>
          <a:p>
            <a:endParaRPr lang="en-US" baseline="0" dirty="0" smtClean="0"/>
          </a:p>
          <a:p>
            <a:r>
              <a:rPr lang="en-US" dirty="0" smtClean="0"/>
              <a:t>Note, smaller N in response to question before, HAVE you converted</a:t>
            </a:r>
          </a:p>
          <a:p>
            <a:endParaRPr lang="en-US" dirty="0" smtClean="0"/>
          </a:p>
          <a:p>
            <a:r>
              <a:rPr lang="en-US" dirty="0" smtClean="0"/>
              <a:t>Note:  Clearly licensed for distributor or IN HOUSE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Across all Carnegie classification, most likely to license digital copy from provider.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7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library selects</a:t>
            </a:r>
            <a:r>
              <a:rPr lang="en-US" baseline="0" dirty="0" smtClean="0"/>
              <a:t> and acquires in all formats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physical and streaming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 questions address selection streaming outside the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71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&lt;?xml version="1.0" encoding="ISO-8859-1" ?&gt;</a:t>
            </a:r>
          </a:p>
          <a:p>
            <a:r>
              <a:rPr lang="en-US" smtClean="0"/>
              <a:t>&lt;poll url="http://www.polleverywhere.com/multiple_choice_polls/GuLwWGuXvk5CFrF"&gt;</a:t>
            </a:r>
          </a:p>
          <a:p>
            <a:r>
              <a:rPr lang="en-US" smtClean="0"/>
              <a:t>  &lt;!-- This snippet was inserted via the PollEv Presenter app --&gt;</a:t>
            </a:r>
          </a:p>
          <a:p>
            <a:r>
              <a:rPr lang="en-US" smtClean="0"/>
              <a:t>  &lt;!-- The presence of this snippet is used to indicate that a poll will be shown during the slideshow --&gt;</a:t>
            </a:r>
          </a:p>
          <a:p>
            <a:r>
              <a:rPr lang="en-US" smtClean="0"/>
              <a:t>  &lt;!-- TIP: You can draw a solid, filled rectangle on your slide and the PollEv Presenter will automatically display your poll in that area. --&gt;</a:t>
            </a:r>
          </a:p>
          <a:p>
            <a:r>
              <a:rPr lang="en-US" smtClean="0"/>
              <a:t>  &lt;!-- The PollEv Presenter app must also be running and logged in for this to work. --&gt;</a:t>
            </a:r>
          </a:p>
          <a:p>
            <a:r>
              <a:rPr lang="en-US" smtClean="0"/>
              <a:t>  &lt;!-- To remove this, simply delete it from the notes yourself or use the PollEv Presenter to remove it for you. --&gt;</a:t>
            </a:r>
          </a:p>
          <a:p>
            <a:r>
              <a:rPr lang="en-US" smtClean="0"/>
              <a:t>  &lt;title&gt;Does your library have a librarian with primary responsibility for media?&lt;/title&gt;</a:t>
            </a:r>
          </a:p>
          <a:p>
            <a:r>
              <a:rPr lang="en-US" smtClean="0"/>
              <a:t>&lt;/poll&gt;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31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11. Who selects physical copy video for your collection? Check all that apply.</a:t>
            </a:r>
          </a:p>
          <a:p>
            <a:endParaRPr lang="en-US" dirty="0" smtClean="0"/>
          </a:p>
          <a:p>
            <a:r>
              <a:rPr lang="en-US" dirty="0" smtClean="0"/>
              <a:t>This slide reflect answers</a:t>
            </a:r>
            <a:r>
              <a:rPr lang="en-US" baseline="0" dirty="0" smtClean="0"/>
              <a:t> in order that possible answers were presented.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all that apply</a:t>
            </a:r>
          </a:p>
          <a:p>
            <a:endParaRPr lang="en-US" baseline="0" dirty="0" smtClean="0"/>
          </a:p>
          <a:p>
            <a:r>
              <a:rPr lang="en-US" dirty="0" smtClean="0"/>
              <a:t>Error in questions</a:t>
            </a:r>
            <a:r>
              <a:rPr lang="en-US" baseline="0" dirty="0" smtClean="0"/>
              <a:t> in that we did not ask if there is a media librarian in the institution.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Should have provided more options, such as director/administrator for those smaller libraries.  Include Reference/Reserve in Subject librarians and acquisitions should include collection development librarians….again terminology differs at the institutions.  When we added those responses, the percentages increased slightly, but at the same ratio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Research Group 2010 survey of academic Libraries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8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12. Of all those who select physical copy video for your collection, who has primary responsibility for selection?</a:t>
            </a:r>
          </a:p>
          <a:p>
            <a:endParaRPr lang="en-US" dirty="0" smtClean="0"/>
          </a:p>
          <a:p>
            <a:r>
              <a:rPr lang="en-US" dirty="0" smtClean="0"/>
              <a:t>Again, we needed to add Director and Collection Development Librarian.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Should have asked </a:t>
            </a:r>
            <a:r>
              <a:rPr lang="en-US" baseline="0" dirty="0" err="1" smtClean="0"/>
              <a:t>ifthe</a:t>
            </a:r>
            <a:r>
              <a:rPr lang="en-US" baseline="0" dirty="0" smtClean="0"/>
              <a:t> library has a dedicated media librarian….if so the data may have been different.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noted that patron requests drove the selection by the librarians.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0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13. Who primarily selects streaming video for your library?</a:t>
            </a:r>
          </a:p>
          <a:p>
            <a:endParaRPr lang="en-US" dirty="0" smtClean="0"/>
          </a:p>
          <a:p>
            <a:r>
              <a:rPr lang="en-US" dirty="0" err="1" smtClean="0"/>
              <a:t>Tho</a:t>
            </a:r>
            <a:r>
              <a:rPr lang="en-US" baseline="0" dirty="0" smtClean="0"/>
              <a:t> we haven’t establish who streams yet,  how does the selection differ for streaming</a:t>
            </a:r>
          </a:p>
          <a:p>
            <a:endParaRPr lang="en-US" baseline="0" dirty="0" smtClean="0"/>
          </a:p>
          <a:p>
            <a:r>
              <a:rPr lang="en-US" dirty="0" smtClean="0"/>
              <a:t>There was the possibility to respond</a:t>
            </a:r>
            <a:r>
              <a:rPr lang="en-US" baseline="0" dirty="0" smtClean="0"/>
              <a:t> We don’t stream</a:t>
            </a:r>
          </a:p>
          <a:p>
            <a:endParaRPr lang="en-US" baseline="0" dirty="0" smtClean="0"/>
          </a:p>
          <a:p>
            <a:r>
              <a:rPr lang="en-US" dirty="0" smtClean="0"/>
              <a:t>Aggregated</a:t>
            </a:r>
            <a:r>
              <a:rPr lang="en-US" baseline="0" dirty="0" smtClean="0"/>
              <a:t>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Limited to those who steam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Drop in N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NOTE, this slide eliminates</a:t>
            </a:r>
            <a:r>
              <a:rPr lang="en-US" baseline="0" dirty="0" smtClean="0"/>
              <a:t> those that said we don’t stream.  N of 1    5.2% of this sample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Didn’t ask about consortiums.  Other responses included Director, Shared responsibility (committee), Electronic Resources….Primary responsibility is more distributed than in hard copy purchases. But if you add the 3 </a:t>
            </a:r>
            <a:r>
              <a:rPr lang="en-US" baseline="0" dirty="0" err="1" smtClean="0"/>
              <a:t>catagories</a:t>
            </a:r>
            <a:r>
              <a:rPr lang="en-US" baseline="0" dirty="0" smtClean="0"/>
              <a:t> of librarians, they are roughly the same.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5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</a:t>
            </a:r>
            <a:r>
              <a:rPr lang="en-US" baseline="0" dirty="0" smtClean="0"/>
              <a:t>a funding in general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Separate questions for physical and streaming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separate library and institutional funding as it relates to streaming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2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15. What funding sources does your library employ for physical copy video acquisitions (DVD, Blu-ray, etc.)? Check all that apply.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Other:  Grants/Endowments are small (9) 3%.  Others fell into our other categories.</a:t>
            </a:r>
          </a:p>
          <a:p>
            <a:endParaRPr lang="en-US" dirty="0" smtClean="0"/>
          </a:p>
          <a:p>
            <a:r>
              <a:rPr lang="en-US" dirty="0" smtClean="0"/>
              <a:t>Varied responses – high % on gifts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35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16. Of all the funding sources your library uses, what is the primary funding source for your physical video acquisitions? (DVD, Blu-ray, etc.)</a:t>
            </a:r>
          </a:p>
          <a:p>
            <a:endParaRPr lang="en-US" b="1" dirty="0" smtClean="0"/>
          </a:p>
          <a:p>
            <a:r>
              <a:rPr lang="en-US" dirty="0" smtClean="0"/>
              <a:t>No responses for “Other”.  Gifts/donations</a:t>
            </a:r>
            <a:r>
              <a:rPr lang="en-US" baseline="0" dirty="0" smtClean="0"/>
              <a:t> is interesting.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04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17. What is the primary funding source for your library's streaming video acquisitions?</a:t>
            </a:r>
            <a:br>
              <a:rPr lang="en-US" b="1" dirty="0" smtClean="0"/>
            </a:br>
            <a:r>
              <a:rPr lang="en-US" b="1" dirty="0" smtClean="0"/>
              <a:t>Institutional funding for streaming video is addressed in the next question.</a:t>
            </a:r>
          </a:p>
          <a:p>
            <a:endParaRPr lang="en-US" dirty="0" smtClean="0"/>
          </a:p>
          <a:p>
            <a:r>
              <a:rPr lang="en-US" dirty="0" smtClean="0"/>
              <a:t>Filtered only for those that stream , N = 200+</a:t>
            </a:r>
          </a:p>
          <a:p>
            <a:endParaRPr lang="en-US" dirty="0" smtClean="0"/>
          </a:p>
          <a:p>
            <a:r>
              <a:rPr lang="en-US" dirty="0" smtClean="0"/>
              <a:t>Streaming is less likely from a separate video budget.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other – Electronic</a:t>
            </a:r>
            <a:r>
              <a:rPr lang="en-US" baseline="0" dirty="0" smtClean="0"/>
              <a:t> Resources (4%), grants and distance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761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685800"/>
            <a:ext cx="3055938" cy="2290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18. Does your institution fund streaming video acquisitions separate from the Library?</a:t>
            </a:r>
          </a:p>
          <a:p>
            <a:endParaRPr lang="en-US" dirty="0" smtClean="0"/>
          </a:p>
          <a:p>
            <a:r>
              <a:rPr lang="en-US" dirty="0" smtClean="0"/>
              <a:t>In terms of institutional funding for streaming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Overwhelmingly the funding for streaming is provided by the library,</a:t>
            </a:r>
            <a:r>
              <a:rPr lang="en-US" baseline="0" dirty="0" smtClean="0"/>
              <a:t> not by outside </a:t>
            </a:r>
            <a:r>
              <a:rPr lang="en-US" baseline="0" dirty="0" err="1" smtClean="0"/>
              <a:t>orgarnizational</a:t>
            </a:r>
            <a:r>
              <a:rPr lang="en-US" baseline="0" dirty="0" smtClean="0"/>
              <a:t> structure</a:t>
            </a:r>
            <a:r>
              <a:rPr lang="en-US" dirty="0" smtClean="0"/>
              <a:t> – hard for librarians to say it’s not our responsibility.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74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19. How does your institution fund streaming video acquisition (separate from the library)?</a:t>
            </a:r>
          </a:p>
          <a:p>
            <a:endParaRPr lang="en-US" dirty="0" smtClean="0"/>
          </a:p>
          <a:p>
            <a:r>
              <a:rPr lang="en-US" dirty="0" smtClean="0"/>
              <a:t>40 comments</a:t>
            </a:r>
          </a:p>
          <a:p>
            <a:endParaRPr lang="en-US" dirty="0" smtClean="0"/>
          </a:p>
          <a:p>
            <a:r>
              <a:rPr lang="en-US" dirty="0" smtClean="0"/>
              <a:t>15%  don’t know</a:t>
            </a:r>
          </a:p>
          <a:p>
            <a:endParaRPr lang="en-US" dirty="0" smtClean="0"/>
          </a:p>
          <a:p>
            <a:r>
              <a:rPr lang="en-US" dirty="0" smtClean="0"/>
              <a:t>14%  distance </a:t>
            </a:r>
            <a:r>
              <a:rPr lang="en-US" dirty="0" err="1" smtClean="0"/>
              <a:t>ed</a:t>
            </a:r>
            <a:r>
              <a:rPr lang="en-US" baseline="0" dirty="0" smtClean="0"/>
              <a:t>   and or academic department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17%  IT / Media services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5%  Consortium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10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20. Who is primarily responsible for selection of streaming video funded by the institution (separate from the library)?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Don’t know – 23% of responses</a:t>
            </a:r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we see if that librarians are not as involved in the selection of streaming video  IF it is institutionally funded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16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21. Approximate total video expenditures, by your library and institution, last fiscal year. </a:t>
            </a:r>
            <a:br>
              <a:rPr lang="en-US" b="1" dirty="0" smtClean="0"/>
            </a:br>
            <a:r>
              <a:rPr lang="en-US" b="1" dirty="0" smtClean="0"/>
              <a:t>(Enter whole numbers, without dollar signs ($), decimals, or commas.)</a:t>
            </a:r>
          </a:p>
          <a:p>
            <a:endParaRPr lang="en-US" dirty="0" smtClean="0"/>
          </a:p>
          <a:p>
            <a:r>
              <a:rPr lang="en-US" dirty="0" smtClean="0"/>
              <a:t>Open question, numbers entered</a:t>
            </a:r>
            <a:r>
              <a:rPr lang="en-US" baseline="0" dirty="0" smtClean="0"/>
              <a:t> by respondents</a:t>
            </a:r>
          </a:p>
          <a:p>
            <a:endParaRPr lang="en-US" baseline="0" dirty="0" smtClean="0"/>
          </a:p>
          <a:p>
            <a:r>
              <a:rPr lang="en-US" dirty="0" smtClean="0"/>
              <a:t> Aggregated across institution</a:t>
            </a:r>
            <a:r>
              <a:rPr lang="en-US" baseline="0" dirty="0" smtClean="0"/>
              <a:t> types. Varies by Carnegie classification.  Doctoral spending most, Masters spending more on subscription, but not much more than physical.  Baccalaureate and Associates spending most on physical.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Includes ALL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Spending for streaming now approximates $ for physical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We’re not talking huge amounts of money.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when we filter this data for only those who stream we see some changing patterns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71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Filter that by</a:t>
            </a:r>
            <a:r>
              <a:rPr lang="en-US" baseline="0" dirty="0" smtClean="0"/>
              <a:t> those who stream… and the figures change dramatically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Almost no change in physical spend.  About the cost of one documentary title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40%+ increase in average spent on individual titles.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Subscription video outstrips physical spend  and average spend increases by 27%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Moving to streaming clearly alters the amount spent and how it is applied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46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22. In the next fiscal year do you anticipate spending less, about the same, or more for video acquisitions?</a:t>
            </a:r>
          </a:p>
          <a:p>
            <a:endParaRPr lang="en-US" dirty="0" smtClean="0"/>
          </a:p>
          <a:p>
            <a:r>
              <a:rPr lang="en-US" dirty="0" smtClean="0"/>
              <a:t>Not asking specific $$</a:t>
            </a:r>
          </a:p>
          <a:p>
            <a:endParaRPr lang="en-US" dirty="0" smtClean="0"/>
          </a:p>
          <a:p>
            <a:r>
              <a:rPr lang="en-US" dirty="0" smtClean="0"/>
              <a:t>Asking about change in spending.</a:t>
            </a:r>
          </a:p>
          <a:p>
            <a:endParaRPr lang="en-US" dirty="0" smtClean="0"/>
          </a:p>
          <a:p>
            <a:r>
              <a:rPr lang="en-US" dirty="0" smtClean="0"/>
              <a:t>Perhaps more valuable</a:t>
            </a:r>
            <a:r>
              <a:rPr lang="en-US" baseline="0" dirty="0" smtClean="0"/>
              <a:t> for video distributors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spending on media moves from physical to streaming, can vendors reasonable continue to charge 2x for streaming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423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4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Aggregated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45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series of questions about collections, and licensing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questions refer to some of the largest and best known streaming video collections. This list is not exhaustive.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these collections are available for either subscription or one-time purchase/license in perpetuity.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 questions address subscription to and purchase of these collections.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61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27. Does your library or institution subscribe to streaming video collections from any of these providers? Check all that apply.</a:t>
            </a:r>
          </a:p>
          <a:p>
            <a:endParaRPr lang="en-US" dirty="0" smtClean="0"/>
          </a:p>
          <a:p>
            <a:r>
              <a:rPr lang="en-US" dirty="0" smtClean="0"/>
              <a:t>OF those who stream….</a:t>
            </a:r>
          </a:p>
          <a:p>
            <a:endParaRPr lang="en-US" dirty="0" smtClean="0"/>
          </a:p>
          <a:p>
            <a:r>
              <a:rPr lang="en-US" dirty="0" smtClean="0"/>
              <a:t>9.7 DO NOT SUBSCRIBE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Numbers not presented here…. Careful not to interpret this as data</a:t>
            </a:r>
            <a:r>
              <a:rPr lang="en-US" baseline="0" dirty="0" smtClean="0"/>
              <a:t> on market share by these companies.  Merely a snap shot.  SOME of the companies we listed, and some that respondents </a:t>
            </a:r>
            <a:r>
              <a:rPr lang="en-US" baseline="0" dirty="0" err="1" smtClean="0"/>
              <a:t>identifed</a:t>
            </a:r>
            <a:r>
              <a:rPr lang="en-US" baseline="0" dirty="0" smtClean="0"/>
              <a:t> are new to the marketplace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note that many respondents don’t know what constitutes a subscription collection…. OTHER items – </a:t>
            </a:r>
            <a:r>
              <a:rPr lang="en-US" baseline="0" dirty="0" err="1" smtClean="0"/>
              <a:t>Psychotherapy.net</a:t>
            </a:r>
            <a:r>
              <a:rPr lang="en-US" baseline="0" dirty="0" smtClean="0"/>
              <a:t>, Vanderbilt TV News, </a:t>
            </a:r>
            <a:r>
              <a:rPr lang="en-US" baseline="0" dirty="0" err="1" smtClean="0"/>
              <a:t>Medcom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Kanopy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JoVE</a:t>
            </a:r>
            <a:r>
              <a:rPr lang="en-US" baseline="0" dirty="0" smtClean="0"/>
              <a:t>, Naxos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even media librarians get confused between subscription and purchased collections.  Many collections available for subscription are also available as one time purchases.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52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28. Has your library or institution purchased / licensed in perpetuity streaming video collections from any of these providers? Check all that apply.</a:t>
            </a:r>
          </a:p>
          <a:p>
            <a:endParaRPr lang="en-US" dirty="0" smtClean="0"/>
          </a:p>
          <a:p>
            <a:r>
              <a:rPr lang="en-US" dirty="0" smtClean="0"/>
              <a:t>58% have NOT purchased collection in perpetuity</a:t>
            </a:r>
          </a:p>
          <a:p>
            <a:endParaRPr lang="en-US" dirty="0" smtClean="0"/>
          </a:p>
          <a:p>
            <a:r>
              <a:rPr lang="en-US" dirty="0" smtClean="0"/>
              <a:t>No surprises.  Differences in licensing models.  Doctoral institutions more likely to have purchased collections.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30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29. Has your library licensed streaming video titles in perpetuity / for the life of the file format?</a:t>
            </a:r>
          </a:p>
          <a:p>
            <a:endParaRPr lang="en-US" dirty="0" smtClean="0"/>
          </a:p>
          <a:p>
            <a:r>
              <a:rPr lang="en-US" dirty="0" smtClean="0"/>
              <a:t>Common approach for monographic acquisition.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Surprised us… expected to see </a:t>
            </a:r>
            <a:r>
              <a:rPr lang="en-US" baseline="0" dirty="0" err="1" smtClean="0"/>
              <a:t>highter</a:t>
            </a:r>
            <a:r>
              <a:rPr lang="en-US" baseline="0" dirty="0" smtClean="0"/>
              <a:t> % of perpetuity licenses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What many media librarians SAY they want.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primary selector for streaming is a MEDIA Librarian – this changes to 68% Yes, 32%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Primary selector Acquisitions:  17% Yes,  83% No   !!!!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Subject Librarians:  52% Yes     48%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3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30. Has your library term-licensed streaming videos? (Generally 1-3 years)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Doctoral</a:t>
            </a:r>
            <a:r>
              <a:rPr lang="en-US" baseline="0" dirty="0" smtClean="0"/>
              <a:t> institutions are more likely to have said said yes than no.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a media librarian is the primary selector for streaming these figures change:  74% YES    26%  NO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If primary selector Acquisitions:   60%  Yes ,   40%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Subject Librarian:     77 % yes     23%  No</a:t>
            </a:r>
          </a:p>
          <a:p>
            <a:r>
              <a:rPr lang="en-US" dirty="0" smtClean="0"/>
              <a:t>Carnegie</a:t>
            </a:r>
            <a:r>
              <a:rPr lang="en-US" baseline="0" dirty="0" smtClean="0"/>
              <a:t> classifications.  The widest distribution of licensing models is in Doctoral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Used SurveyMonkey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Survey was reviewed by ASU Human Research approval -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Ran the survey for slightly  more than 6 weeks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 8 launch</a:t>
            </a:r>
          </a:p>
          <a:p>
            <a:r>
              <a:rPr lang="en-US" baseline="0" dirty="0" smtClean="0"/>
              <a:t>Reminder May 29</a:t>
            </a:r>
          </a:p>
          <a:p>
            <a:r>
              <a:rPr lang="en-US" baseline="0" dirty="0" smtClean="0"/>
              <a:t>Final reminder June 18</a:t>
            </a:r>
          </a:p>
          <a:p>
            <a:r>
              <a:rPr lang="en-US" baseline="0" dirty="0" smtClean="0"/>
              <a:t>Closed survey June 21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Decided to use library and media discussion </a:t>
            </a:r>
            <a:r>
              <a:rPr lang="en-US" baseline="0" dirty="0" err="1" smtClean="0"/>
              <a:t>listservs</a:t>
            </a:r>
            <a:r>
              <a:rPr lang="en-US" baseline="0" dirty="0" smtClean="0"/>
              <a:t> as the vehicles for disseminating the survey.  Not comprehensive, but covered most discussion lists that academic librarians with media or collection development oversight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81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31. Does your library license streaming videos for course reserve use? (Generally, a period of less than one year)</a:t>
            </a:r>
          </a:p>
          <a:p>
            <a:endParaRPr lang="en-US" dirty="0" smtClean="0"/>
          </a:p>
          <a:p>
            <a:r>
              <a:rPr lang="en-US" dirty="0" smtClean="0"/>
              <a:t>Libraries pay for copyright for reserves why not media?  Almost  3/4 don’t</a:t>
            </a:r>
          </a:p>
          <a:p>
            <a:endParaRPr lang="en-US" dirty="0" smtClean="0"/>
          </a:p>
          <a:p>
            <a:r>
              <a:rPr lang="en-US" dirty="0" smtClean="0"/>
              <a:t>IF media librarian is primary selector for streaming:  numbers change to 36% Yes   64%  No</a:t>
            </a:r>
          </a:p>
          <a:p>
            <a:endParaRPr lang="en-US" dirty="0" smtClean="0"/>
          </a:p>
          <a:p>
            <a:r>
              <a:rPr lang="en-US" dirty="0" smtClean="0"/>
              <a:t>If Acquisitions</a:t>
            </a:r>
            <a:r>
              <a:rPr lang="en-US" baseline="0" dirty="0" smtClean="0"/>
              <a:t> Librarian primary selector:   26%  Yes,  74% 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Subject Librarians:   25%  Yes,  75%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63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page addresses policies that guide digitization for streaming of physical copy videos in your library collection. (VHS, DVD,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question does not address digitization that occurs in other units of your institution (IT, academic departments, etc.)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understand that this information may be sensitive. Your responses are confidential. All data is aggregated. Neither you nor your institution will be identified in any dissemination of survey results.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opt out of answering these questions by clicking on "Next" to advance to the next question.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Policies that address</a:t>
            </a:r>
            <a:r>
              <a:rPr lang="en-US" baseline="0" dirty="0" smtClean="0"/>
              <a:t> digitization on request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Copyright issue, UCLA v AIME lawsuit,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are trying to get a snapshot of current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&lt;?xml version="1.0" encoding="ISO-8859-1" ?&gt;</a:t>
            </a:r>
          </a:p>
          <a:p>
            <a:r>
              <a:rPr lang="en-US" dirty="0" smtClean="0"/>
              <a:t>&lt;poll </a:t>
            </a:r>
            <a:r>
              <a:rPr lang="en-US" dirty="0" err="1" smtClean="0"/>
              <a:t>url</a:t>
            </a:r>
            <a:r>
              <a:rPr lang="en-US" dirty="0" smtClean="0"/>
              <a:t>="http://</a:t>
            </a:r>
            <a:r>
              <a:rPr lang="en-US" dirty="0" err="1" smtClean="0"/>
              <a:t>www.polleverywhere.com</a:t>
            </a:r>
            <a:r>
              <a:rPr lang="en-US" dirty="0" smtClean="0"/>
              <a:t>/</a:t>
            </a:r>
            <a:r>
              <a:rPr lang="en-US" dirty="0" err="1" smtClean="0"/>
              <a:t>multiple_choice_polls</a:t>
            </a:r>
            <a:r>
              <a:rPr lang="en-US" dirty="0" smtClean="0"/>
              <a:t>/k4SzDqs9zFnxCjD"&gt;</a:t>
            </a:r>
          </a:p>
          <a:p>
            <a:r>
              <a:rPr lang="en-US" dirty="0" smtClean="0"/>
              <a:t>  &lt;!-- This snippet was inserted via the </a:t>
            </a:r>
            <a:r>
              <a:rPr lang="en-US" dirty="0" err="1" smtClean="0"/>
              <a:t>PollEv</a:t>
            </a:r>
            <a:r>
              <a:rPr lang="en-US" dirty="0" smtClean="0"/>
              <a:t> Presenter app --&gt;</a:t>
            </a:r>
          </a:p>
          <a:p>
            <a:r>
              <a:rPr lang="en-US" dirty="0" smtClean="0"/>
              <a:t>  &lt;!-- The presence of this snippet is used to indicate that a poll will be shown during the slideshow --&gt;</a:t>
            </a:r>
          </a:p>
          <a:p>
            <a:r>
              <a:rPr lang="en-US" dirty="0" smtClean="0"/>
              <a:t>  &lt;!-- TIP: You can draw a solid, filled rectangle on your slide and the </a:t>
            </a:r>
            <a:r>
              <a:rPr lang="en-US" dirty="0" err="1" smtClean="0"/>
              <a:t>PollEv</a:t>
            </a:r>
            <a:r>
              <a:rPr lang="en-US" dirty="0" smtClean="0"/>
              <a:t> Presenter will automatically display your poll in that area. --&gt;</a:t>
            </a:r>
          </a:p>
          <a:p>
            <a:r>
              <a:rPr lang="en-US" dirty="0" smtClean="0"/>
              <a:t>  &lt;!-- The </a:t>
            </a:r>
            <a:r>
              <a:rPr lang="en-US" dirty="0" err="1" smtClean="0"/>
              <a:t>PollEv</a:t>
            </a:r>
            <a:r>
              <a:rPr lang="en-US" dirty="0" smtClean="0"/>
              <a:t> Presenter app must also be running and logged in for this to work. --&gt;</a:t>
            </a:r>
          </a:p>
          <a:p>
            <a:r>
              <a:rPr lang="en-US" dirty="0" smtClean="0"/>
              <a:t>  &lt;!-- To remove this, simply delete it from the notes yourself or use the </a:t>
            </a:r>
            <a:r>
              <a:rPr lang="en-US" dirty="0" err="1" smtClean="0"/>
              <a:t>PollEv</a:t>
            </a:r>
            <a:r>
              <a:rPr lang="en-US" dirty="0" smtClean="0"/>
              <a:t> Presenter to remove it for you. --&gt;</a:t>
            </a:r>
          </a:p>
          <a:p>
            <a:r>
              <a:rPr lang="en-US" dirty="0" smtClean="0"/>
              <a:t>  &lt;title&gt;Does your library, on faculty request, digitize and stream videos from your physical collection?&lt;/title&gt;</a:t>
            </a:r>
          </a:p>
          <a:p>
            <a:r>
              <a:rPr lang="en-US" dirty="0" smtClean="0"/>
              <a:t>&lt;/poll&gt;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31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32. Does your library digitize and stream VHS or DVD titles from your collection on request of faculty?</a:t>
            </a:r>
          </a:p>
          <a:p>
            <a:endParaRPr lang="en-US" dirty="0" smtClean="0"/>
          </a:p>
          <a:p>
            <a:r>
              <a:rPr lang="en-US" dirty="0" smtClean="0"/>
              <a:t>Note that we specified</a:t>
            </a:r>
            <a:r>
              <a:rPr lang="en-US" baseline="0" dirty="0" smtClean="0"/>
              <a:t> from the Library’s collection.  </a:t>
            </a:r>
            <a:r>
              <a:rPr lang="en-US" dirty="0" smtClean="0"/>
              <a:t>Does not mean that service</a:t>
            </a:r>
            <a:r>
              <a:rPr lang="en-US" baseline="0" dirty="0" smtClean="0"/>
              <a:t> is not available elsewhere on campus.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Carnegie classification, significant changes….becomes less of a difference as you go from </a:t>
            </a:r>
            <a:r>
              <a:rPr lang="en-US" baseline="0" dirty="0" err="1" smtClean="0"/>
              <a:t>Assoc</a:t>
            </a:r>
            <a:r>
              <a:rPr lang="en-US" baseline="0" dirty="0" smtClean="0"/>
              <a:t>  77% No to 19% Yes  ---  to Doc.  Doctorate is 58/40.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Prefer not to answer in all </a:t>
            </a:r>
            <a:r>
              <a:rPr lang="en-US" baseline="0" dirty="0" err="1" smtClean="0"/>
              <a:t>carngegie</a:t>
            </a:r>
            <a:r>
              <a:rPr lang="en-US" baseline="0" dirty="0" smtClean="0"/>
              <a:t> classes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why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72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33. What is your library's primary policy for digitization on request?</a:t>
            </a:r>
          </a:p>
          <a:p>
            <a:endParaRPr lang="en-US" dirty="0" smtClean="0"/>
          </a:p>
          <a:p>
            <a:r>
              <a:rPr lang="en-US" dirty="0" smtClean="0"/>
              <a:t>Limited to those who stream</a:t>
            </a:r>
            <a:r>
              <a:rPr lang="en-US" baseline="0" dirty="0" smtClean="0"/>
              <a:t> and those who replied in #32 that they digitize on request</a:t>
            </a:r>
          </a:p>
          <a:p>
            <a:endParaRPr lang="en-US" baseline="0" dirty="0" smtClean="0"/>
          </a:p>
          <a:p>
            <a:r>
              <a:rPr lang="en-US" dirty="0" smtClean="0"/>
              <a:t>Underscores</a:t>
            </a:r>
            <a:r>
              <a:rPr lang="en-US" baseline="0" dirty="0" smtClean="0"/>
              <a:t> that librarians are doing what they need to do via copyright.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Comments In the Other category, mostly say combination of fair use and licensing, some refer to the TEACH ACT, another references ARL Code of Best Practices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233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34. What limits do you apply when digitizing on request? </a:t>
            </a:r>
            <a:r>
              <a:rPr lang="en-US" sz="1600" b="1" dirty="0" smtClean="0"/>
              <a:t>Check all that apply.</a:t>
            </a:r>
          </a:p>
          <a:p>
            <a:endParaRPr lang="en-US" dirty="0" smtClean="0"/>
          </a:p>
          <a:p>
            <a:r>
              <a:rPr lang="en-US" dirty="0" smtClean="0"/>
              <a:t>Limited to those who stream</a:t>
            </a:r>
          </a:p>
          <a:p>
            <a:endParaRPr lang="en-US" dirty="0" smtClean="0"/>
          </a:p>
          <a:p>
            <a:r>
              <a:rPr lang="en-US" dirty="0" smtClean="0"/>
              <a:t>Does NOT mean that this service is not available elsewhere</a:t>
            </a:r>
            <a:r>
              <a:rPr lang="en-US" baseline="0" dirty="0" smtClean="0"/>
              <a:t> on campus.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other category, 4% says it is password protected.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Otherwise, “Other” comments are are broad, repeating and or combining many of the items on the survey,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restrictions (a semester or a couple weeks)</a:t>
            </a:r>
          </a:p>
          <a:p>
            <a:r>
              <a:rPr lang="en-US" baseline="0" dirty="0" smtClean="0"/>
              <a:t>Only when not available in streaming</a:t>
            </a:r>
          </a:p>
          <a:p>
            <a:r>
              <a:rPr lang="en-US" baseline="0" dirty="0" smtClean="0"/>
              <a:t>Fair use for clips while pursuing license for full title</a:t>
            </a:r>
          </a:p>
          <a:p>
            <a:r>
              <a:rPr lang="en-US" baseline="0" dirty="0" smtClean="0"/>
              <a:t>Require justification</a:t>
            </a:r>
          </a:p>
          <a:p>
            <a:r>
              <a:rPr lang="en-US" baseline="0" dirty="0" smtClean="0"/>
              <a:t>Limits on the number of items, hours of material</a:t>
            </a:r>
          </a:p>
          <a:p>
            <a:r>
              <a:rPr lang="en-US" baseline="0" dirty="0" smtClean="0"/>
              <a:t>Unique content.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46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35. Does your library have written policy statements on digitization for streaming?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appears to be an area that is severely lacking in library policies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 limited to those that stream.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 the aggregate….  (336 responses)          Including those who stream and those who do not….   Yes:  16%         NO   84%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if we look at who digitizes and streams on request,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those that do not…..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055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35. Does your library have written policy statements on digitization for streaming?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Those who stream AND digitize on request  more likely to have a written policy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Compared to those who Stream but DO NOT digitize on request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055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36. Whether or not you have written policies, do you rely on or refer to any of these documents to guide your local practice? Check all that apply.</a:t>
            </a:r>
          </a:p>
          <a:p>
            <a:endParaRPr lang="en-US" dirty="0" smtClean="0"/>
          </a:p>
          <a:p>
            <a:r>
              <a:rPr lang="en-US" dirty="0" smtClean="0"/>
              <a:t>We could</a:t>
            </a:r>
            <a:r>
              <a:rPr lang="en-US" baseline="0" dirty="0" smtClean="0"/>
              <a:t> have asked if they were aware of these documents….</a:t>
            </a:r>
          </a:p>
          <a:p>
            <a:endParaRPr lang="en-US" baseline="0" dirty="0" smtClean="0"/>
          </a:p>
          <a:p>
            <a:r>
              <a:rPr lang="en-US" dirty="0" smtClean="0"/>
              <a:t>There are go to documents for librarians.  We have provided links to these documents at the end of this session.  In the other category,</a:t>
            </a:r>
            <a:r>
              <a:rPr lang="en-US" baseline="0" dirty="0" smtClean="0"/>
              <a:t> included Canadian Copyright Policy, legal counsel and local policy.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17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series of questions addressing how users find and access streaming video</a:t>
            </a:r>
            <a:r>
              <a:rPr lang="en-US" baseline="0" dirty="0" smtClean="0"/>
              <a:t> titles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Provided</a:t>
            </a:r>
            <a:r>
              <a:rPr lang="en-US" baseline="0" dirty="0" smtClean="0"/>
              <a:t> incentives to complete the survey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Incentive was random drawing from completed surveys for those who opted to be included.  Option to be included for all three but only eligible to receive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81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37. How do your users locate and access your streaming videos? Check all that apply.</a:t>
            </a:r>
          </a:p>
          <a:p>
            <a:endParaRPr lang="en-US" dirty="0" smtClean="0"/>
          </a:p>
          <a:p>
            <a:r>
              <a:rPr lang="en-US" dirty="0" smtClean="0"/>
              <a:t>Catalog access the clear leader</a:t>
            </a:r>
          </a:p>
          <a:p>
            <a:endParaRPr lang="en-US" dirty="0" smtClean="0"/>
          </a:p>
          <a:p>
            <a:r>
              <a:rPr lang="en-US" dirty="0" smtClean="0"/>
              <a:t>26 different</a:t>
            </a:r>
            <a:r>
              <a:rPr lang="en-US" baseline="0" dirty="0" smtClean="0"/>
              <a:t> comments.  </a:t>
            </a:r>
            <a:r>
              <a:rPr lang="en-US" dirty="0" err="1" smtClean="0"/>
              <a:t>LibGuides</a:t>
            </a:r>
            <a:r>
              <a:rPr lang="en-US" dirty="0" smtClean="0"/>
              <a:t> and subject guides account for many of the responses. </a:t>
            </a:r>
          </a:p>
          <a:p>
            <a:endParaRPr lang="en-US" dirty="0" smtClean="0"/>
          </a:p>
          <a:p>
            <a:r>
              <a:rPr lang="en-US" dirty="0" smtClean="0"/>
              <a:t>Less reliance on discovery tools for others than in the Doctorate category.  </a:t>
            </a:r>
          </a:p>
          <a:p>
            <a:endParaRPr lang="en-US" dirty="0" smtClean="0"/>
          </a:p>
          <a:p>
            <a:r>
              <a:rPr lang="en-US" dirty="0" smtClean="0"/>
              <a:t>Clearly librarians are applying a variety of approaches to accessing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464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38. Of the access points you provide, what is the primary access point for streaming videos?</a:t>
            </a:r>
          </a:p>
          <a:p>
            <a:endParaRPr lang="en-US" dirty="0" smtClean="0"/>
          </a:p>
          <a:p>
            <a:r>
              <a:rPr lang="en-US" dirty="0" smtClean="0"/>
              <a:t>Asked respondents to specify only ONE access point as the Primary</a:t>
            </a:r>
            <a:r>
              <a:rPr lang="en-US" baseline="0" dirty="0" smtClean="0"/>
              <a:t> access point  </a:t>
            </a:r>
          </a:p>
          <a:p>
            <a:r>
              <a:rPr lang="en-US" baseline="0" dirty="0" smtClean="0"/>
              <a:t>In the other category, small #, but these are primarily </a:t>
            </a:r>
            <a:r>
              <a:rPr lang="en-US" baseline="0" dirty="0" err="1" smtClean="0"/>
              <a:t>libguides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OPAC is the greatest, but there is also strong reliance on distributors portals.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Doctorate use discovery tool more than masters – 13% to 5%.  Nonexistent in </a:t>
            </a:r>
            <a:r>
              <a:rPr lang="en-US" baseline="0" dirty="0" err="1" smtClean="0"/>
              <a:t>Bacc</a:t>
            </a:r>
            <a:r>
              <a:rPr lang="en-US" baseline="0" dirty="0" smtClean="0"/>
              <a:t> and Assoc.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31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39. Which of your streaming videos have (title level) catalog records? Check all that apply.</a:t>
            </a:r>
          </a:p>
          <a:p>
            <a:endParaRPr lang="en-US" dirty="0" smtClean="0"/>
          </a:p>
          <a:p>
            <a:r>
              <a:rPr lang="en-US" dirty="0" smtClean="0"/>
              <a:t>Comment:  initially</a:t>
            </a:r>
            <a:r>
              <a:rPr lang="en-US" baseline="0" dirty="0" smtClean="0"/>
              <a:t> surprised degree of subscription have catalog record.  Personal experience that our catalogers were resistant to providing catalog records for materials we don’t own when we initiated Films on Demand as a PDA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I understand, we will address in another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91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22%</a:t>
            </a:r>
            <a:r>
              <a:rPr lang="en-US" baseline="0" dirty="0" smtClean="0"/>
              <a:t> said none.  </a:t>
            </a:r>
          </a:p>
          <a:p>
            <a:r>
              <a:rPr lang="en-US" baseline="0" dirty="0" smtClean="0"/>
              <a:t>Question:  How do your users find the titles?  Are there any other collections that you don’t catalog in your library?  Streaming videos are treated differently!  (Red-headed stepchild)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78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40. How do you obtain catalog records for your streaming video titles? Check all that apply.</a:t>
            </a:r>
          </a:p>
          <a:p>
            <a:endParaRPr lang="en-US" dirty="0" smtClean="0"/>
          </a:p>
          <a:p>
            <a:r>
              <a:rPr lang="en-US" dirty="0" smtClean="0"/>
              <a:t>Vendor provided Marc records across</a:t>
            </a:r>
            <a:r>
              <a:rPr lang="en-US" baseline="0" dirty="0" smtClean="0"/>
              <a:t> for all Carnegie classifications is the highest percentage.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75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Section of the Survey:  Streaming Video Technical Infrastructure in Your Institution</a:t>
            </a:r>
          </a:p>
          <a:p>
            <a:endParaRPr lang="en-US" b="1" dirty="0" smtClean="0"/>
          </a:p>
          <a:p>
            <a:r>
              <a:rPr lang="en-US" b="1" dirty="0" smtClean="0"/>
              <a:t>The following questions address who in your institution is responsible for the technical infrastructure for streaming video.</a:t>
            </a:r>
          </a:p>
          <a:p>
            <a:endParaRPr lang="en-US" b="1" dirty="0" smtClean="0"/>
          </a:p>
          <a:p>
            <a:r>
              <a:rPr lang="en-US" b="0" dirty="0" smtClean="0"/>
              <a:t>Earlier in the survey, in definitions,</a:t>
            </a:r>
            <a:r>
              <a:rPr lang="en-US" b="0" baseline="0" dirty="0" smtClean="0"/>
              <a:t> we defined technical infrastructure as:  </a:t>
            </a:r>
          </a:p>
          <a:p>
            <a:r>
              <a:rPr lang="en-US" b="0" dirty="0" smtClean="0"/>
              <a:t>As computer systems and processes for ingesting,</a:t>
            </a:r>
            <a:r>
              <a:rPr lang="en-US" b="0" baseline="0" dirty="0" smtClean="0"/>
              <a:t> hosting, and serving digital video files.</a:t>
            </a:r>
            <a:endParaRPr lang="en-US" b="0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39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24. Which unit(s) in your institution provide technical infrastructure for streaming video? Check all that apply.</a:t>
            </a:r>
          </a:p>
          <a:p>
            <a:endParaRPr lang="en-US" dirty="0" smtClean="0"/>
          </a:p>
          <a:p>
            <a:r>
              <a:rPr lang="en-US" dirty="0" smtClean="0"/>
              <a:t>An ALL</a:t>
            </a:r>
            <a:r>
              <a:rPr lang="en-US" baseline="0" dirty="0" smtClean="0"/>
              <a:t> that APPLY response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Filtered by institutions that stream.  In </a:t>
            </a:r>
            <a:r>
              <a:rPr lang="en-US" b="1" baseline="0" dirty="0" smtClean="0">
                <a:solidFill>
                  <a:srgbClr val="FF0000"/>
                </a:solidFill>
              </a:rPr>
              <a:t>Other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smtClean="0"/>
              <a:t>over half the responses say it’s IT and Library merged together 9%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Compare to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96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25. Which unit in your institution has primary responsibility for streaming video?</a:t>
            </a:r>
          </a:p>
          <a:p>
            <a:endParaRPr lang="en-US" dirty="0" smtClean="0"/>
          </a:p>
          <a:p>
            <a:r>
              <a:rPr lang="en-US" dirty="0" smtClean="0"/>
              <a:t>Library primary responsibility</a:t>
            </a:r>
          </a:p>
          <a:p>
            <a:endParaRPr lang="en-US" dirty="0" smtClean="0"/>
          </a:p>
          <a:p>
            <a:r>
              <a:rPr lang="en-US" dirty="0" smtClean="0"/>
              <a:t>Nearly 2 to 1</a:t>
            </a:r>
          </a:p>
          <a:p>
            <a:endParaRPr lang="en-US" dirty="0" smtClean="0"/>
          </a:p>
          <a:p>
            <a:r>
              <a:rPr lang="en-US" dirty="0" smtClean="0"/>
              <a:t>May be a flaw in survey because we do not specifically</a:t>
            </a:r>
            <a:r>
              <a:rPr lang="en-US" baseline="0" dirty="0" smtClean="0"/>
              <a:t> say technical infrastructure.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BUT, Section heading stated tech</a:t>
            </a:r>
            <a:r>
              <a:rPr lang="en-US" baseline="0" dirty="0" smtClean="0"/>
              <a:t> infrastructure, and previous question specified tech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93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41. How are your streaming videos hosted? Check all that apply.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Explained that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questions address how your library and/or institution hosts and serves your streaming videos.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institutions hosting is provided by both the library and another unit.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43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these are NOT percentages in the chart.  It’s number of people responding.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Aggregated data.  To what extent – deserves more time than we’ve given it.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3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CCUMC Preconference workshop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appreciate the generous donations of these incentives from NMM, Charleston Con and CCUMC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4811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43. For your in-house hosting, (either Library or Institution / IT) what streaming platform do you use? </a:t>
            </a:r>
          </a:p>
          <a:p>
            <a:endParaRPr lang="en-US" b="1" dirty="0" smtClean="0"/>
          </a:p>
          <a:p>
            <a:r>
              <a:rPr lang="en-US" b="1" dirty="0" smtClean="0"/>
              <a:t>Jane uses</a:t>
            </a:r>
            <a:r>
              <a:rPr lang="en-US" b="1" baseline="0" dirty="0" smtClean="0"/>
              <a:t> a custom platform that she build for NJ.  ASU has used to </a:t>
            </a:r>
            <a:r>
              <a:rPr lang="en-US" b="1" baseline="0" dirty="0" err="1" smtClean="0"/>
              <a:t>Kaltura</a:t>
            </a:r>
            <a:r>
              <a:rPr lang="en-US" b="1" baseline="0" dirty="0" smtClean="0"/>
              <a:t> and has moved to </a:t>
            </a:r>
            <a:r>
              <a:rPr lang="en-US" b="1" baseline="0" dirty="0" err="1" smtClean="0"/>
              <a:t>ShareStream</a:t>
            </a:r>
            <a:r>
              <a:rPr lang="en-US" b="1" baseline="0" dirty="0" smtClean="0"/>
              <a:t>, so we were interested in seeing if there were any patterns.</a:t>
            </a:r>
          </a:p>
          <a:p>
            <a:endParaRPr lang="en-US" b="1" baseline="0" dirty="0" smtClean="0"/>
          </a:p>
          <a:p>
            <a:r>
              <a:rPr lang="en-US" b="1" baseline="0" smtClean="0"/>
              <a:t>There aren’t!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To what extent is it important for </a:t>
            </a:r>
            <a:r>
              <a:rPr lang="en-US" dirty="0" err="1" smtClean="0"/>
              <a:t>librarys</a:t>
            </a:r>
            <a:r>
              <a:rPr lang="en-US" dirty="0" smtClean="0"/>
              <a:t> to know.  Look at the percent</a:t>
            </a:r>
            <a:r>
              <a:rPr lang="en-US" baseline="0" dirty="0" smtClean="0"/>
              <a:t> who say they don’t know.  Is that important?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small amount of information to draw any conclusions from, not an indicator of market share.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were concerned about the length of the survey at this point and probably should have split this into two questions for a better ability to analyze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Others were all over the place… including homegrown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area for possible additional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2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functions may be performed by various personnel throughout your library.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question addresses library personnel only. If these processes are performed solely by IT or another unit in your institution, select Unknown/NA.</a:t>
            </a:r>
          </a:p>
          <a:p>
            <a:endParaRPr lang="en-US" dirty="0" smtClean="0"/>
          </a:p>
          <a:p>
            <a:r>
              <a:rPr lang="en-US" dirty="0" smtClean="0"/>
              <a:t>We’ve also moved into this section</a:t>
            </a:r>
            <a:r>
              <a:rPr lang="en-US" baseline="0" dirty="0" smtClean="0"/>
              <a:t> of the presentation a question asked during the licensing models portion of the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139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14. Who is primarily responsible in your library for negotiating streaming video licenses? </a:t>
            </a:r>
          </a:p>
          <a:p>
            <a:endParaRPr lang="en-US" dirty="0" smtClean="0"/>
          </a:p>
          <a:p>
            <a:r>
              <a:rPr lang="en-US" dirty="0" smtClean="0"/>
              <a:t>Aggregated</a:t>
            </a:r>
          </a:p>
          <a:p>
            <a:endParaRPr lang="en-US" dirty="0" smtClean="0"/>
          </a:p>
          <a:p>
            <a:r>
              <a:rPr lang="en-US" dirty="0" smtClean="0"/>
              <a:t>Filtered to include only those you Stream (Question 23)</a:t>
            </a:r>
          </a:p>
          <a:p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0" dirty="0" smtClean="0"/>
              <a:t> definitions of </a:t>
            </a:r>
            <a:r>
              <a:rPr lang="en-US" baseline="0" dirty="0" err="1" smtClean="0"/>
              <a:t>Acq</a:t>
            </a:r>
            <a:r>
              <a:rPr lang="en-US" baseline="0" dirty="0" smtClean="0"/>
              <a:t> lib.  Other is high:  Included in other 12% as electronic resources librarian, Director 8% and Consortium 4.  It gave us more granulation in responses than we anticipated.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Again, removed data from those who replied we don’t stream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highly variable responsibility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2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Large number of don’t know.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streaming becomes increasingly prevalent and important, this is a critical consideration of personnel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660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</a:t>
            </a:r>
            <a:r>
              <a:rPr lang="en-US" baseline="0" dirty="0" smtClean="0"/>
              <a:t> analyzed the results we realized that there were questions that perhaps we should have asked.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had we asked these questions we would have been able to provide another layer of granularity to our analysis.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250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 librarian</a:t>
            </a:r>
            <a:r>
              <a:rPr lang="en-US" baseline="0" dirty="0" smtClean="0"/>
              <a:t> – someone whose specific role is to build/manage the media collection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Media unit separate from the library – possibly under the IT division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Streaming video collection size – we asked but not in a way that was useful for analysis.  Did not address total number of subscription titles….]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Collection Development policy – unique matters…. How are they defined in the institution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Curious to know the reasoning behind not providing catalog access to titles.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 they great?  Or just Good enough?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038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636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3739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instructions provided</a:t>
            </a:r>
            <a:r>
              <a:rPr lang="en-US" baseline="0" dirty="0" smtClean="0"/>
              <a:t> a link to the complete survey to review prior to starting the survey…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4726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Documents work</a:t>
            </a:r>
            <a:r>
              <a:rPr lang="en-US" baseline="0" dirty="0" smtClean="0"/>
              <a:t> knowing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referred to them earlier when we asked what documents guide local practice.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42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240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24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15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17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4698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22. In the next fiscal year do you anticipate spending less, about the same, or more for video acquisitions?</a:t>
            </a:r>
          </a:p>
          <a:p>
            <a:endParaRPr lang="en-US" dirty="0" smtClean="0"/>
          </a:p>
          <a:p>
            <a:r>
              <a:rPr lang="en-US" dirty="0" smtClean="0"/>
              <a:t>Not asking specific $$</a:t>
            </a:r>
          </a:p>
          <a:p>
            <a:endParaRPr lang="en-US" dirty="0" smtClean="0"/>
          </a:p>
          <a:p>
            <a:r>
              <a:rPr lang="en-US" dirty="0" smtClean="0"/>
              <a:t>Asking about change in spending.</a:t>
            </a:r>
          </a:p>
          <a:p>
            <a:endParaRPr lang="en-US" dirty="0" smtClean="0"/>
          </a:p>
          <a:p>
            <a:r>
              <a:rPr lang="en-US" dirty="0" smtClean="0"/>
              <a:t>Perhaps more valuable</a:t>
            </a:r>
            <a:r>
              <a:rPr lang="en-US" baseline="0" dirty="0" smtClean="0"/>
              <a:t> for video distributors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spending on media moves from physical to streaming, can vendors reasonable continue to charge 2x for streaming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07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Aggregated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459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44. Approximately how much personnel time in your library is dedicated to licensing, digitizing, ingestion, and metadata for your streaming video.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These functions may be performed by one or more units and/or personnel throughout your library. Please estimate the aggregate.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660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Large number of don’t know.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know because the tasks are done outside the library?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because they really don’t know?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streaming becomes </a:t>
            </a:r>
            <a:r>
              <a:rPr lang="en-US" baseline="0" dirty="0" err="1" smtClean="0"/>
              <a:t>increasingy</a:t>
            </a:r>
            <a:r>
              <a:rPr lang="en-US" baseline="0" dirty="0" smtClean="0"/>
              <a:t> prevalent and important, this is a critical consideration of personnel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D1EC-EF29-CB45-B776-E0766BDEE0F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692297" cy="4210050"/>
          </a:xfrm>
          <a:prstGeom prst="rtTriangle">
            <a:avLst/>
          </a:prstGeom>
          <a:solidFill>
            <a:srgbClr val="FF8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1" y="0"/>
            <a:ext cx="9350963" cy="685800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71143" y="1293968"/>
            <a:ext cx="5200470" cy="1232919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23918" y="2130625"/>
            <a:ext cx="6072257" cy="55304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A16C3AA4-67BE-44F7-809A-3582401494AF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25172EEB-1769-4776-AD69-E7C1260563EB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6041333"/>
            <a:ext cx="9144002" cy="816667"/>
          </a:xfrm>
          <a:prstGeom prst="rtTriangle">
            <a:avLst/>
          </a:prstGeom>
          <a:solidFill>
            <a:srgbClr val="FF80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4163666" y="1877666"/>
            <a:ext cx="816667" cy="9144000"/>
          </a:xfrm>
          <a:prstGeom prst="rtTriangle">
            <a:avLst/>
          </a:prstGeom>
          <a:solidFill>
            <a:srgbClr val="3BBFD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647D2193-4505-4A75-99BB-880C6989A757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113A18F4-33C3-445B-924C-31108C51719C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3AF7543A-E259-478F-9E0D-57BA40E442B7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1EFB012D-77A1-44B0-BB26-329BA1EE55C9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94B7499E-3031-413E-B01E-B94970708CAA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C7EAB0C-2220-4D0E-A0DD-DB7FA0F742F4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E3416D63-31BF-4B94-B6C5-E20B2C63F515}" type="datetime4">
              <a:rPr lang="en-US" smtClean="0"/>
              <a:pPr/>
              <a:t>November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7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75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6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99945" y="1357976"/>
            <a:ext cx="5395599" cy="1232919"/>
          </a:xfrm>
        </p:spPr>
        <p:txBody>
          <a:bodyPr/>
          <a:lstStyle/>
          <a:p>
            <a:r>
              <a:rPr lang="en-US" dirty="0" smtClean="0"/>
              <a:t>Streaming video in</a:t>
            </a:r>
            <a:br>
              <a:rPr lang="en-US" dirty="0" smtClean="0"/>
            </a:br>
            <a:r>
              <a:rPr lang="en-US" dirty="0" smtClean="0"/>
              <a:t>Academic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81180" y="2183992"/>
            <a:ext cx="6234949" cy="553041"/>
          </a:xfrm>
        </p:spPr>
        <p:txBody>
          <a:bodyPr/>
          <a:lstStyle/>
          <a:p>
            <a:r>
              <a:rPr lang="en-US" dirty="0" smtClean="0"/>
              <a:t>Preliminary results from a National Survey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880000">
            <a:off x="-300400" y="5113618"/>
            <a:ext cx="3086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2013 Charleston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Conference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Charleston, South Carolina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080000">
            <a:off x="3511578" y="3817671"/>
            <a:ext cx="5274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deg farrelly, Arizona State University</a:t>
            </a:r>
          </a:p>
          <a:p>
            <a:pPr algn="ctr"/>
            <a:endParaRPr lang="en-US" sz="2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Jane 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Hutchison, William Paterson 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University</a:t>
            </a:r>
          </a:p>
          <a:p>
            <a:pPr algn="ctr"/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7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264" y="2531004"/>
            <a:ext cx="3428198" cy="650635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DEFINITIONS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Hard Copy Video Formats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892992"/>
            <a:ext cx="9144000" cy="3297466"/>
            <a:chOff x="0" y="2735176"/>
            <a:chExt cx="9144000" cy="3297466"/>
          </a:xfrm>
        </p:grpSpPr>
        <p:pic>
          <p:nvPicPr>
            <p:cNvPr id="4" name="Picture 3" descr="22Sca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77840"/>
              <a:ext cx="9144000" cy="1754802"/>
            </a:xfrm>
            <a:prstGeom prst="rect">
              <a:avLst/>
            </a:prstGeom>
          </p:spPr>
        </p:pic>
        <p:pic>
          <p:nvPicPr>
            <p:cNvPr id="5" name="Picture 4" descr="22HardCop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35176"/>
              <a:ext cx="9144000" cy="155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50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Streaming Videos – Individually Licensed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881644"/>
            <a:ext cx="9144000" cy="3175134"/>
            <a:chOff x="0" y="2590148"/>
            <a:chExt cx="9144000" cy="3175134"/>
          </a:xfrm>
        </p:grpSpPr>
        <p:pic>
          <p:nvPicPr>
            <p:cNvPr id="4" name="Picture 3" descr="22Sca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10480"/>
              <a:ext cx="9144000" cy="1754802"/>
            </a:xfrm>
            <a:prstGeom prst="rect">
              <a:avLst/>
            </a:prstGeom>
          </p:spPr>
        </p:pic>
        <p:pic>
          <p:nvPicPr>
            <p:cNvPr id="6" name="Picture 5" descr="22StreamingTitl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70984"/>
              <a:ext cx="9144000" cy="856259"/>
            </a:xfrm>
            <a:prstGeom prst="rect">
              <a:avLst/>
            </a:prstGeom>
          </p:spPr>
        </p:pic>
        <p:pic>
          <p:nvPicPr>
            <p:cNvPr id="7" name="Picture 6" descr="22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0148"/>
              <a:ext cx="9144000" cy="613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88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Streaming Video Subscriptions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881644"/>
            <a:ext cx="9144000" cy="3219695"/>
            <a:chOff x="0" y="2229212"/>
            <a:chExt cx="9144000" cy="3219695"/>
          </a:xfrm>
        </p:grpSpPr>
        <p:pic>
          <p:nvPicPr>
            <p:cNvPr id="5" name="Picture 4" descr="22Su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16704"/>
              <a:ext cx="9144000" cy="2632203"/>
            </a:xfrm>
            <a:prstGeom prst="rect">
              <a:avLst/>
            </a:prstGeom>
          </p:spPr>
        </p:pic>
        <p:pic>
          <p:nvPicPr>
            <p:cNvPr id="6" name="Picture 5" descr="22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29212"/>
              <a:ext cx="9144000" cy="613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86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2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6507"/>
          <a:stretch>
            <a:fillRect/>
          </a:stretch>
        </p:blipFill>
        <p:spPr>
          <a:xfrm>
            <a:off x="822325" y="1100138"/>
            <a:ext cx="7521575" cy="4848225"/>
          </a:xfrm>
        </p:spPr>
      </p:pic>
    </p:spTree>
    <p:extLst>
      <p:ext uri="{BB962C8B-B14F-4D97-AF65-F5344CB8AC3E}">
        <p14:creationId xmlns:p14="http://schemas.microsoft.com/office/powerpoint/2010/main" val="115207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Staff Time devoted to streaming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44PP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33" r="-12833"/>
          <a:stretch>
            <a:fillRect/>
          </a:stretch>
        </p:blipFill>
        <p:spPr>
          <a:xfrm>
            <a:off x="-233113" y="1422400"/>
            <a:ext cx="9144000" cy="4351989"/>
          </a:xfrm>
        </p:spPr>
      </p:pic>
      <p:sp>
        <p:nvSpPr>
          <p:cNvPr id="3" name="Rectangle 2"/>
          <p:cNvSpPr/>
          <p:nvPr/>
        </p:nvSpPr>
        <p:spPr>
          <a:xfrm>
            <a:off x="822960" y="1778000"/>
            <a:ext cx="752094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1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Staff Time devoted to streaming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44PP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33" r="-12833"/>
          <a:stretch>
            <a:fillRect/>
          </a:stretch>
        </p:blipFill>
        <p:spPr>
          <a:xfrm>
            <a:off x="-233113" y="1422400"/>
            <a:ext cx="9144000" cy="4351989"/>
          </a:xfrm>
        </p:spPr>
      </p:pic>
    </p:spTree>
    <p:extLst>
      <p:ext uri="{BB962C8B-B14F-4D97-AF65-F5344CB8AC3E}">
        <p14:creationId xmlns:p14="http://schemas.microsoft.com/office/powerpoint/2010/main" val="389929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BBFDC"/>
                </a:solidFill>
              </a:rPr>
              <a:t>VIDEO</a:t>
            </a:r>
            <a:endParaRPr lang="en-US" dirty="0">
              <a:solidFill>
                <a:srgbClr val="3BBFD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55267"/>
          </a:xfrm>
        </p:spPr>
        <p:txBody>
          <a:bodyPr>
            <a:normAutofit/>
          </a:bodyPr>
          <a:lstStyle/>
          <a:p>
            <a:pPr marL="0" indent="4763"/>
            <a:r>
              <a:rPr lang="en-US" sz="2400" b="0" dirty="0" smtClean="0"/>
              <a:t>Commercially </a:t>
            </a:r>
            <a:r>
              <a:rPr lang="en-US" sz="2400" b="0" dirty="0"/>
              <a:t>produced and distributed academic, educational, documentary and/or feature </a:t>
            </a:r>
            <a:r>
              <a:rPr lang="en-US" sz="2400" b="0" dirty="0" smtClean="0"/>
              <a:t>content.</a:t>
            </a:r>
          </a:p>
          <a:p>
            <a:pPr marL="0" indent="4763"/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smtClean="0"/>
              <a:t>Locally </a:t>
            </a:r>
            <a:r>
              <a:rPr lang="en-US" sz="2400" b="0" dirty="0"/>
              <a:t>produced, repository, institutional advancement/publicity, tutorials, or similar </a:t>
            </a:r>
            <a:r>
              <a:rPr lang="en-US" sz="2400" b="0" dirty="0" smtClean="0"/>
              <a:t>content</a:t>
            </a:r>
            <a:r>
              <a:rPr lang="en-US" sz="2400" b="0" dirty="0"/>
              <a:t> </a:t>
            </a:r>
            <a:r>
              <a:rPr lang="en-US" sz="2400" b="0" dirty="0" smtClean="0"/>
              <a:t>not included.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BBFDC"/>
                </a:solidFill>
              </a:rPr>
              <a:t>Streaming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763"/>
            <a:r>
              <a:rPr lang="en-US" sz="2400" b="0" dirty="0" smtClean="0"/>
              <a:t>Video </a:t>
            </a:r>
            <a:r>
              <a:rPr lang="en-US" sz="2400" b="0" dirty="0"/>
              <a:t>content delivered to computer desktops via an Internet connection. </a:t>
            </a:r>
            <a:endParaRPr lang="en-US" sz="2400" b="0" dirty="0" smtClean="0"/>
          </a:p>
          <a:p>
            <a:pPr marL="0" indent="4763"/>
            <a:r>
              <a:rPr lang="en-US" sz="2400" b="0" dirty="0" smtClean="0"/>
              <a:t>Openly </a:t>
            </a:r>
            <a:r>
              <a:rPr lang="en-US" sz="2400" b="0" dirty="0"/>
              <a:t>accessible sources such as YouTube or </a:t>
            </a:r>
            <a:r>
              <a:rPr lang="en-US" sz="2400" b="0" dirty="0" err="1"/>
              <a:t>Hulu</a:t>
            </a:r>
            <a:r>
              <a:rPr lang="en-US" sz="2400" b="0" dirty="0"/>
              <a:t> are not included. </a:t>
            </a:r>
          </a:p>
        </p:txBody>
      </p:sp>
    </p:spTree>
    <p:extLst>
      <p:ext uri="{BB962C8B-B14F-4D97-AF65-F5344CB8AC3E}">
        <p14:creationId xmlns:p14="http://schemas.microsoft.com/office/powerpoint/2010/main" val="67279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BBFDC"/>
                </a:solidFill>
              </a:rPr>
              <a:t>Subscription Streaming Video Collection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54740"/>
          </a:xfrm>
        </p:spPr>
        <p:txBody>
          <a:bodyPr>
            <a:normAutofit/>
          </a:bodyPr>
          <a:lstStyle/>
          <a:p>
            <a:pPr marL="0" indent="4763"/>
            <a:r>
              <a:rPr lang="en-US" sz="2400" b="0" dirty="0" smtClean="0"/>
              <a:t>A </a:t>
            </a:r>
            <a:r>
              <a:rPr lang="en-US" sz="2400" b="0" dirty="0"/>
              <a:t>packaged group of videos distributed by a single company that also hosts the content. </a:t>
            </a:r>
            <a:endParaRPr lang="en-US" sz="2400" b="0" dirty="0" smtClean="0"/>
          </a:p>
          <a:p>
            <a:pPr marL="0" indent="4763"/>
            <a:endParaRPr lang="en-US" sz="2400" b="0" dirty="0"/>
          </a:p>
          <a:p>
            <a:pPr marL="0" indent="4763"/>
            <a:r>
              <a:rPr lang="en-US" sz="2400" b="0" dirty="0" smtClean="0"/>
              <a:t>Libraries </a:t>
            </a:r>
            <a:r>
              <a:rPr lang="en-US" sz="2400" b="0" dirty="0"/>
              <a:t>do not individually select titles in a subscription collection. Such collections may cover a single subject area, or may be multi-disciplinary</a:t>
            </a:r>
            <a:r>
              <a:rPr lang="en-US" sz="2400" b="0" dirty="0" smtClean="0"/>
              <a:t>.</a:t>
            </a:r>
          </a:p>
          <a:p>
            <a:pPr marL="0" indent="4763"/>
            <a:r>
              <a:rPr lang="en-US" sz="2400" b="0" dirty="0" smtClean="0"/>
              <a:t> </a:t>
            </a:r>
            <a:endParaRPr lang="en-US" sz="2400" b="0" dirty="0"/>
          </a:p>
          <a:p>
            <a:pPr marL="0" indent="4763"/>
            <a:r>
              <a:rPr lang="en-US" sz="2400" b="0" dirty="0"/>
              <a:t>Consumer entertainment streaming subscriptions such as Netflix are not included.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9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BBFDC"/>
                </a:solidFill>
              </a:rPr>
              <a:t>Technical Infrastructure </a:t>
            </a:r>
            <a:r>
              <a:rPr lang="en-US" dirty="0" smtClean="0">
                <a:solidFill>
                  <a:srgbClr val="3BBFDC"/>
                </a:solidFill>
              </a:rPr>
              <a:t> &amp; Hosting</a:t>
            </a:r>
            <a:endParaRPr lang="en-US" dirty="0">
              <a:solidFill>
                <a:srgbClr val="3BBFD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68635"/>
          </a:xfrm>
        </p:spPr>
        <p:txBody>
          <a:bodyPr>
            <a:normAutofit/>
          </a:bodyPr>
          <a:lstStyle/>
          <a:p>
            <a:pPr marL="0" indent="4763"/>
            <a:r>
              <a:rPr lang="en-US" sz="2400" dirty="0" smtClean="0">
                <a:solidFill>
                  <a:srgbClr val="FF8000"/>
                </a:solidFill>
              </a:rPr>
              <a:t>Technical </a:t>
            </a:r>
            <a:r>
              <a:rPr lang="en-US" sz="2400" dirty="0">
                <a:solidFill>
                  <a:srgbClr val="FF8000"/>
                </a:solidFill>
              </a:rPr>
              <a:t>Infrastructure </a:t>
            </a:r>
          </a:p>
          <a:p>
            <a:pPr marL="0" indent="4763"/>
            <a:r>
              <a:rPr lang="en-US" sz="2400" b="0" dirty="0"/>
              <a:t>The computer systems and processes for ingesting, hosting, and serving digital video files. </a:t>
            </a:r>
          </a:p>
          <a:p>
            <a:pPr marL="0" indent="4763"/>
            <a:endParaRPr lang="en-US" sz="2400" b="0" dirty="0" smtClean="0"/>
          </a:p>
          <a:p>
            <a:pPr marL="0" indent="4763"/>
            <a:r>
              <a:rPr lang="en-US" sz="2400" dirty="0" smtClean="0">
                <a:solidFill>
                  <a:srgbClr val="FF8000"/>
                </a:solidFill>
              </a:rPr>
              <a:t>Hosting </a:t>
            </a:r>
            <a:r>
              <a:rPr lang="en-US" sz="2400" dirty="0">
                <a:solidFill>
                  <a:srgbClr val="FF8000"/>
                </a:solidFill>
              </a:rPr>
              <a:t>System </a:t>
            </a:r>
          </a:p>
          <a:p>
            <a:pPr marL="0" indent="4763"/>
            <a:r>
              <a:rPr lang="en-US" sz="2400" b="0" dirty="0"/>
              <a:t>Similar in meaning to "technical infrastructure", the commercial or locally developed interface for housing and streaming digital video files. Often referred to by specific product name, such as </a:t>
            </a:r>
            <a:r>
              <a:rPr lang="en-US" sz="2400" b="0" dirty="0" err="1" smtClean="0"/>
              <a:t>Kaltura</a:t>
            </a:r>
            <a:r>
              <a:rPr lang="en-US" sz="2400" b="0" dirty="0" smtClean="0"/>
              <a:t>, </a:t>
            </a:r>
            <a:r>
              <a:rPr lang="en-US" sz="2400" b="0" dirty="0" err="1"/>
              <a:t>Sharestream</a:t>
            </a:r>
            <a:r>
              <a:rPr lang="en-US" sz="2400" b="0" dirty="0"/>
              <a:t>, Ensemble,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4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31004"/>
            <a:ext cx="9144000" cy="650635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RESPONSES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86220"/>
            <a:ext cx="7520940" cy="4171530"/>
          </a:xfrm>
        </p:spPr>
        <p:txBody>
          <a:bodyPr>
            <a:normAutofit/>
          </a:bodyPr>
          <a:lstStyle/>
          <a:p>
            <a:pPr marL="0" indent="0">
              <a:buClr>
                <a:srgbClr val="3BBFDC"/>
              </a:buClr>
              <a:buSzPct val="75000"/>
            </a:pPr>
            <a:endParaRPr lang="en-US" sz="2400" b="0" dirty="0" smtClean="0"/>
          </a:p>
          <a:p>
            <a:pPr marL="460375" indent="-460375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336 valid responses</a:t>
            </a:r>
          </a:p>
          <a:p>
            <a:pPr marL="919163" indent="-460375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Limited to one response per institution</a:t>
            </a:r>
          </a:p>
          <a:p>
            <a:pPr marL="460375" indent="-460375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42 ARL institutions</a:t>
            </a:r>
          </a:p>
          <a:p>
            <a:pPr marL="460375" indent="-460375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48 U.S. States</a:t>
            </a:r>
          </a:p>
          <a:p>
            <a:pPr marL="460375" indent="-460375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6 Canadian Provinces</a:t>
            </a:r>
          </a:p>
          <a:p>
            <a:pPr marL="460375" indent="-460375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2 Non-North American responses</a:t>
            </a:r>
          </a:p>
          <a:p>
            <a:pPr marL="919163" indent="-460375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Australia and Pakistan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4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264" y="2531004"/>
            <a:ext cx="3428198" cy="650635"/>
          </a:xfrm>
        </p:spPr>
        <p:txBody>
          <a:bodyPr>
            <a:normAutofit/>
          </a:bodyPr>
          <a:lstStyle/>
          <a:p>
            <a:r>
              <a:rPr lang="en-US" sz="3600" b="0" dirty="0" smtClean="0"/>
              <a:t>DEMOGRAPHICS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" y="533400"/>
            <a:ext cx="8343900" cy="5232400"/>
          </a:xfrm>
          <a:prstGeom prst="rect">
            <a:avLst/>
          </a:prstGeom>
          <a:solidFill>
            <a:srgbClr val="3BB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4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" y="533400"/>
            <a:ext cx="8343900" cy="5232400"/>
          </a:xfrm>
          <a:prstGeom prst="rect">
            <a:avLst/>
          </a:prstGeom>
          <a:solidFill>
            <a:srgbClr val="3BB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" y="533400"/>
            <a:ext cx="8343900" cy="5232400"/>
          </a:xfrm>
          <a:prstGeom prst="rect">
            <a:avLst/>
          </a:prstGeom>
          <a:solidFill>
            <a:srgbClr val="3BB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1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Carnegie classification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Carnegie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30" r="-23230"/>
          <a:stretch>
            <a:fillRect/>
          </a:stretch>
        </p:blipFill>
        <p:spPr>
          <a:xfrm>
            <a:off x="-999070" y="1083737"/>
            <a:ext cx="10058400" cy="4787640"/>
          </a:xfrm>
        </p:spPr>
      </p:pic>
    </p:spTree>
    <p:extLst>
      <p:ext uri="{BB962C8B-B14F-4D97-AF65-F5344CB8AC3E}">
        <p14:creationId xmlns:p14="http://schemas.microsoft.com/office/powerpoint/2010/main" val="313353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Enrollment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Screen Shot 2013-09-17 at 5.59.2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93" r="-23593"/>
          <a:stretch>
            <a:fillRect/>
          </a:stretch>
        </p:blipFill>
        <p:spPr>
          <a:xfrm>
            <a:off x="-904238" y="1049864"/>
            <a:ext cx="10058400" cy="4787641"/>
          </a:xfrm>
        </p:spPr>
      </p:pic>
    </p:spTree>
    <p:extLst>
      <p:ext uri="{BB962C8B-B14F-4D97-AF65-F5344CB8AC3E}">
        <p14:creationId xmlns:p14="http://schemas.microsoft.com/office/powerpoint/2010/main" val="245856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Public or Private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Public or Priv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0" r="-6490"/>
          <a:stretch>
            <a:fillRect/>
          </a:stretch>
        </p:blipFill>
        <p:spPr>
          <a:xfrm>
            <a:off x="653621" y="1473161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131334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Online courses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Online cours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42" r="-48042"/>
          <a:stretch>
            <a:fillRect/>
          </a:stretch>
        </p:blipFill>
        <p:spPr>
          <a:xfrm>
            <a:off x="10171" y="1371561"/>
            <a:ext cx="9144000" cy="4352400"/>
          </a:xfrm>
        </p:spPr>
      </p:pic>
    </p:spTree>
    <p:extLst>
      <p:ext uri="{BB962C8B-B14F-4D97-AF65-F5344CB8AC3E}">
        <p14:creationId xmlns:p14="http://schemas.microsoft.com/office/powerpoint/2010/main" val="408509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WHO’S</a:t>
            </a:r>
          </a:p>
          <a:p>
            <a:pPr algn="ctr"/>
            <a:r>
              <a:rPr lang="en-US" sz="3600" b="0" dirty="0" smtClean="0"/>
              <a:t>STREAMING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" y="533400"/>
            <a:ext cx="8343900" cy="5232400"/>
          </a:xfrm>
          <a:prstGeom prst="rect">
            <a:avLst/>
          </a:prstGeom>
          <a:solidFill>
            <a:srgbClr val="3BB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Does your institution stream video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spcBef>
                <a:spcPts val="800"/>
              </a:spcBef>
              <a:buClrTx/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 descr="Screen Shot 2013-08-18 at 2.2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17" y="1366240"/>
            <a:ext cx="530446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5060" y="3756531"/>
            <a:ext cx="117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70 %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2971" y="3034636"/>
            <a:ext cx="1058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60" y="12530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800"/>
              </a:spcBef>
              <a:buClrTx/>
              <a:buFont typeface="Wingdings" pitchFamily="2" charset="2"/>
              <a:buNone/>
            </a:pPr>
            <a:endParaRPr lang="en-US" sz="180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7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Comparison by </a:t>
            </a:r>
            <a:r>
              <a:rPr lang="en-US" dirty="0" err="1">
                <a:latin typeface="+mn-lt"/>
              </a:rPr>
              <a:t>carnegie</a:t>
            </a:r>
            <a:r>
              <a:rPr lang="en-US" dirty="0">
                <a:latin typeface="+mn-lt"/>
              </a:rPr>
              <a:t>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spcBef>
                <a:spcPts val="800"/>
              </a:spcBef>
              <a:buClrTx/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5360" y="12530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800"/>
              </a:spcBef>
              <a:buClrTx/>
              <a:buFont typeface="Wingdings" pitchFamily="2" charset="2"/>
              <a:buNone/>
            </a:pPr>
            <a:endParaRPr lang="en-US" sz="180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08676" y="3925348"/>
            <a:ext cx="1818110" cy="2947921"/>
            <a:chOff x="3582732" y="2142351"/>
            <a:chExt cx="1818110" cy="2947921"/>
          </a:xfrm>
          <a:solidFill>
            <a:schemeClr val="bg1"/>
          </a:solidFill>
        </p:grpSpPr>
        <p:sp>
          <p:nvSpPr>
            <p:cNvPr id="5" name="TextBox 4"/>
            <p:cNvSpPr txBox="1"/>
            <p:nvPr/>
          </p:nvSpPr>
          <p:spPr>
            <a:xfrm>
              <a:off x="3582732" y="4063995"/>
              <a:ext cx="117404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70 %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23895" y="2142351"/>
              <a:ext cx="1376947" cy="294792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4526" y="2847464"/>
              <a:ext cx="18466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42195" y="4067158"/>
            <a:ext cx="1818110" cy="2947921"/>
            <a:chOff x="3582732" y="2142351"/>
            <a:chExt cx="1818110" cy="2947921"/>
          </a:xfrm>
          <a:solidFill>
            <a:schemeClr val="bg1"/>
          </a:solidFill>
        </p:grpSpPr>
        <p:sp>
          <p:nvSpPr>
            <p:cNvPr id="29" name="TextBox 28"/>
            <p:cNvSpPr txBox="1"/>
            <p:nvPr/>
          </p:nvSpPr>
          <p:spPr>
            <a:xfrm>
              <a:off x="3582732" y="4063995"/>
              <a:ext cx="117404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70 %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23895" y="2142351"/>
              <a:ext cx="1376947" cy="294792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64526" y="2847464"/>
              <a:ext cx="18466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927933" y="946368"/>
            <a:ext cx="1648935" cy="329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596101" y="936603"/>
            <a:ext cx="1648935" cy="329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631269" y="3927648"/>
            <a:ext cx="1648935" cy="329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619927" y="6572258"/>
            <a:ext cx="1648935" cy="329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0" y="6568311"/>
            <a:ext cx="9144000" cy="329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622786" y="1066230"/>
            <a:ext cx="3657600" cy="2573119"/>
            <a:chOff x="0" y="4114800"/>
            <a:chExt cx="3899365" cy="2743200"/>
          </a:xfrm>
        </p:grpSpPr>
        <p:pic>
          <p:nvPicPr>
            <p:cNvPr id="17" name="Picture 16" descr="Screen Shot 2013-08-18 at 2.34.22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0"/>
              <a:ext cx="3899365" cy="27432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69476" y="542758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56%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8845" y="542758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44%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63907" y="3606595"/>
            <a:ext cx="1589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Baccalaureate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90975" y="2352790"/>
            <a:ext cx="737464" cy="1749712"/>
            <a:chOff x="-60569" y="797144"/>
            <a:chExt cx="737464" cy="1634357"/>
          </a:xfrm>
        </p:grpSpPr>
        <p:sp>
          <p:nvSpPr>
            <p:cNvPr id="41" name="TextBox 40"/>
            <p:cNvSpPr txBox="1"/>
            <p:nvPr/>
          </p:nvSpPr>
          <p:spPr>
            <a:xfrm>
              <a:off x="171628" y="79714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8%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60569" y="206216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92%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97123" y="3952081"/>
            <a:ext cx="1648935" cy="329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8704" y="1411719"/>
            <a:ext cx="1648935" cy="329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7992" y="1100628"/>
            <a:ext cx="3944203" cy="2743200"/>
            <a:chOff x="5728342" y="4271879"/>
            <a:chExt cx="3944203" cy="2743200"/>
          </a:xfrm>
        </p:grpSpPr>
        <p:pic>
          <p:nvPicPr>
            <p:cNvPr id="27" name="Picture 26" descr="Screen Shot 2013-08-18 at 2.44.12 P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342" y="4271879"/>
              <a:ext cx="3944203" cy="27432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777777" y="573007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70%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9982" y="520032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30%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54255" y="3563036"/>
            <a:ext cx="112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797296" y="4182067"/>
            <a:ext cx="3346704" cy="2703638"/>
            <a:chOff x="-6671" y="1056104"/>
            <a:chExt cx="3346704" cy="2703638"/>
          </a:xfrm>
        </p:grpSpPr>
        <p:pic>
          <p:nvPicPr>
            <p:cNvPr id="8" name="Picture 7" descr="Screen Shot 2013-08-18 at 2.28.29 PM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71" y="1056104"/>
              <a:ext cx="3346704" cy="27036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9514" y="261523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78%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07549" y="188495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22%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5199" y="4158851"/>
            <a:ext cx="3613505" cy="2743200"/>
            <a:chOff x="5781814" y="1100628"/>
            <a:chExt cx="3613505" cy="2743200"/>
          </a:xfrm>
        </p:grpSpPr>
        <p:pic>
          <p:nvPicPr>
            <p:cNvPr id="10" name="Picture 9" descr="Screen Shot 2013-08-18 at 2.29.52 PM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814" y="1100628"/>
              <a:ext cx="3613505" cy="2743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46697" y="200528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33%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97590" y="262020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68%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35825" y="6305264"/>
            <a:ext cx="97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08574" y="497885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61938" y="6296153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Doctorate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307847" y="5939728"/>
            <a:ext cx="615693" cy="7348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creen Shot 2013-08-18 at 2.50.10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86" y="1700658"/>
            <a:ext cx="3108960" cy="3299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5636" y="36914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92%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3489" y="24433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" y="533400"/>
            <a:ext cx="8343900" cy="5232400"/>
          </a:xfrm>
          <a:prstGeom prst="rect">
            <a:avLst/>
          </a:prstGeom>
          <a:solidFill>
            <a:srgbClr val="3BB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Plan to stream w/in 3 years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5" descr="Plan to Stre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02" r="-25402"/>
          <a:stretch>
            <a:fillRect/>
          </a:stretch>
        </p:blipFill>
        <p:spPr>
          <a:xfrm>
            <a:off x="-921139" y="1100627"/>
            <a:ext cx="10058400" cy="4787640"/>
          </a:xfrm>
        </p:spPr>
      </p:pic>
      <p:sp>
        <p:nvSpPr>
          <p:cNvPr id="3" name="Rectangle 2"/>
          <p:cNvSpPr/>
          <p:nvPr/>
        </p:nvSpPr>
        <p:spPr>
          <a:xfrm>
            <a:off x="1096703" y="1501014"/>
            <a:ext cx="6599457" cy="673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Questions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39581"/>
          </a:xfrm>
        </p:spPr>
        <p:txBody>
          <a:bodyPr>
            <a:normAutofit/>
          </a:bodyPr>
          <a:lstStyle/>
          <a:p>
            <a:pPr marL="3175" indent="-3175"/>
            <a:r>
              <a:rPr lang="en-US" sz="2400" b="0" dirty="0" smtClean="0"/>
              <a:t>What is the current state of streaming video in academic libraries?</a:t>
            </a:r>
            <a:endParaRPr lang="en-US" sz="2400" b="0" dirty="0"/>
          </a:p>
          <a:p>
            <a:pPr marL="461963" indent="-447675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How prevalent is streaming video in academic libraries?</a:t>
            </a:r>
          </a:p>
          <a:p>
            <a:pPr marL="461963" indent="-447675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Who has primary responsibility for streaming video?</a:t>
            </a:r>
          </a:p>
          <a:p>
            <a:pPr marL="461963" indent="-447675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/>
              <a:t>What hosting platforms are used?</a:t>
            </a:r>
          </a:p>
          <a:p>
            <a:pPr marL="461963" indent="-447675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How do users discover and access streaming videos?</a:t>
            </a:r>
          </a:p>
          <a:p>
            <a:pPr marL="461963" indent="-447675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How much staff time does streaming video demand?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5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MEDIA COLLECTION</a:t>
            </a:r>
          </a:p>
          <a:p>
            <a:pPr algn="ctr"/>
            <a:r>
              <a:rPr lang="en-US" sz="3600" b="0" dirty="0" smtClean="0"/>
              <a:t>&amp;</a:t>
            </a:r>
          </a:p>
          <a:p>
            <a:pPr algn="ctr"/>
            <a:r>
              <a:rPr lang="en-US" sz="3600" b="0" dirty="0" smtClean="0"/>
              <a:t>CONVERSION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Franklin Gothic Book"/>
              </a:rPr>
              <a:t>Physical media collection size</a:t>
            </a:r>
            <a:endParaRPr lang="en-US" dirty="0">
              <a:latin typeface="+mn-lt"/>
              <a:cs typeface="Franklin Gothic Book"/>
            </a:endParaRPr>
          </a:p>
        </p:txBody>
      </p:sp>
      <p:pic>
        <p:nvPicPr>
          <p:cNvPr id="5" name="Content Placeholder 4" descr="Physical Collecti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2" r="-18272"/>
          <a:stretch>
            <a:fillRect/>
          </a:stretch>
        </p:blipFill>
        <p:spPr>
          <a:xfrm>
            <a:off x="-541856" y="1253025"/>
            <a:ext cx="9144000" cy="4352400"/>
          </a:xfrm>
        </p:spPr>
      </p:pic>
    </p:spTree>
    <p:extLst>
      <p:ext uri="{BB962C8B-B14F-4D97-AF65-F5344CB8AC3E}">
        <p14:creationId xmlns:p14="http://schemas.microsoft.com/office/powerpoint/2010/main" val="82418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Book"/>
                <a:cs typeface="Franklin Gothic Book"/>
              </a:rPr>
              <a:t>Format shift - Physical to digital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6" name="Content Placeholder 5" descr="Retro Conver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05" r="-15105"/>
          <a:stretch>
            <a:fillRect/>
          </a:stretch>
        </p:blipFill>
        <p:spPr>
          <a:xfrm>
            <a:off x="-328484" y="1168359"/>
            <a:ext cx="9601200" cy="4570020"/>
          </a:xfrm>
        </p:spPr>
      </p:pic>
    </p:spTree>
    <p:extLst>
      <p:ext uri="{BB962C8B-B14F-4D97-AF65-F5344CB8AC3E}">
        <p14:creationId xmlns:p14="http://schemas.microsoft.com/office/powerpoint/2010/main" val="4578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/>
                <a:cs typeface="Franklin Gothic Book"/>
              </a:rPr>
              <a:t>Format shift - Physical to digital</a:t>
            </a:r>
            <a:endParaRPr lang="en-US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4" name="Content Placeholder 3" descr="Screen Shot 2013-09-25 at 6.32.3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2" r="-20572"/>
          <a:stretch>
            <a:fillRect/>
          </a:stretch>
        </p:blipFill>
        <p:spPr>
          <a:xfrm>
            <a:off x="-158280" y="1254575"/>
            <a:ext cx="9605360" cy="4572000"/>
          </a:xfrm>
        </p:spPr>
      </p:pic>
    </p:spTree>
    <p:extLst>
      <p:ext uri="{BB962C8B-B14F-4D97-AF65-F5344CB8AC3E}">
        <p14:creationId xmlns:p14="http://schemas.microsoft.com/office/powerpoint/2010/main" val="345608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Intention to format shift w/in 3 years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Intend to Conver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67" r="-14967"/>
          <a:stretch>
            <a:fillRect/>
          </a:stretch>
        </p:blipFill>
        <p:spPr>
          <a:xfrm>
            <a:off x="-304794" y="1320763"/>
            <a:ext cx="9601200" cy="4570020"/>
          </a:xfrm>
        </p:spPr>
      </p:pic>
    </p:spTree>
    <p:extLst>
      <p:ext uri="{BB962C8B-B14F-4D97-AF65-F5344CB8AC3E}">
        <p14:creationId xmlns:p14="http://schemas.microsoft.com/office/powerpoint/2010/main" val="253240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Intention to format shift w/in 3 years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218" y="557106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already shifted format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04861" y="5581088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Have </a:t>
            </a:r>
            <a:r>
              <a:rPr lang="en-US" dirty="0" smtClean="0"/>
              <a:t>not shifted format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35600" y="1557867"/>
            <a:ext cx="2065867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0667" y="1218669"/>
            <a:ext cx="2286000" cy="491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38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49" r="-42449"/>
          <a:stretch>
            <a:fillRect/>
          </a:stretch>
        </p:blipFill>
        <p:spPr>
          <a:xfrm>
            <a:off x="-2101520" y="1100627"/>
            <a:ext cx="8644824" cy="4114800"/>
          </a:xfrm>
        </p:spPr>
      </p:pic>
      <p:pic>
        <p:nvPicPr>
          <p:cNvPr id="11" name="Picture 10" descr="38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84" y="1577111"/>
            <a:ext cx="52390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3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shifted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Screen Shot 2013-10-01 at 5.48.3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2" b="-2532"/>
          <a:stretch>
            <a:fillRect/>
          </a:stretch>
        </p:blipFill>
        <p:spPr>
          <a:xfrm>
            <a:off x="803720" y="1908876"/>
            <a:ext cx="7520940" cy="3579849"/>
          </a:xfrm>
        </p:spPr>
      </p:pic>
      <p:pic>
        <p:nvPicPr>
          <p:cNvPr id="6" name="Picture 5" descr="Screen Shot 2013-10-01 at 5.48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42" y="1291860"/>
            <a:ext cx="2628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MEDIA SELECTION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9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" y="533400"/>
            <a:ext cx="8343900" cy="5232400"/>
          </a:xfrm>
          <a:prstGeom prst="rect">
            <a:avLst/>
          </a:prstGeom>
          <a:solidFill>
            <a:srgbClr val="3BB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Who selects physical video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Who selects al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4" r="-17924"/>
          <a:stretch>
            <a:fillRect/>
          </a:stretch>
        </p:blipFill>
        <p:spPr>
          <a:xfrm>
            <a:off x="-413149" y="1185292"/>
            <a:ext cx="9601200" cy="4570020"/>
          </a:xfrm>
        </p:spPr>
      </p:pic>
    </p:spTree>
    <p:extLst>
      <p:ext uri="{BB962C8B-B14F-4D97-AF65-F5344CB8AC3E}">
        <p14:creationId xmlns:p14="http://schemas.microsoft.com/office/powerpoint/2010/main" val="4387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31004"/>
            <a:ext cx="9144000" cy="650635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LITERATURE REVIEW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Primary selector for physical video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primary selector physic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33" r="-16833"/>
          <a:stretch>
            <a:fillRect/>
          </a:stretch>
        </p:blipFill>
        <p:spPr>
          <a:xfrm>
            <a:off x="-447037" y="1100627"/>
            <a:ext cx="9601200" cy="4570020"/>
          </a:xfrm>
        </p:spPr>
      </p:pic>
    </p:spTree>
    <p:extLst>
      <p:ext uri="{BB962C8B-B14F-4D97-AF65-F5344CB8AC3E}">
        <p14:creationId xmlns:p14="http://schemas.microsoft.com/office/powerpoint/2010/main" val="303456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Primary selector for streaming video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Primary select streamin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" b="-554"/>
          <a:stretch>
            <a:fillRect/>
          </a:stretch>
        </p:blipFill>
        <p:spPr>
          <a:xfrm>
            <a:off x="484300" y="1257646"/>
            <a:ext cx="8229600" cy="3917160"/>
          </a:xfrm>
        </p:spPr>
      </p:pic>
      <p:pic>
        <p:nvPicPr>
          <p:cNvPr id="6" name="Picture 5" descr="Screen Shot 2013-09-17 at 6.55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8" y="5190071"/>
            <a:ext cx="8321040" cy="4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MEDIA FUNDING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Funding sources for physical video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Funding Sourc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6" y="914399"/>
            <a:ext cx="6172200" cy="5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Primary funding for physical video</a:t>
            </a:r>
            <a:endParaRPr lang="en-US" dirty="0">
              <a:latin typeface="+mn-lt"/>
            </a:endParaRPr>
          </a:p>
        </p:txBody>
      </p:sp>
      <p:pic>
        <p:nvPicPr>
          <p:cNvPr id="9" name="Content Placeholder 8" descr="Primary funding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1" r="-19981"/>
          <a:stretch>
            <a:fillRect/>
          </a:stretch>
        </p:blipFill>
        <p:spPr>
          <a:xfrm>
            <a:off x="-413174" y="1066760"/>
            <a:ext cx="9144000" cy="4352400"/>
          </a:xfrm>
        </p:spPr>
      </p:pic>
      <p:pic>
        <p:nvPicPr>
          <p:cNvPr id="10" name="Picture 9" descr="Screen Shot 2013-09-17 at 7.22.02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" y="5406460"/>
            <a:ext cx="6515100" cy="4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9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Primary funding for streaming video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Primary funding Streamin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41" r="-31341"/>
          <a:stretch>
            <a:fillRect/>
          </a:stretch>
        </p:blipFill>
        <p:spPr>
          <a:xfrm>
            <a:off x="-1056603" y="1100627"/>
            <a:ext cx="10515600" cy="5005260"/>
          </a:xfrm>
        </p:spPr>
      </p:pic>
    </p:spTree>
    <p:extLst>
      <p:ext uri="{BB962C8B-B14F-4D97-AF65-F5344CB8AC3E}">
        <p14:creationId xmlns:p14="http://schemas.microsoft.com/office/powerpoint/2010/main" val="390041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719461" cy="54864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IS streaming video Institutionally funded</a:t>
            </a:r>
            <a:endParaRPr lang="en-US" dirty="0">
              <a:latin typeface="+mn-lt"/>
            </a:endParaRPr>
          </a:p>
        </p:txBody>
      </p:sp>
      <p:pic>
        <p:nvPicPr>
          <p:cNvPr id="5" name="Picture 4" descr="Screen Shot 2013-08-18 at 2.0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96" y="1352650"/>
            <a:ext cx="4449504" cy="4210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8662" y="544428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87%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5466167" y="2025158"/>
            <a:ext cx="522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13%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7702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92724" cy="54864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does your institution fund streaming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5372"/>
          </a:xfrm>
        </p:spPr>
        <p:txBody>
          <a:bodyPr/>
          <a:lstStyle/>
          <a:p>
            <a:pPr marL="461963" indent="-461963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Departments for course-related work</a:t>
            </a:r>
          </a:p>
          <a:p>
            <a:pPr marL="461963" indent="-461963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Online instruction funds</a:t>
            </a:r>
          </a:p>
          <a:p>
            <a:pPr marL="461963" indent="-461963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Incorporated into the Media Services budget</a:t>
            </a:r>
          </a:p>
          <a:p>
            <a:pPr marL="461963" indent="-461963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Site license paid by University IT</a:t>
            </a:r>
          </a:p>
          <a:p>
            <a:pPr marL="461963" indent="-461963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Continuing Education / Distance Learning </a:t>
            </a:r>
          </a:p>
          <a:p>
            <a:pPr marL="461963" indent="-461963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Grant money</a:t>
            </a:r>
          </a:p>
          <a:p>
            <a:pPr marL="461963" indent="-461963">
              <a:spcBef>
                <a:spcPts val="14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Consortium divides the funding between member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5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Who Selects institutionally funded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026" y="1083695"/>
            <a:ext cx="7982373" cy="4944572"/>
          </a:xfrm>
        </p:spPr>
        <p:txBody>
          <a:bodyPr>
            <a:noAutofit/>
          </a:bodyPr>
          <a:lstStyle/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Faculty with direction from Media Services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Library recommends with support from Academic </a:t>
            </a:r>
            <a:r>
              <a:rPr lang="en-US" sz="2400" b="0" dirty="0" err="1" smtClean="0"/>
              <a:t>Depts</a:t>
            </a:r>
            <a:endParaRPr lang="en-US" sz="2400" b="0" dirty="0" smtClean="0"/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Streaming library acquisitions librarian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Media Services specialist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Department chairs/Deans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Information Technology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Teaching faculty work with Head of Extended Programs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Center for Distributed Learning/Distance Education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Consortium</a:t>
            </a:r>
          </a:p>
          <a:p>
            <a:pPr marL="461963" indent="-461963">
              <a:spcBef>
                <a:spcPts val="10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Don’t know</a:t>
            </a:r>
          </a:p>
          <a:p>
            <a:pPr marL="0" indent="0">
              <a:spcBef>
                <a:spcPts val="14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5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Total video expenditures last fiscal year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Total Video Expenditur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89" r="-16089"/>
          <a:stretch>
            <a:fillRect/>
          </a:stretch>
        </p:blipFill>
        <p:spPr>
          <a:xfrm>
            <a:off x="-142229" y="1354633"/>
            <a:ext cx="9144000" cy="4352400"/>
          </a:xfrm>
        </p:spPr>
      </p:pic>
    </p:spTree>
    <p:extLst>
      <p:ext uri="{BB962C8B-B14F-4D97-AF65-F5344CB8AC3E}">
        <p14:creationId xmlns:p14="http://schemas.microsoft.com/office/powerpoint/2010/main" val="405303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31004"/>
            <a:ext cx="9144000" cy="650635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METHODOLOGY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Total video expenditures last fiscal year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Total Video Expeditures if streamin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70" r="-16970"/>
          <a:stretch>
            <a:fillRect/>
          </a:stretch>
        </p:blipFill>
        <p:spPr>
          <a:xfrm>
            <a:off x="-176112" y="1286890"/>
            <a:ext cx="9144000" cy="4352400"/>
          </a:xfrm>
        </p:spPr>
      </p:pic>
    </p:spTree>
    <p:extLst>
      <p:ext uri="{BB962C8B-B14F-4D97-AF65-F5344CB8AC3E}">
        <p14:creationId xmlns:p14="http://schemas.microsoft.com/office/powerpoint/2010/main" val="26306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Hard Copy Video Formats</a:t>
            </a: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62000" y="1561486"/>
            <a:ext cx="7315200" cy="3811877"/>
            <a:chOff x="0" y="195162"/>
            <a:chExt cx="7315200" cy="3811877"/>
          </a:xfrm>
        </p:grpSpPr>
        <p:pic>
          <p:nvPicPr>
            <p:cNvPr id="11" name="Picture 10" descr="hardcop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162"/>
              <a:ext cx="7315200" cy="2674374"/>
            </a:xfrm>
            <a:prstGeom prst="rect">
              <a:avLst/>
            </a:prstGeom>
          </p:spPr>
        </p:pic>
        <p:pic>
          <p:nvPicPr>
            <p:cNvPr id="12" name="Picture 11" descr="Sca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66497"/>
              <a:ext cx="7315200" cy="1140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22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Streaming Videos – Individually Licensed</a:t>
            </a:r>
            <a:endParaRPr lang="en-US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8600" y="1683100"/>
            <a:ext cx="8407324" cy="4378702"/>
            <a:chOff x="211640" y="1683100"/>
            <a:chExt cx="8407324" cy="4378702"/>
          </a:xfrm>
        </p:grpSpPr>
        <p:pic>
          <p:nvPicPr>
            <p:cNvPr id="5" name="Picture 4" descr="Answer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0" y="1683100"/>
              <a:ext cx="8177978" cy="405581"/>
            </a:xfrm>
            <a:prstGeom prst="rect">
              <a:avLst/>
            </a:prstGeom>
          </p:spPr>
        </p:pic>
        <p:pic>
          <p:nvPicPr>
            <p:cNvPr id="9" name="Picture 8" descr="Stream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0" y="2112111"/>
              <a:ext cx="8166620" cy="2857500"/>
            </a:xfrm>
            <a:prstGeom prst="rect">
              <a:avLst/>
            </a:prstGeom>
          </p:spPr>
        </p:pic>
        <p:pic>
          <p:nvPicPr>
            <p:cNvPr id="10" name="Picture 9" descr="Scal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99" y="4598443"/>
              <a:ext cx="8394165" cy="1463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77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Streaming Video Subscriptions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865800" y="1452169"/>
            <a:ext cx="7315200" cy="4657522"/>
            <a:chOff x="0" y="2048733"/>
            <a:chExt cx="9144000" cy="4657522"/>
          </a:xfrm>
        </p:grpSpPr>
        <p:pic>
          <p:nvPicPr>
            <p:cNvPr id="4" name="Picture 3" descr="Answer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8733"/>
              <a:ext cx="9144000" cy="405581"/>
            </a:xfrm>
            <a:prstGeom prst="rect">
              <a:avLst/>
            </a:prstGeom>
          </p:spPr>
        </p:pic>
        <p:pic>
          <p:nvPicPr>
            <p:cNvPr id="8" name="Picture 7" descr="Subscript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3803"/>
              <a:ext cx="9144000" cy="4252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5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Anticipated spending in next fiscal year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Screen Shot 2013-10-22 at 3.52.4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24" r="-73824"/>
          <a:stretch>
            <a:fillRect/>
          </a:stretch>
        </p:blipFill>
        <p:spPr>
          <a:xfrm>
            <a:off x="-966361" y="1100628"/>
            <a:ext cx="10746387" cy="5115111"/>
          </a:xfrm>
        </p:spPr>
      </p:pic>
    </p:spTree>
    <p:extLst>
      <p:ext uri="{BB962C8B-B14F-4D97-AF65-F5344CB8AC3E}">
        <p14:creationId xmlns:p14="http://schemas.microsoft.com/office/powerpoint/2010/main" val="123904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LICENSING</a:t>
            </a:r>
          </a:p>
          <a:p>
            <a:pPr algn="ctr"/>
            <a:r>
              <a:rPr lang="en-US" sz="3600" b="0" dirty="0" smtClean="0"/>
              <a:t>MODELS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4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Subscription collections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2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08" r="-46908"/>
          <a:stretch>
            <a:fillRect/>
          </a:stretch>
        </p:blipFill>
        <p:spPr>
          <a:xfrm>
            <a:off x="-1462968" y="1100627"/>
            <a:ext cx="10565896" cy="5029200"/>
          </a:xfrm>
        </p:spPr>
      </p:pic>
    </p:spTree>
    <p:extLst>
      <p:ext uri="{BB962C8B-B14F-4D97-AF65-F5344CB8AC3E}">
        <p14:creationId xmlns:p14="http://schemas.microsoft.com/office/powerpoint/2010/main" val="246578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706093" cy="548640"/>
          </a:xfrm>
        </p:spPr>
        <p:txBody>
          <a:bodyPr/>
          <a:lstStyle/>
          <a:p>
            <a:r>
              <a:rPr lang="en-US" sz="2600" dirty="0" smtClean="0">
                <a:latin typeface="+mn-lt"/>
              </a:rPr>
              <a:t>Purchased/Licensed in Perpetuity collections</a:t>
            </a:r>
            <a:endParaRPr lang="en-US" sz="2600" dirty="0">
              <a:latin typeface="+mn-lt"/>
            </a:endParaRPr>
          </a:p>
        </p:txBody>
      </p:sp>
      <p:pic>
        <p:nvPicPr>
          <p:cNvPr id="4" name="Content Placeholder 3" descr="2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36" r="-21136"/>
          <a:stretch>
            <a:fillRect/>
          </a:stretch>
        </p:blipFill>
        <p:spPr>
          <a:xfrm>
            <a:off x="-473736" y="1381355"/>
            <a:ext cx="9605360" cy="4572000"/>
          </a:xfrm>
        </p:spPr>
      </p:pic>
    </p:spTree>
    <p:extLst>
      <p:ext uri="{BB962C8B-B14F-4D97-AF65-F5344CB8AC3E}">
        <p14:creationId xmlns:p14="http://schemas.microsoft.com/office/powerpoint/2010/main" val="9991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Purchased/Licensed in Perpetuity titles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Screen Shot 2013-08-18 at 4.58.0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25" r="-24925"/>
          <a:stretch>
            <a:fillRect/>
          </a:stretch>
        </p:blipFill>
        <p:spPr>
          <a:xfrm>
            <a:off x="-72696" y="1381355"/>
            <a:ext cx="9605360" cy="4572000"/>
          </a:xfrm>
        </p:spPr>
      </p:pic>
      <p:sp>
        <p:nvSpPr>
          <p:cNvPr id="6" name="TextBox 5"/>
          <p:cNvSpPr txBox="1"/>
          <p:nvPr/>
        </p:nvSpPr>
        <p:spPr>
          <a:xfrm>
            <a:off x="3462425" y="320843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44%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272" y="4090741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56%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Term Licensed Titles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Screen Shot 2013-08-18 at 5.02.3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00" r="-47300"/>
          <a:stretch>
            <a:fillRect/>
          </a:stretch>
        </p:blipFill>
        <p:spPr>
          <a:xfrm>
            <a:off x="-166272" y="1367987"/>
            <a:ext cx="960536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502526" y="3783263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66%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7158" y="3368842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34%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9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81072"/>
          </a:xfrm>
        </p:spPr>
        <p:txBody>
          <a:bodyPr>
            <a:normAutofit lnSpcReduction="10000"/>
          </a:bodyPr>
          <a:lstStyle/>
          <a:p>
            <a:pPr marL="406400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Sent draft survey to trusted professional colleagues for testing</a:t>
            </a:r>
          </a:p>
          <a:p>
            <a:pPr marL="406400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Revised (5 revisions)</a:t>
            </a:r>
          </a:p>
          <a:p>
            <a:pPr marL="406400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Distributed widely through library and media discussion and mailing lists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err="1" smtClean="0"/>
              <a:t>VideoLib</a:t>
            </a:r>
            <a:endParaRPr lang="en-US" sz="1800" dirty="0" smtClean="0"/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Video Roundtable - ALA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Media-L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err="1" smtClean="0"/>
              <a:t>ACQNet</a:t>
            </a:r>
            <a:endParaRPr lang="en-US" sz="1800" dirty="0" smtClean="0"/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CCUMC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/>
              <a:t>Charleston Conference</a:t>
            </a:r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err="1" smtClean="0"/>
              <a:t>CollDev</a:t>
            </a:r>
            <a:endParaRPr lang="en-US" sz="1800" dirty="0" smtClean="0"/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err="1" smtClean="0"/>
              <a:t>CollLib</a:t>
            </a:r>
            <a:endParaRPr lang="en-US" sz="1800" dirty="0" smtClean="0"/>
          </a:p>
          <a:p>
            <a:pPr marL="909638" lvl="2" indent="-452438">
              <a:buClr>
                <a:srgbClr val="FFA216"/>
              </a:buClr>
              <a:buSzPct val="75000"/>
              <a:buFont typeface="Wingdings" charset="2"/>
              <a:buChar char="u"/>
            </a:pPr>
            <a:r>
              <a:rPr lang="en-US" sz="1800" dirty="0" smtClean="0"/>
              <a:t>Digital </a:t>
            </a:r>
            <a:r>
              <a:rPr lang="en-US" sz="1800" dirty="0"/>
              <a:t>Copyright</a:t>
            </a:r>
          </a:p>
          <a:p>
            <a:pPr marL="457200" lvl="2" indent="0">
              <a:buClr>
                <a:srgbClr val="FFA216"/>
              </a:buClr>
              <a:buSzPct val="75000"/>
              <a:buNone/>
            </a:pPr>
            <a:endParaRPr lang="en-US" sz="1800" dirty="0" smtClean="0"/>
          </a:p>
          <a:p>
            <a:pPr marL="406400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553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License titles for Course Reserve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Screen Shot 2013-08-18 at 5.27.0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53" r="-45053"/>
          <a:stretch>
            <a:fillRect/>
          </a:stretch>
        </p:blipFill>
        <p:spPr>
          <a:xfrm>
            <a:off x="-233112" y="1367987"/>
            <a:ext cx="960536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382213" y="2994536"/>
            <a:ext cx="7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29%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9479" y="399716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71%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DIGITIZATION</a:t>
            </a:r>
          </a:p>
          <a:p>
            <a:pPr algn="ctr"/>
            <a:r>
              <a:rPr lang="en-US" sz="3600" b="0" dirty="0" smtClean="0"/>
              <a:t>ON</a:t>
            </a:r>
          </a:p>
          <a:p>
            <a:pPr algn="ctr"/>
            <a:r>
              <a:rPr lang="en-US" sz="3600" b="0" dirty="0" smtClean="0"/>
              <a:t>REQUEST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0" y="533400"/>
            <a:ext cx="8343900" cy="5232400"/>
          </a:xfrm>
          <a:prstGeom prst="rect">
            <a:avLst/>
          </a:prstGeom>
          <a:solidFill>
            <a:srgbClr val="3BBF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Digitize &amp; Stream on Faculty Request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3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b="7432"/>
          <a:stretch>
            <a:fillRect/>
          </a:stretch>
        </p:blipFill>
        <p:spPr>
          <a:xfrm>
            <a:off x="-233112" y="1394723"/>
            <a:ext cx="9605360" cy="4572000"/>
          </a:xfrm>
        </p:spPr>
      </p:pic>
      <p:sp>
        <p:nvSpPr>
          <p:cNvPr id="5" name="TextBox 4"/>
          <p:cNvSpPr txBox="1"/>
          <p:nvPr/>
        </p:nvSpPr>
        <p:spPr>
          <a:xfrm>
            <a:off x="3181693" y="3462433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41%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9" y="4090747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58%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3-09-25 at 3.41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30" y="1066890"/>
            <a:ext cx="2667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92724" cy="54864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Primary Policy for Digitization on Request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Screen Shot 2013-09-25 at 4.30.1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18" r="-16218"/>
          <a:stretch>
            <a:fillRect/>
          </a:stretch>
        </p:blipFill>
        <p:spPr>
          <a:xfrm>
            <a:off x="-62080" y="1062139"/>
            <a:ext cx="9601200" cy="4570020"/>
          </a:xfrm>
        </p:spPr>
      </p:pic>
    </p:spTree>
    <p:extLst>
      <p:ext uri="{BB962C8B-B14F-4D97-AF65-F5344CB8AC3E}">
        <p14:creationId xmlns:p14="http://schemas.microsoft.com/office/powerpoint/2010/main" val="405275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Limits applied to digitization on request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Screen Shot 2013-09-25 at 4.33.0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6" r="-23906"/>
          <a:stretch>
            <a:fillRect/>
          </a:stretch>
        </p:blipFill>
        <p:spPr>
          <a:xfrm>
            <a:off x="-562320" y="1062140"/>
            <a:ext cx="10287000" cy="4896449"/>
          </a:xfrm>
        </p:spPr>
      </p:pic>
    </p:spTree>
    <p:extLst>
      <p:ext uri="{BB962C8B-B14F-4D97-AF65-F5344CB8AC3E}">
        <p14:creationId xmlns:p14="http://schemas.microsoft.com/office/powerpoint/2010/main" val="352104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Written Policy Statements on Digitizing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795" y="2593482"/>
            <a:ext cx="7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22%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Screen Shot 2013-09-25 at 4.40.1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94" r="-43594"/>
          <a:stretch>
            <a:fillRect/>
          </a:stretch>
        </p:blipFill>
        <p:spPr>
          <a:xfrm>
            <a:off x="-402115" y="1408527"/>
            <a:ext cx="9605361" cy="4572000"/>
          </a:xfrm>
        </p:spPr>
      </p:pic>
      <p:sp>
        <p:nvSpPr>
          <p:cNvPr id="11" name="TextBox 10"/>
          <p:cNvSpPr txBox="1"/>
          <p:nvPr/>
        </p:nvSpPr>
        <p:spPr>
          <a:xfrm>
            <a:off x="4656115" y="4344494"/>
            <a:ext cx="150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78%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9315" y="2630226"/>
            <a:ext cx="150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22%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Written Policy Statements on Digitizing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792" y="4197689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78%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3-09-25 at 4.5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02" y="1126084"/>
            <a:ext cx="5313217" cy="4681728"/>
          </a:xfrm>
          <a:prstGeom prst="rect">
            <a:avLst/>
          </a:prstGeom>
        </p:spPr>
      </p:pic>
      <p:pic>
        <p:nvPicPr>
          <p:cNvPr id="10" name="Picture 9" descr="Screen Shot 2013-09-25 at 4.39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0" y="1415550"/>
            <a:ext cx="4665295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1235" y="3650158"/>
            <a:ext cx="150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61%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675" y="2726446"/>
            <a:ext cx="150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39%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049" y="2226101"/>
            <a:ext cx="109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5649" y="4110461"/>
            <a:ext cx="109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9</a:t>
            </a:r>
            <a:r>
              <a:rPr lang="en-US" sz="3600" dirty="0" smtClean="0">
                <a:solidFill>
                  <a:schemeClr val="bg1"/>
                </a:solidFill>
              </a:rPr>
              <a:t>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314" y="5503717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Stream</a:t>
            </a:r>
          </a:p>
          <a:p>
            <a:pPr algn="ctr"/>
            <a:r>
              <a:rPr lang="en-US" dirty="0" smtClean="0"/>
              <a:t>Digitize on Request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75558" y="5502165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Stream</a:t>
            </a:r>
          </a:p>
          <a:p>
            <a:pPr algn="ctr"/>
            <a:r>
              <a:rPr lang="en-US" b="1" dirty="0" smtClean="0"/>
              <a:t>Don’t</a:t>
            </a:r>
            <a:r>
              <a:rPr lang="en-US" dirty="0" smtClean="0"/>
              <a:t> digitize on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6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Guiding Documents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Guiding Document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84" r="-22784"/>
          <a:stretch>
            <a:fillRect/>
          </a:stretch>
        </p:blipFill>
        <p:spPr>
          <a:xfrm>
            <a:off x="-599412" y="1100627"/>
            <a:ext cx="10058400" cy="4787640"/>
          </a:xfrm>
        </p:spPr>
      </p:pic>
    </p:spTree>
    <p:extLst>
      <p:ext uri="{BB962C8B-B14F-4D97-AF65-F5344CB8AC3E}">
        <p14:creationId xmlns:p14="http://schemas.microsoft.com/office/powerpoint/2010/main" val="82519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DISCOVERY</a:t>
            </a:r>
          </a:p>
          <a:p>
            <a:pPr algn="ctr"/>
            <a:r>
              <a:rPr lang="en-US" sz="3600" b="0" dirty="0" smtClean="0"/>
              <a:t>&amp;</a:t>
            </a:r>
          </a:p>
          <a:p>
            <a:pPr algn="ctr"/>
            <a:r>
              <a:rPr lang="en-US" sz="3600" b="0" dirty="0" smtClean="0"/>
              <a:t>ACCESS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81072"/>
          </a:xfrm>
        </p:spPr>
        <p:txBody>
          <a:bodyPr>
            <a:normAutofit/>
          </a:bodyPr>
          <a:lstStyle/>
          <a:p>
            <a:pPr marL="458788" lvl="1" indent="-458788">
              <a:spcBef>
                <a:spcPts val="8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dirty="0" smtClean="0"/>
              <a:t>Short completion time</a:t>
            </a:r>
          </a:p>
          <a:p>
            <a:pPr marL="458788" lvl="1" indent="-458788">
              <a:spcBef>
                <a:spcPts val="8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dirty="0" smtClean="0"/>
              <a:t>Opt</a:t>
            </a:r>
            <a:r>
              <a:rPr lang="en-US" sz="2400" dirty="0"/>
              <a:t>-in </a:t>
            </a:r>
            <a:r>
              <a:rPr lang="en-US" sz="2400" dirty="0" smtClean="0"/>
              <a:t>responses</a:t>
            </a:r>
          </a:p>
          <a:p>
            <a:pPr marL="458788" lvl="1" indent="-458788">
              <a:spcBef>
                <a:spcPts val="8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Included incentive to complete survey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sz="1800" dirty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b="0" dirty="0" smtClean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dirty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b="0" dirty="0" smtClean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dirty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b="0" dirty="0" smtClean="0"/>
          </a:p>
          <a:p>
            <a:pPr marL="457200" lvl="2" indent="0">
              <a:buClr>
                <a:srgbClr val="FFA216"/>
              </a:buClr>
              <a:buSzPct val="75000"/>
              <a:buNone/>
            </a:pPr>
            <a:endParaRPr lang="en-US" sz="1800" dirty="0" smtClean="0"/>
          </a:p>
          <a:p>
            <a:pPr marL="406400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749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Discovery &amp; Access to Streaming video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37PP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02" r="-23802"/>
          <a:stretch>
            <a:fillRect/>
          </a:stretch>
        </p:blipFill>
        <p:spPr>
          <a:xfrm>
            <a:off x="-552832" y="1058295"/>
            <a:ext cx="10058400" cy="4787640"/>
          </a:xfrm>
        </p:spPr>
      </p:pic>
    </p:spTree>
    <p:extLst>
      <p:ext uri="{BB962C8B-B14F-4D97-AF65-F5344CB8AC3E}">
        <p14:creationId xmlns:p14="http://schemas.microsoft.com/office/powerpoint/2010/main" val="285416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Primary Access point to Streaming Video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38PP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54" r="-24354"/>
          <a:stretch>
            <a:fillRect/>
          </a:stretch>
        </p:blipFill>
        <p:spPr>
          <a:xfrm>
            <a:off x="-679826" y="1026546"/>
            <a:ext cx="10515600" cy="5005260"/>
          </a:xfrm>
        </p:spPr>
      </p:pic>
    </p:spTree>
    <p:extLst>
      <p:ext uri="{BB962C8B-B14F-4D97-AF65-F5344CB8AC3E}">
        <p14:creationId xmlns:p14="http://schemas.microsoft.com/office/powerpoint/2010/main" val="382359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Title Level catalog records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 descr="39cropped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1" b="-2381"/>
          <a:stretch>
            <a:fillRect/>
          </a:stretch>
        </p:blipFill>
        <p:spPr>
          <a:xfrm>
            <a:off x="822960" y="1481615"/>
            <a:ext cx="6858000" cy="3264300"/>
          </a:xfrm>
        </p:spPr>
      </p:pic>
      <p:pic>
        <p:nvPicPr>
          <p:cNvPr id="8" name="Picture 7" descr="39cropp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5" y="4674574"/>
            <a:ext cx="6858000" cy="592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60500" y="4032250"/>
            <a:ext cx="6222975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Title Level catalog records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 descr="39cropped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1" b="-2381"/>
          <a:stretch>
            <a:fillRect/>
          </a:stretch>
        </p:blipFill>
        <p:spPr>
          <a:xfrm>
            <a:off x="822960" y="1481615"/>
            <a:ext cx="6858000" cy="3264300"/>
          </a:xfrm>
        </p:spPr>
      </p:pic>
      <p:pic>
        <p:nvPicPr>
          <p:cNvPr id="8" name="Picture 7" descr="39cropped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5" y="4674574"/>
            <a:ext cx="6858000" cy="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7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Catalog record sources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40PP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3" r="-22823"/>
          <a:stretch>
            <a:fillRect/>
          </a:stretch>
        </p:blipFill>
        <p:spPr>
          <a:xfrm>
            <a:off x="-552830" y="1100627"/>
            <a:ext cx="10058400" cy="4787640"/>
          </a:xfrm>
        </p:spPr>
      </p:pic>
    </p:spTree>
    <p:extLst>
      <p:ext uri="{BB962C8B-B14F-4D97-AF65-F5344CB8AC3E}">
        <p14:creationId xmlns:p14="http://schemas.microsoft.com/office/powerpoint/2010/main" val="106900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31004"/>
            <a:ext cx="9144000" cy="1837333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TECHNICAL</a:t>
            </a:r>
          </a:p>
          <a:p>
            <a:pPr algn="ctr"/>
            <a:r>
              <a:rPr lang="en-US" sz="3600" b="0" dirty="0" smtClean="0"/>
              <a:t>INFRASTRUCTURE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6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Technical Infrastructure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 descr="Tec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1" r="-18481"/>
          <a:stretch>
            <a:fillRect/>
          </a:stretch>
        </p:blipFill>
        <p:spPr>
          <a:xfrm>
            <a:off x="-863601" y="1066763"/>
            <a:ext cx="10058400" cy="4787640"/>
          </a:xfrm>
        </p:spPr>
      </p:pic>
    </p:spTree>
    <p:extLst>
      <p:ext uri="{BB962C8B-B14F-4D97-AF65-F5344CB8AC3E}">
        <p14:creationId xmlns:p14="http://schemas.microsoft.com/office/powerpoint/2010/main" val="103995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960094" cy="54864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Primary responsibility for infrastructure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Primary Tec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68" r="-15768"/>
          <a:stretch>
            <a:fillRect/>
          </a:stretch>
        </p:blipFill>
        <p:spPr>
          <a:xfrm>
            <a:off x="-795866" y="1100627"/>
            <a:ext cx="10058400" cy="4787640"/>
          </a:xfrm>
        </p:spPr>
      </p:pic>
    </p:spTree>
    <p:extLst>
      <p:ext uri="{BB962C8B-B14F-4D97-AF65-F5344CB8AC3E}">
        <p14:creationId xmlns:p14="http://schemas.microsoft.com/office/powerpoint/2010/main" val="88191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Hosting for streaming videos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5" descr="41aaPP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5" r="-7055"/>
          <a:stretch>
            <a:fillRect/>
          </a:stretch>
        </p:blipFill>
        <p:spPr>
          <a:xfrm>
            <a:off x="-140093" y="1100627"/>
            <a:ext cx="9144000" cy="4352400"/>
          </a:xfrm>
        </p:spPr>
      </p:pic>
    </p:spTree>
    <p:extLst>
      <p:ext uri="{BB962C8B-B14F-4D97-AF65-F5344CB8AC3E}">
        <p14:creationId xmlns:p14="http://schemas.microsoft.com/office/powerpoint/2010/main" val="243740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percentage of collection hosted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5" descr="42PP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" b="8614"/>
          <a:stretch>
            <a:fillRect/>
          </a:stretch>
        </p:blipFill>
        <p:spPr/>
      </p:pic>
      <p:pic>
        <p:nvPicPr>
          <p:cNvPr id="7" name="Picture 6" descr="42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8" y="1013988"/>
            <a:ext cx="868680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81072"/>
          </a:xfrm>
        </p:spPr>
        <p:txBody>
          <a:bodyPr>
            <a:normAutofit/>
          </a:bodyPr>
          <a:lstStyle/>
          <a:p>
            <a:pPr marL="458788" lvl="1" indent="-458788">
              <a:spcBef>
                <a:spcPts val="8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dirty="0" smtClean="0"/>
              <a:t>Short completion time</a:t>
            </a:r>
          </a:p>
          <a:p>
            <a:pPr marL="458788" lvl="1" indent="-458788">
              <a:spcBef>
                <a:spcPts val="8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dirty="0" smtClean="0"/>
              <a:t>Opt</a:t>
            </a:r>
            <a:r>
              <a:rPr lang="en-US" sz="2400" dirty="0"/>
              <a:t>-in </a:t>
            </a:r>
            <a:r>
              <a:rPr lang="en-US" sz="2400" dirty="0" smtClean="0"/>
              <a:t>responses</a:t>
            </a:r>
          </a:p>
          <a:p>
            <a:pPr marL="458788" lvl="1" indent="-458788">
              <a:spcBef>
                <a:spcPts val="800"/>
              </a:spcBef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Included incentive to complete survey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sz="1800" dirty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b="0" dirty="0" smtClean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dirty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b="0" dirty="0" smtClean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dirty="0"/>
          </a:p>
          <a:p>
            <a:pPr marL="908050" lvl="3" indent="-454025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1800" b="0" dirty="0" smtClean="0"/>
          </a:p>
          <a:p>
            <a:pPr marL="457200" lvl="2" indent="0">
              <a:buClr>
                <a:srgbClr val="FFA216"/>
              </a:buClr>
              <a:buSzPct val="75000"/>
              <a:buNone/>
            </a:pPr>
            <a:endParaRPr lang="en-US" sz="1800" dirty="0" smtClean="0"/>
          </a:p>
          <a:p>
            <a:pPr marL="406400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sz="2400" dirty="0" smtClean="0"/>
          </a:p>
        </p:txBody>
      </p:sp>
      <p:pic>
        <p:nvPicPr>
          <p:cNvPr id="4" name="Picture 3" descr="NMM_2013_Web_Banner_Fin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28" y="2844760"/>
            <a:ext cx="4343400" cy="769403"/>
          </a:xfrm>
          <a:prstGeom prst="rect">
            <a:avLst/>
          </a:prstGeom>
        </p:spPr>
      </p:pic>
      <p:pic>
        <p:nvPicPr>
          <p:cNvPr id="5" name="Picture 4" descr="header-bk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252" y="4101606"/>
            <a:ext cx="2286000" cy="1075765"/>
          </a:xfrm>
          <a:prstGeom prst="rect">
            <a:avLst/>
          </a:prstGeom>
        </p:spPr>
      </p:pic>
      <p:pic>
        <p:nvPicPr>
          <p:cNvPr id="6" name="Picture 5" descr="Screen Shot 2013-08-30 at 9.55.54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68" y="4034756"/>
            <a:ext cx="3429000" cy="12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43cropped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89" r="-61289"/>
          <a:stretch>
            <a:fillRect/>
          </a:stretch>
        </p:blipFill>
        <p:spPr>
          <a:xfrm>
            <a:off x="-1388889" y="793723"/>
            <a:ext cx="11334326" cy="53949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Hosting Platforms</a:t>
            </a:r>
            <a:endParaRPr lang="en-US" dirty="0">
              <a:latin typeface="+mn-lt"/>
            </a:endParaRPr>
          </a:p>
        </p:txBody>
      </p:sp>
      <p:pic>
        <p:nvPicPr>
          <p:cNvPr id="9" name="Picture 8" descr="43cropped2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97" y="4889498"/>
            <a:ext cx="1859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WORKLOAD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License negotiation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licensing agen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r="2248"/>
          <a:stretch>
            <a:fillRect/>
          </a:stretch>
        </p:blipFill>
        <p:spPr>
          <a:xfrm>
            <a:off x="298027" y="1879560"/>
            <a:ext cx="8229600" cy="3917160"/>
          </a:xfrm>
        </p:spPr>
      </p:pic>
      <p:pic>
        <p:nvPicPr>
          <p:cNvPr id="5" name="Picture 4" descr="Screen Shot 2013-09-17 at 7.01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17" y="1284814"/>
            <a:ext cx="2971800" cy="4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7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Staff Time devoted to streaming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1778000"/>
            <a:ext cx="752094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creen Shot 2013-10-22 at 1.43.0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66" r="-12966"/>
          <a:stretch>
            <a:fillRect/>
          </a:stretch>
        </p:blipFill>
        <p:spPr>
          <a:xfrm>
            <a:off x="-23600" y="1447019"/>
            <a:ext cx="9144000" cy="4352400"/>
          </a:xfrm>
        </p:spPr>
      </p:pic>
    </p:spTree>
    <p:extLst>
      <p:ext uri="{BB962C8B-B14F-4D97-AF65-F5344CB8AC3E}">
        <p14:creationId xmlns:p14="http://schemas.microsoft.com/office/powerpoint/2010/main" val="233409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HINDSIGHT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Questions not Asked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64942"/>
          </a:xfrm>
        </p:spPr>
        <p:txBody>
          <a:bodyPr>
            <a:normAutofit/>
          </a:bodyPr>
          <a:lstStyle/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Does your library have a media librarian?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Does your institution have a media unit separate from the library?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What is the size of your streaming video collection?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Do your collection development policy documents specifically address streaming video?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You indicated you do not catalog your streaming videos.  Why not?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How satisfied are you with you with the catalog records / meta data provided by vendors?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OBSERVATIONS</a:t>
            </a:r>
            <a:endParaRPr lang="en-US" sz="360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58408"/>
            <a:ext cx="7520940" cy="5022625"/>
          </a:xfrm>
        </p:spPr>
        <p:txBody>
          <a:bodyPr>
            <a:normAutofit fontScale="25000" lnSpcReduction="20000"/>
          </a:bodyPr>
          <a:lstStyle/>
          <a:p>
            <a:pPr marL="461963" indent="-461963" defTabSz="519113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9600" b="0" dirty="0" smtClean="0"/>
              <a:t>Streaming video has become a common vehicle</a:t>
            </a:r>
            <a:br>
              <a:rPr lang="en-US" sz="9600" b="0" dirty="0" smtClean="0"/>
            </a:br>
            <a:r>
              <a:rPr lang="en-US" sz="9600" b="0" dirty="0" smtClean="0"/>
              <a:t>for content delivery in academic libraries.</a:t>
            </a:r>
            <a:r>
              <a:rPr lang="en-US" sz="7200" b="0" dirty="0" smtClean="0"/>
              <a:t/>
            </a:r>
            <a:br>
              <a:rPr lang="en-US" sz="7200" b="0" dirty="0" smtClean="0"/>
            </a:br>
            <a:endParaRPr lang="en-US" sz="7200" b="0" dirty="0" smtClean="0"/>
          </a:p>
          <a:p>
            <a:pPr marL="461963" indent="-461963" defTabSz="519113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9600" b="0" dirty="0" smtClean="0"/>
              <a:t>Regardless of Carnegie classification libraries have primary funding, operational, and decision-making roles in providing streaming video content to their institution.</a:t>
            </a:r>
            <a:r>
              <a:rPr lang="en-US" sz="7200" b="0" dirty="0" smtClean="0"/>
              <a:t/>
            </a:r>
            <a:br>
              <a:rPr lang="en-US" sz="7200" b="0" dirty="0" smtClean="0"/>
            </a:br>
            <a:endParaRPr lang="en-US" sz="7200" b="0" dirty="0" smtClean="0"/>
          </a:p>
          <a:p>
            <a:pPr marL="461963" indent="-461963" defTabSz="519113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9600" b="0" dirty="0" smtClean="0"/>
              <a:t>Libraries prefer, and for the most part provide, title level access to streaming videos in their collections.</a:t>
            </a:r>
            <a:r>
              <a:rPr lang="en-US" sz="7200" b="0" dirty="0" smtClean="0"/>
              <a:t/>
            </a:r>
            <a:br>
              <a:rPr lang="en-US" sz="7200" b="0" dirty="0" smtClean="0"/>
            </a:br>
            <a:endParaRPr lang="en-US" sz="7200" b="0" dirty="0" smtClean="0"/>
          </a:p>
          <a:p>
            <a:pPr marL="461963" indent="-461963" defTabSz="519113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9600" b="0" dirty="0" smtClean="0"/>
              <a:t>BUT, video remains an outlier in the day-to-day treatment of content in academic libraries.</a:t>
            </a:r>
            <a:r>
              <a:rPr lang="en-US" sz="7200" b="0" dirty="0" smtClean="0"/>
              <a:t/>
            </a:r>
            <a:br>
              <a:rPr lang="en-US" sz="7200" b="0" dirty="0" smtClean="0"/>
            </a:br>
            <a:endParaRPr lang="en-US" sz="7200" b="0" dirty="0" smtClean="0"/>
          </a:p>
          <a:p>
            <a:pPr marL="461963" indent="-461963" defTabSz="519113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9600" b="0" dirty="0"/>
              <a:t>C</a:t>
            </a:r>
            <a:r>
              <a:rPr lang="en-US" sz="9600" b="0" dirty="0" smtClean="0"/>
              <a:t>atalog records for streaming videos depend largely on vendors providing the records or metadata.</a:t>
            </a:r>
            <a:br>
              <a:rPr lang="en-US" sz="9600" b="0" dirty="0" smtClean="0"/>
            </a:br>
            <a:endParaRPr lang="en-US" sz="9600" b="0" dirty="0" smtClean="0"/>
          </a:p>
          <a:p>
            <a:pPr marL="857250" indent="-857250" defTabSz="519113">
              <a:buClr>
                <a:srgbClr val="FFA216"/>
              </a:buClr>
              <a:buSzPct val="75000"/>
              <a:buFont typeface="Wingdings" charset="2"/>
              <a:buChar char="u"/>
            </a:pPr>
            <a:endParaRPr lang="en-US" sz="6800" b="0" dirty="0" smtClean="0"/>
          </a:p>
          <a:p>
            <a:endParaRPr lang="en-US" sz="1400" dirty="0"/>
          </a:p>
          <a:p>
            <a:r>
              <a:rPr lang="en-US" sz="3600" dirty="0" smtClean="0"/>
              <a:t>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436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58408"/>
            <a:ext cx="7520940" cy="5799592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buClr>
                <a:srgbClr val="3BBFDC"/>
              </a:buClr>
              <a:buSzPct val="75000"/>
              <a:buFont typeface="Wingdings" charset="2"/>
              <a:buChar char="u"/>
              <a:tabLst>
                <a:tab pos="1077913" algn="l"/>
              </a:tabLst>
            </a:pPr>
            <a:r>
              <a:rPr lang="en-US" sz="5100" b="0" dirty="0"/>
              <a:t>There is no dominant model for acquisition of streaming </a:t>
            </a:r>
            <a:r>
              <a:rPr lang="en-US" sz="5100" b="0" dirty="0" smtClean="0"/>
              <a:t>videos.  </a:t>
            </a:r>
            <a:r>
              <a:rPr lang="en-US" sz="5100" b="0" dirty="0"/>
              <a:t>Subscription plans appear to be emerging as the dominant approach</a:t>
            </a:r>
            <a:r>
              <a:rPr lang="en-US" sz="5100" b="0" dirty="0" smtClean="0"/>
              <a:t>.</a:t>
            </a:r>
            <a:br>
              <a:rPr lang="en-US" sz="5100" b="0" dirty="0" smtClean="0"/>
            </a:br>
            <a:endParaRPr lang="en-US" sz="5100" b="0" dirty="0"/>
          </a:p>
          <a:p>
            <a:pPr marL="571500" indent="-571500">
              <a:buClr>
                <a:srgbClr val="3BBFDC"/>
              </a:buClr>
              <a:buSzPct val="75000"/>
              <a:buFont typeface="Wingdings" charset="2"/>
              <a:buChar char="u"/>
              <a:tabLst>
                <a:tab pos="1077913" algn="l"/>
              </a:tabLst>
            </a:pPr>
            <a:r>
              <a:rPr lang="en-US" sz="5100" b="0" dirty="0" smtClean="0"/>
              <a:t>Librarians are largely unaware of the technological infrastructure used to serve streaming video.</a:t>
            </a:r>
            <a:br>
              <a:rPr lang="en-US" sz="5100" b="0" dirty="0" smtClean="0"/>
            </a:br>
            <a:endParaRPr lang="en-US" sz="5100" b="0" dirty="0" smtClean="0"/>
          </a:p>
          <a:p>
            <a:pPr marL="571500" indent="-571500">
              <a:buClr>
                <a:srgbClr val="3BBFDC"/>
              </a:buClr>
              <a:buSzPct val="75000"/>
              <a:buFont typeface="Wingdings" charset="2"/>
              <a:buChar char="u"/>
              <a:tabLst>
                <a:tab pos="1077913" algn="l"/>
              </a:tabLst>
            </a:pPr>
            <a:r>
              <a:rPr lang="en-US" sz="5100" b="0" dirty="0" smtClean="0"/>
              <a:t>Staffing needs for managing streaming videos appears to be low, but many libraries do not</a:t>
            </a:r>
            <a:br>
              <a:rPr lang="en-US" sz="5100" b="0" dirty="0" smtClean="0"/>
            </a:br>
            <a:r>
              <a:rPr lang="en-US" sz="5100" b="0" dirty="0" smtClean="0"/>
              <a:t>know what the actual staffing commitment is. </a:t>
            </a:r>
            <a:br>
              <a:rPr lang="en-US" sz="5100" b="0" dirty="0" smtClean="0"/>
            </a:br>
            <a:endParaRPr lang="en-US" sz="5100" b="0" dirty="0" smtClean="0"/>
          </a:p>
          <a:p>
            <a:pPr marL="571500" indent="-571500">
              <a:buClr>
                <a:srgbClr val="3BBFDC"/>
              </a:buClr>
              <a:buSzPct val="75000"/>
              <a:buFont typeface="Wingdings" charset="2"/>
              <a:buChar char="u"/>
              <a:tabLst>
                <a:tab pos="1077913" algn="l"/>
              </a:tabLst>
            </a:pPr>
            <a:r>
              <a:rPr lang="en-US" sz="5100" b="0" dirty="0" smtClean="0"/>
              <a:t>Librarians employ multiple approaches to meet the challenges streaming video presents regarding </a:t>
            </a:r>
            <a:br>
              <a:rPr lang="en-US" sz="5100" b="0" dirty="0" smtClean="0"/>
            </a:br>
            <a:r>
              <a:rPr lang="en-US" sz="5100" b="0" dirty="0" smtClean="0"/>
              <a:t>copyright. </a:t>
            </a:r>
            <a:endParaRPr lang="en-US" sz="1400" b="0" dirty="0" smtClean="0"/>
          </a:p>
          <a:p>
            <a:endParaRPr lang="en-US" sz="1400" dirty="0"/>
          </a:p>
          <a:p>
            <a:r>
              <a:rPr lang="en-US" sz="3600" dirty="0" smtClean="0"/>
              <a:t>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17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               </a:t>
            </a:r>
          </a:p>
          <a:p>
            <a:endParaRPr lang="en-US" sz="3600" dirty="0"/>
          </a:p>
          <a:p>
            <a:r>
              <a:rPr lang="en-US" sz="3600" dirty="0" smtClean="0"/>
              <a:t>              GUIDING DOCUMENTS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786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264" y="2531004"/>
            <a:ext cx="3428198" cy="650635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THE SURVEY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1500" y="3416300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dirty="0" err="1" smtClean="0"/>
              <a:t>inyurl.com</a:t>
            </a:r>
            <a:r>
              <a:rPr lang="en-US" sz="2400" dirty="0" smtClean="0"/>
              <a:t>/</a:t>
            </a:r>
            <a:r>
              <a:rPr lang="en-US" sz="2400" dirty="0" err="1" smtClean="0"/>
              <a:t>SurveyASV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23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65760"/>
            <a:ext cx="7520940" cy="56879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0" dirty="0"/>
              <a:t>Association of Research Libraries &amp; Center for Social Media.  (January 2012).  Code </a:t>
            </a:r>
            <a:r>
              <a:rPr lang="en-US" sz="1400" b="0" dirty="0" smtClean="0"/>
              <a:t>of</a:t>
            </a:r>
          </a:p>
          <a:p>
            <a:pPr>
              <a:spcBef>
                <a:spcPts val="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best practices </a:t>
            </a:r>
            <a:r>
              <a:rPr lang="en-US" sz="1400" b="0" dirty="0"/>
              <a:t>in </a:t>
            </a:r>
            <a:r>
              <a:rPr lang="en-US" sz="1400" b="0" dirty="0" smtClean="0"/>
              <a:t>fair use </a:t>
            </a:r>
            <a:r>
              <a:rPr lang="en-US" sz="1400" b="0" dirty="0"/>
              <a:t>for </a:t>
            </a:r>
            <a:r>
              <a:rPr lang="en-US" sz="1400" b="0" dirty="0" smtClean="0"/>
              <a:t>academic </a:t>
            </a:r>
            <a:r>
              <a:rPr lang="en-US" sz="1400" b="0" dirty="0"/>
              <a:t>and </a:t>
            </a:r>
            <a:r>
              <a:rPr lang="en-US" sz="1400" b="0" dirty="0" smtClean="0"/>
              <a:t>research libraries</a:t>
            </a:r>
            <a:r>
              <a:rPr lang="en-US" sz="1400" b="0" dirty="0"/>
              <a:t>. Washington, DC</a:t>
            </a:r>
            <a:r>
              <a:rPr lang="en-US" sz="1400" b="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American </a:t>
            </a:r>
            <a:r>
              <a:rPr lang="en-US" sz="1400" b="0" dirty="0"/>
              <a:t>University. </a:t>
            </a:r>
            <a:endParaRPr lang="en-US" sz="1400" b="0" dirty="0" smtClean="0"/>
          </a:p>
          <a:p>
            <a:pPr>
              <a:spcBef>
                <a:spcPts val="40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http</a:t>
            </a:r>
            <a:r>
              <a:rPr lang="en-US" sz="1400" b="0" dirty="0"/>
              <a:t>://</a:t>
            </a:r>
            <a:r>
              <a:rPr lang="en-US" sz="1400" b="0" dirty="0" err="1"/>
              <a:t>www.arl.org</a:t>
            </a:r>
            <a:r>
              <a:rPr lang="en-US" sz="1400" b="0" dirty="0"/>
              <a:t>/</a:t>
            </a:r>
            <a:r>
              <a:rPr lang="en-US" sz="1400" b="0" dirty="0" err="1"/>
              <a:t>pp</a:t>
            </a:r>
            <a:r>
              <a:rPr lang="en-US" sz="1400" b="0" dirty="0"/>
              <a:t>/</a:t>
            </a:r>
            <a:r>
              <a:rPr lang="en-US" sz="1400" b="0" dirty="0" err="1" smtClean="0"/>
              <a:t>ppcopyright</a:t>
            </a:r>
            <a:r>
              <a:rPr lang="en-US" sz="1400" b="0" dirty="0" smtClean="0"/>
              <a:t>/</a:t>
            </a:r>
            <a:r>
              <a:rPr lang="en-US" sz="1400" b="0" dirty="0" err="1"/>
              <a:t>codefairuse</a:t>
            </a:r>
            <a:r>
              <a:rPr lang="en-US" sz="1400" b="0" dirty="0"/>
              <a:t>/</a:t>
            </a:r>
          </a:p>
          <a:p>
            <a:pPr>
              <a:spcBef>
                <a:spcPts val="0"/>
              </a:spcBef>
            </a:pPr>
            <a:endParaRPr lang="en-US" sz="1400" b="0" dirty="0"/>
          </a:p>
          <a:p>
            <a:pPr>
              <a:spcBef>
                <a:spcPts val="0"/>
              </a:spcBef>
            </a:pPr>
            <a:r>
              <a:rPr lang="en-US" sz="1400" b="0" dirty="0" err="1"/>
              <a:t>Besser</a:t>
            </a:r>
            <a:r>
              <a:rPr lang="en-US" sz="1400" b="0" dirty="0"/>
              <a:t>, Howard et al.  (December 2012)  Video at </a:t>
            </a:r>
            <a:r>
              <a:rPr lang="en-US" sz="1400" b="0" dirty="0" smtClean="0"/>
              <a:t>risk</a:t>
            </a:r>
            <a:r>
              <a:rPr lang="en-US" sz="1400" b="0" dirty="0"/>
              <a:t>: Strategies for </a:t>
            </a:r>
            <a:r>
              <a:rPr lang="en-US" sz="1400" b="0" dirty="0" smtClean="0"/>
              <a:t>preserving commercial  Video Collections </a:t>
            </a:r>
            <a:r>
              <a:rPr lang="en-US" sz="1400" b="0" dirty="0"/>
              <a:t>in Libraries.  NY: NYU</a:t>
            </a:r>
            <a:r>
              <a:rPr lang="en-US" sz="1400" b="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http</a:t>
            </a:r>
            <a:r>
              <a:rPr lang="en-US" sz="1400" b="0" dirty="0"/>
              <a:t>://</a:t>
            </a:r>
            <a:r>
              <a:rPr lang="en-US" sz="1400" b="0" dirty="0" err="1"/>
              <a:t>www.nyu.edu</a:t>
            </a:r>
            <a:r>
              <a:rPr lang="en-US" sz="1400" b="0" dirty="0"/>
              <a:t>/</a:t>
            </a:r>
            <a:r>
              <a:rPr lang="en-US" sz="1400" b="0" dirty="0" err="1"/>
              <a:t>tisch</a:t>
            </a:r>
            <a:r>
              <a:rPr lang="en-US" sz="1400" b="0" dirty="0"/>
              <a:t>/preservation/research/video-risk/</a:t>
            </a:r>
          </a:p>
          <a:p>
            <a:pPr>
              <a:spcBef>
                <a:spcPts val="0"/>
              </a:spcBef>
            </a:pPr>
            <a:endParaRPr lang="en-US" sz="1400" b="0" dirty="0"/>
          </a:p>
          <a:p>
            <a:pPr>
              <a:spcBef>
                <a:spcPts val="0"/>
              </a:spcBef>
            </a:pPr>
            <a:r>
              <a:rPr lang="en-US" sz="1400" b="0" dirty="0"/>
              <a:t>Brewer, Michael &amp; ALA Office for Information Technology Policy. (2008). Fair </a:t>
            </a:r>
            <a:r>
              <a:rPr lang="en-US" sz="1400" b="0" dirty="0" smtClean="0"/>
              <a:t>use evaluator.</a:t>
            </a:r>
          </a:p>
          <a:p>
            <a:pPr marL="339725" lvl="3" indent="0">
              <a:spcBef>
                <a:spcPts val="400"/>
              </a:spcBef>
              <a:buNone/>
            </a:pP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librarycopyright.net</a:t>
            </a:r>
            <a:r>
              <a:rPr lang="en-US" sz="1400" dirty="0"/>
              <a:t>/resources/</a:t>
            </a:r>
            <a:r>
              <a:rPr lang="en-US" sz="1400" dirty="0" err="1"/>
              <a:t>fairuse</a:t>
            </a:r>
            <a:r>
              <a:rPr lang="en-US" sz="1400" dirty="0"/>
              <a:t>/</a:t>
            </a:r>
          </a:p>
          <a:p>
            <a:pPr>
              <a:spcBef>
                <a:spcPts val="0"/>
              </a:spcBef>
            </a:pPr>
            <a:endParaRPr lang="en-US" sz="1400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400" b="0" dirty="0"/>
              <a:t>Center for Social Media.  (June 2008).  Code of </a:t>
            </a:r>
            <a:r>
              <a:rPr lang="en-US" sz="1400" b="0" dirty="0" smtClean="0"/>
              <a:t>best practices </a:t>
            </a:r>
            <a:r>
              <a:rPr lang="en-US" sz="1400" b="0" dirty="0"/>
              <a:t>in </a:t>
            </a:r>
            <a:r>
              <a:rPr lang="en-US" sz="1400" b="0" dirty="0" smtClean="0"/>
              <a:t>fair use </a:t>
            </a:r>
            <a:r>
              <a:rPr lang="en-US" sz="1400" b="0" dirty="0"/>
              <a:t>for o</a:t>
            </a:r>
            <a:r>
              <a:rPr lang="en-US" sz="1400" b="0" dirty="0" smtClean="0"/>
              <a:t>nline Video.</a:t>
            </a:r>
          </a:p>
          <a:p>
            <a:pPr>
              <a:spcBef>
                <a:spcPts val="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http</a:t>
            </a:r>
            <a:r>
              <a:rPr lang="en-US" sz="1400" b="0" dirty="0"/>
              <a:t>://</a:t>
            </a:r>
            <a:r>
              <a:rPr lang="en-US" sz="1400" b="0" dirty="0" err="1"/>
              <a:t>centerforsocialmedia.org</a:t>
            </a:r>
            <a:r>
              <a:rPr lang="en-US" sz="1400" b="0" dirty="0"/>
              <a:t>/fair-use/best-practices/code-best-practices-fair-use</a:t>
            </a:r>
            <a:r>
              <a:rPr lang="en-US" sz="1400" b="0" dirty="0" smtClean="0"/>
              <a:t>-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	online</a:t>
            </a:r>
            <a:r>
              <a:rPr lang="en-US" sz="1400" b="0" dirty="0"/>
              <a:t>-video</a:t>
            </a:r>
          </a:p>
          <a:p>
            <a:pPr>
              <a:spcBef>
                <a:spcPts val="0"/>
              </a:spcBef>
            </a:pPr>
            <a:endParaRPr lang="en-US" sz="1400" b="0" dirty="0"/>
          </a:p>
          <a:p>
            <a:pPr>
              <a:spcBef>
                <a:spcPts val="0"/>
              </a:spcBef>
            </a:pPr>
            <a:r>
              <a:rPr lang="en-US" sz="1400" b="0" dirty="0"/>
              <a:t>Crews, Kenneth D.  Fair </a:t>
            </a:r>
            <a:r>
              <a:rPr lang="en-US" sz="1400" b="0" dirty="0" smtClean="0"/>
              <a:t>use checklist</a:t>
            </a:r>
            <a:r>
              <a:rPr lang="en-US" sz="1400" b="0" dirty="0"/>
              <a:t>.  </a:t>
            </a:r>
            <a:r>
              <a:rPr lang="en-US" sz="1400" b="0" dirty="0" smtClean="0"/>
              <a:t> </a:t>
            </a:r>
          </a:p>
          <a:p>
            <a:pPr>
              <a:spcBef>
                <a:spcPts val="40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http</a:t>
            </a:r>
            <a:r>
              <a:rPr lang="en-US" sz="1400" b="0" dirty="0"/>
              <a:t>://</a:t>
            </a:r>
            <a:r>
              <a:rPr lang="en-US" sz="1400" b="0" dirty="0" err="1"/>
              <a:t>copyright.columbia.edu</a:t>
            </a:r>
            <a:endParaRPr lang="en-US" sz="1400" b="0" dirty="0"/>
          </a:p>
          <a:p>
            <a:pPr>
              <a:spcBef>
                <a:spcPts val="0"/>
              </a:spcBef>
            </a:pPr>
            <a:endParaRPr lang="en-US" sz="1400" b="0" dirty="0"/>
          </a:p>
          <a:p>
            <a:pPr>
              <a:spcBef>
                <a:spcPts val="0"/>
              </a:spcBef>
            </a:pPr>
            <a:r>
              <a:rPr lang="en-US" sz="1400" b="0" dirty="0"/>
              <a:t>U.S. Copyright Office.  Copyright </a:t>
            </a:r>
            <a:r>
              <a:rPr lang="en-US" sz="1400" b="0" dirty="0" smtClean="0"/>
              <a:t>law </a:t>
            </a:r>
            <a:r>
              <a:rPr lang="en-US" sz="1400" b="0" dirty="0"/>
              <a:t>of the United States of America, Circular 92.  </a:t>
            </a:r>
            <a:endParaRPr lang="en-US" sz="1400" b="0" dirty="0" smtClean="0"/>
          </a:p>
          <a:p>
            <a:pPr>
              <a:spcBef>
                <a:spcPts val="40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http</a:t>
            </a:r>
            <a:r>
              <a:rPr lang="en-US" sz="1400" b="0" dirty="0"/>
              <a:t>://</a:t>
            </a:r>
            <a:r>
              <a:rPr lang="en-US" sz="1400" b="0" dirty="0" err="1"/>
              <a:t>www.copyright.gov</a:t>
            </a:r>
            <a:r>
              <a:rPr lang="en-US" sz="1400" b="0" dirty="0"/>
              <a:t>/title17/92chap1.html</a:t>
            </a:r>
          </a:p>
          <a:p>
            <a:pPr>
              <a:spcBef>
                <a:spcPts val="0"/>
              </a:spcBef>
            </a:pPr>
            <a:endParaRPr lang="en-US" sz="1400" b="0" dirty="0"/>
          </a:p>
          <a:p>
            <a:pPr>
              <a:spcBef>
                <a:spcPts val="0"/>
              </a:spcBef>
            </a:pPr>
            <a:r>
              <a:rPr lang="en-US" sz="1400" b="0" dirty="0"/>
              <a:t>U.S. Copyright Office.  TEACH Act, 17 USC § 110(2)</a:t>
            </a:r>
            <a:r>
              <a:rPr lang="en-US" sz="1400" b="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400" b="0" dirty="0"/>
              <a:t>	</a:t>
            </a:r>
            <a:r>
              <a:rPr lang="en-US" sz="1400" b="0" dirty="0" smtClean="0"/>
              <a:t>http</a:t>
            </a:r>
            <a:r>
              <a:rPr lang="en-US" sz="1400" b="0" dirty="0"/>
              <a:t>://</a:t>
            </a:r>
            <a:r>
              <a:rPr lang="en-US" sz="1400" b="0" dirty="0" err="1"/>
              <a:t>www.copyright.gov</a:t>
            </a:r>
            <a:r>
              <a:rPr lang="en-US" sz="1400" b="0" dirty="0"/>
              <a:t>/title17/92chap1.html#110</a:t>
            </a:r>
          </a:p>
        </p:txBody>
      </p:sp>
    </p:spTree>
    <p:extLst>
      <p:ext uri="{BB962C8B-B14F-4D97-AF65-F5344CB8AC3E}">
        <p14:creationId xmlns:p14="http://schemas.microsoft.com/office/powerpoint/2010/main" val="100856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AREAS FOR ADDITIONAL</a:t>
            </a:r>
          </a:p>
          <a:p>
            <a:pPr algn="ctr"/>
            <a:r>
              <a:rPr lang="en-US" sz="3600" b="0" dirty="0" smtClean="0"/>
              <a:t>RESEARCH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7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05791"/>
          </a:xfrm>
        </p:spPr>
        <p:txBody>
          <a:bodyPr>
            <a:normAutofit/>
          </a:bodyPr>
          <a:lstStyle/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Case studies for work flow and personnel demands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Use data</a:t>
            </a:r>
            <a:endParaRPr lang="en-US" sz="2400" b="0" dirty="0"/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Return </a:t>
            </a:r>
            <a:r>
              <a:rPr lang="en-US" sz="2400" b="0" dirty="0"/>
              <a:t>on Investments – cost per </a:t>
            </a:r>
            <a:r>
              <a:rPr lang="en-US" sz="2400" b="0" dirty="0" smtClean="0"/>
              <a:t>use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Quality of and satisfaction with vendor-provided catalog records and meta data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Impact of proliferation of vendor interfaces / analysis of those interfaces</a:t>
            </a:r>
            <a:endParaRPr lang="en-US" sz="2400" b="0" dirty="0"/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r>
              <a:rPr lang="en-US" sz="2400" b="0" dirty="0" smtClean="0"/>
              <a:t>Integration of streaming video metadata with discovery tools</a:t>
            </a:r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sz="800" b="0" dirty="0" smtClean="0"/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sz="2400" b="0" dirty="0"/>
          </a:p>
          <a:p>
            <a:pPr marL="458788" indent="-458788">
              <a:buClr>
                <a:srgbClr val="3BBFDC"/>
              </a:buClr>
              <a:buSzPct val="75000"/>
              <a:buFont typeface="Wingdings" charset="2"/>
              <a:buChar char="u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31004"/>
            <a:ext cx="7520940" cy="2081101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 smtClean="0"/>
              <a:t>QUESTIONS</a:t>
            </a:r>
            <a:endParaRPr lang="en-US" sz="3600" b="0" dirty="0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0" y="0"/>
            <a:ext cx="9250947" cy="883845"/>
          </a:xfrm>
          <a:prstGeom prst="rtTriangle">
            <a:avLst/>
          </a:prstGeom>
          <a:solidFill>
            <a:srgbClr val="FF8000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V="1">
            <a:off x="-106947" y="-2"/>
            <a:ext cx="9250947" cy="883845"/>
          </a:xfrm>
          <a:prstGeom prst="rtTriangle">
            <a:avLst/>
          </a:prstGeom>
          <a:solidFill>
            <a:srgbClr val="3BBFDC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Contacts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21583"/>
          </a:xfrm>
        </p:spPr>
        <p:txBody>
          <a:bodyPr>
            <a:normAutofit/>
          </a:bodyPr>
          <a:lstStyle/>
          <a:p>
            <a:pPr indent="4763"/>
            <a:endParaRPr lang="en-US" sz="2400" dirty="0" smtClean="0"/>
          </a:p>
          <a:p>
            <a:pPr marL="0" indent="4763"/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deg farrelly</a:t>
            </a:r>
            <a:b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Media Librarian / Share Stream Administrator</a:t>
            </a:r>
            <a:b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Arizona State University </a:t>
            </a:r>
            <a:b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b="0" dirty="0" err="1">
                <a:solidFill>
                  <a:schemeClr val="accent3">
                    <a:lumMod val="75000"/>
                  </a:schemeClr>
                </a:solidFill>
              </a:rPr>
              <a:t>deg.farrelly@asu.edu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4763"/>
            <a:endParaRPr lang="en-US" sz="2400" dirty="0" smtClean="0">
              <a:solidFill>
                <a:srgbClr val="FF8000"/>
              </a:solidFill>
            </a:endParaRPr>
          </a:p>
          <a:p>
            <a:pPr marL="0" indent="4763"/>
            <a:endParaRPr lang="en-US" sz="2400" dirty="0" smtClean="0">
              <a:solidFill>
                <a:srgbClr val="FF8000"/>
              </a:solidFill>
            </a:endParaRPr>
          </a:p>
          <a:p>
            <a:pPr marL="0" indent="4763" algn="r"/>
            <a:r>
              <a:rPr lang="en-US" sz="2400" dirty="0" smtClean="0">
                <a:solidFill>
                  <a:srgbClr val="FF8000"/>
                </a:solidFill>
              </a:rPr>
              <a:t>Jane Hutchison</a:t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2400" dirty="0" smtClean="0">
                <a:solidFill>
                  <a:srgbClr val="FF8000"/>
                </a:solidFill>
              </a:rPr>
              <a:t>Associate </a:t>
            </a:r>
            <a:r>
              <a:rPr lang="en-US" sz="2400" dirty="0">
                <a:solidFill>
                  <a:srgbClr val="FF8000"/>
                </a:solidFill>
              </a:rPr>
              <a:t>Director Instruction &amp; Research Technology </a:t>
            </a:r>
            <a:r>
              <a:rPr lang="en-US" sz="2400" dirty="0" smtClean="0">
                <a:solidFill>
                  <a:srgbClr val="FF8000"/>
                </a:solidFill>
              </a:rPr>
              <a:t>William </a:t>
            </a:r>
            <a:r>
              <a:rPr lang="en-US" sz="2400" dirty="0">
                <a:solidFill>
                  <a:srgbClr val="FF8000"/>
                </a:solidFill>
              </a:rPr>
              <a:t>Paterson </a:t>
            </a:r>
            <a:r>
              <a:rPr lang="en-US" sz="2400" dirty="0" smtClean="0">
                <a:solidFill>
                  <a:srgbClr val="FF8000"/>
                </a:solidFill>
              </a:rPr>
              <a:t>University</a:t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2400" dirty="0" err="1" smtClean="0">
                <a:solidFill>
                  <a:srgbClr val="FF8000"/>
                </a:solidFill>
              </a:rPr>
              <a:t>hutchisonj</a:t>
            </a:r>
            <a:r>
              <a:rPr lang="en-US" sz="2400" dirty="0" err="1">
                <a:solidFill>
                  <a:srgbClr val="FF8000"/>
                </a:solidFill>
              </a:rPr>
              <a:t>@</a:t>
            </a:r>
            <a:r>
              <a:rPr lang="en-US" sz="2400" dirty="0" err="1" smtClean="0">
                <a:solidFill>
                  <a:srgbClr val="FF8000"/>
                </a:solidFill>
              </a:rPr>
              <a:t>wpunj.edu</a:t>
            </a:r>
            <a:endParaRPr lang="en-US" sz="2400" dirty="0">
              <a:solidFill>
                <a:srgbClr val="FF8000"/>
              </a:solidFill>
            </a:endParaRPr>
          </a:p>
          <a:p>
            <a:pPr marL="0" indent="4763"/>
            <a:endParaRPr lang="en-US" sz="2400" dirty="0" smtClean="0"/>
          </a:p>
          <a:p>
            <a:pPr marL="0" indent="4763"/>
            <a:endParaRPr lang="en-US" sz="2400" dirty="0"/>
          </a:p>
          <a:p>
            <a:endParaRPr lang="en-US" dirty="0">
              <a:solidFill>
                <a:scrgbClr r="0" g="0" b="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3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harleston 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3234</TotalTime>
  <Words>6292</Words>
  <Application>Microsoft Macintosh PowerPoint</Application>
  <PresentationFormat>On-screen Show (4:3)</PresentationFormat>
  <Paragraphs>1012</Paragraphs>
  <Slides>106</Slides>
  <Notes>99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Charleston Angles</vt:lpstr>
      <vt:lpstr>Streaming video in Academic Libraries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Streaming Video </vt:lpstr>
      <vt:lpstr>Subscription Streaming Video Collection </vt:lpstr>
      <vt:lpstr>Technical Infrastructure  &amp; Hosting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Carnegie classification</vt:lpstr>
      <vt:lpstr>Enrollment</vt:lpstr>
      <vt:lpstr>Public or Private</vt:lpstr>
      <vt:lpstr>Online courses</vt:lpstr>
      <vt:lpstr>PowerPoint Presentation</vt:lpstr>
      <vt:lpstr>PowerPoint Presentation</vt:lpstr>
      <vt:lpstr>Does your institution stream video</vt:lpstr>
      <vt:lpstr>Comparison by carnegie classification</vt:lpstr>
      <vt:lpstr>PowerPoint Presentation</vt:lpstr>
      <vt:lpstr>Plan to stream w/in 3 years</vt:lpstr>
      <vt:lpstr>PowerPoint Presentation</vt:lpstr>
      <vt:lpstr>Physical media collection size</vt:lpstr>
      <vt:lpstr>Format shift - Physical to digital</vt:lpstr>
      <vt:lpstr>Format shift - Physical to digital</vt:lpstr>
      <vt:lpstr>Intention to format shift w/in 3 years</vt:lpstr>
      <vt:lpstr>Intention to format shift w/in 3 years</vt:lpstr>
      <vt:lpstr>How shifted</vt:lpstr>
      <vt:lpstr>PowerPoint Presentation</vt:lpstr>
      <vt:lpstr>PowerPoint Presentation</vt:lpstr>
      <vt:lpstr>Who selects physical video</vt:lpstr>
      <vt:lpstr>Primary selector for physical video</vt:lpstr>
      <vt:lpstr>Primary selector for streaming video</vt:lpstr>
      <vt:lpstr>PowerPoint Presentation</vt:lpstr>
      <vt:lpstr>Funding sources for physical video</vt:lpstr>
      <vt:lpstr>Primary funding for physical video</vt:lpstr>
      <vt:lpstr>Primary funding for streaming video</vt:lpstr>
      <vt:lpstr>IS streaming video Institutionally funded</vt:lpstr>
      <vt:lpstr>How does your institution fund streaming</vt:lpstr>
      <vt:lpstr>Who Selects institutionally funded</vt:lpstr>
      <vt:lpstr>Total video expenditures last fiscal year</vt:lpstr>
      <vt:lpstr>Total video expenditures last fiscal year</vt:lpstr>
      <vt:lpstr>Anticipated spending in next fiscal year</vt:lpstr>
      <vt:lpstr>Anticipated spending in next fiscal year</vt:lpstr>
      <vt:lpstr>Anticipated spending in next fiscal year</vt:lpstr>
      <vt:lpstr>Anticipated spending in next fiscal year</vt:lpstr>
      <vt:lpstr>PowerPoint Presentation</vt:lpstr>
      <vt:lpstr>Subscription collections</vt:lpstr>
      <vt:lpstr>Purchased/Licensed in Perpetuity collections</vt:lpstr>
      <vt:lpstr>Purchased/Licensed in Perpetuity titles</vt:lpstr>
      <vt:lpstr>Term Licensed Titles</vt:lpstr>
      <vt:lpstr>License titles for Course Reserve</vt:lpstr>
      <vt:lpstr>PowerPoint Presentation</vt:lpstr>
      <vt:lpstr>PowerPoint Presentation</vt:lpstr>
      <vt:lpstr>Digitize &amp; Stream on Faculty Request</vt:lpstr>
      <vt:lpstr>Primary Policy for Digitization on Request</vt:lpstr>
      <vt:lpstr>Limits applied to digitization on request</vt:lpstr>
      <vt:lpstr>Written Policy Statements on Digitizing</vt:lpstr>
      <vt:lpstr>Written Policy Statements on Digitizing</vt:lpstr>
      <vt:lpstr>Guiding Documents</vt:lpstr>
      <vt:lpstr>PowerPoint Presentation</vt:lpstr>
      <vt:lpstr>Discovery &amp; Access to Streaming video</vt:lpstr>
      <vt:lpstr>Primary Access point to Streaming Video</vt:lpstr>
      <vt:lpstr>Title Level catalog records</vt:lpstr>
      <vt:lpstr>Title Level catalog records</vt:lpstr>
      <vt:lpstr>Catalog record sources</vt:lpstr>
      <vt:lpstr>PowerPoint Presentation</vt:lpstr>
      <vt:lpstr>Technical Infrastructure</vt:lpstr>
      <vt:lpstr>Primary responsibility for infrastructure</vt:lpstr>
      <vt:lpstr>Hosting for streaming videos</vt:lpstr>
      <vt:lpstr>percentage of collection hosted</vt:lpstr>
      <vt:lpstr>Hosting Platforms</vt:lpstr>
      <vt:lpstr>PowerPoint Presentation</vt:lpstr>
      <vt:lpstr>License negotiation</vt:lpstr>
      <vt:lpstr>Staff Time devoted to streaming</vt:lpstr>
      <vt:lpstr>PowerPoint Presentation</vt:lpstr>
      <vt:lpstr>Questions not Asked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Anticipated spending in next fiscal year</vt:lpstr>
      <vt:lpstr>Anticipated spending in next fiscal year</vt:lpstr>
      <vt:lpstr>Anticipated spending in next fiscal year</vt:lpstr>
      <vt:lpstr>Anticipated spending in next fiscal year</vt:lpstr>
      <vt:lpstr>Staff Time devoted to streaming</vt:lpstr>
      <vt:lpstr>Staff Time devoted to streaming</vt:lpstr>
    </vt:vector>
  </TitlesOfParts>
  <Manager/>
  <Company>ASU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Library Streaming Video</dc:title>
  <dc:subject/>
  <dc:creator>Mac User</dc:creator>
  <cp:keywords/>
  <dc:description/>
  <cp:lastModifiedBy>Mac User</cp:lastModifiedBy>
  <cp:revision>245</cp:revision>
  <dcterms:created xsi:type="dcterms:W3CDTF">2013-07-29T23:04:48Z</dcterms:created>
  <dcterms:modified xsi:type="dcterms:W3CDTF">2013-11-03T23:22:51Z</dcterms:modified>
  <cp:category/>
</cp:coreProperties>
</file>