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rginia Pannabeck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21" autoAdjust="0"/>
  </p:normalViewPr>
  <p:slideViewPr>
    <p:cSldViewPr>
      <p:cViewPr>
        <p:scale>
          <a:sx n="83" d="100"/>
          <a:sy n="83" d="100"/>
        </p:scale>
        <p:origin x="-7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Hi!  Is it okay to take the heading 'MOOCs' out here?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39050072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reativecommons.org/licens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 name="Shape 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endParaRPr lang="e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err="1" smtClean="0"/>
              <a:t>Coursera’s</a:t>
            </a:r>
            <a:r>
              <a:rPr lang="en-US" dirty="0" smtClean="0"/>
              <a:t> home page – screen shot</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Screen shot of courses available in Food and Nutrition</a:t>
            </a:r>
            <a:r>
              <a:rPr lang="en-US" baseline="0" dirty="0" smtClean="0"/>
              <a:t> and Medicine via </a:t>
            </a:r>
            <a:r>
              <a:rPr lang="en-US" baseline="0" dirty="0" err="1" smtClean="0"/>
              <a:t>Coursera</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Example of a course home page via </a:t>
            </a:r>
            <a:r>
              <a:rPr lang="en-US" dirty="0" err="1" smtClean="0"/>
              <a:t>Coursera</a:t>
            </a:r>
            <a:r>
              <a:rPr lang="en-US" dirty="0" smtClean="0"/>
              <a:t>.</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MIT </a:t>
            </a:r>
            <a:r>
              <a:rPr lang="en-US" dirty="0" err="1" smtClean="0"/>
              <a:t>OpenCourseWare</a:t>
            </a:r>
            <a:r>
              <a:rPr lang="en-US" dirty="0" smtClean="0"/>
              <a:t> home page</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Example course via MIT </a:t>
            </a:r>
            <a:r>
              <a:rPr lang="en-US" dirty="0" err="1" smtClean="0"/>
              <a:t>OpenCourseWare</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rgbClr val="000000"/>
              </a:buClr>
              <a:buSzPct val="100000"/>
              <a:buFont typeface="Arial"/>
              <a:buNone/>
            </a:pPr>
            <a:r>
              <a:rPr lang="en" dirty="0" smtClean="0"/>
              <a:t>In March 2013, Arizona </a:t>
            </a:r>
            <a:r>
              <a:rPr lang="en" dirty="0"/>
              <a:t>State University participated </a:t>
            </a:r>
            <a:r>
              <a:rPr lang="en" dirty="0" smtClean="0"/>
              <a:t>in the 2</a:t>
            </a:r>
            <a:r>
              <a:rPr lang="en" baseline="30000" dirty="0" smtClean="0"/>
              <a:t>nd</a:t>
            </a:r>
            <a:r>
              <a:rPr lang="en" dirty="0" smtClean="0"/>
              <a:t> annual </a:t>
            </a:r>
            <a:r>
              <a:rPr lang="en" dirty="0"/>
              <a:t>Open Education Week.  Coordinated by the OpenCourseWare Consortium, Open Education Week aims to raise awareness about open educational resources, the open education movement, and other open educational opportunities.</a:t>
            </a:r>
          </a:p>
          <a:p>
            <a:endParaRPr lang="e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dirty="0"/>
              <a:t>Our involvement with Open Education Week </a:t>
            </a:r>
            <a:r>
              <a:rPr lang="en" dirty="0" smtClean="0"/>
              <a:t>began the previous year when</a:t>
            </a:r>
            <a:r>
              <a:rPr lang="en" baseline="0" dirty="0" smtClean="0"/>
              <a:t> Anali Perry, ASU’s Scholarly Communication Librarian began to investigate the movement and opportunities to get involved, similar to her projects coordinating ASU Libraries involvement in Open Access Week events in October each year.</a:t>
            </a:r>
            <a:r>
              <a:rPr lang="en" dirty="0" smtClean="0"/>
              <a:t> In preparation for Open Education Week 2013, </a:t>
            </a:r>
            <a:r>
              <a:rPr lang="en" dirty="0"/>
              <a:t>itself we teamed up with GPSA (ASU's Graduate &amp; Professional Student Association) to </a:t>
            </a:r>
            <a:r>
              <a:rPr lang="en" dirty="0" smtClean="0"/>
              <a:t>plan tabling and create materials to promote O</a:t>
            </a:r>
            <a:r>
              <a:rPr lang="en-US" dirty="0" smtClean="0"/>
              <a:t>p</a:t>
            </a:r>
            <a:r>
              <a:rPr lang="en" dirty="0" smtClean="0"/>
              <a:t>en</a:t>
            </a:r>
            <a:r>
              <a:rPr lang="en" baseline="0" dirty="0" smtClean="0"/>
              <a:t> Education initiatives and Open Educational Resources</a:t>
            </a:r>
            <a:r>
              <a:rPr lang="en" dirty="0" smtClean="0"/>
              <a:t>.  </a:t>
            </a:r>
            <a:r>
              <a:rPr lang="en" dirty="0"/>
              <a:t>GPSA included further information about Open </a:t>
            </a:r>
            <a:r>
              <a:rPr lang="en" dirty="0" smtClean="0"/>
              <a:t>Access and Open Education - </a:t>
            </a:r>
            <a:r>
              <a:rPr lang="en" dirty="0"/>
              <a:t>from a student's perspective. (Here you can see members of </a:t>
            </a:r>
            <a:r>
              <a:rPr lang="en" dirty="0" smtClean="0"/>
              <a:t>ASU Libraries (Shirin Makhkamdjanova, Sue Sebastian, and Anali</a:t>
            </a:r>
            <a:r>
              <a:rPr lang="en" baseline="0" dirty="0" smtClean="0"/>
              <a:t> Perry) a</a:t>
            </a:r>
            <a:r>
              <a:rPr lang="en" dirty="0" smtClean="0"/>
              <a:t>nd a member of GPSA </a:t>
            </a:r>
            <a:r>
              <a:rPr lang="en" dirty="0"/>
              <a:t>manning the booth on the Tempe </a:t>
            </a:r>
            <a:r>
              <a:rPr lang="en" dirty="0" smtClean="0"/>
              <a:t>campus – Left photo, and Downtown Humanities and General Studies</a:t>
            </a:r>
            <a:r>
              <a:rPr lang="en" baseline="0" dirty="0" smtClean="0"/>
              <a:t> Librarian, Alexandra Humphreys speaking with 2 ASU Downtown students at the Downtown Phoenix Campus – Right Photo</a:t>
            </a:r>
            <a:r>
              <a:rPr lang="en" dirty="0" smtClean="0"/>
              <a:t>).  *You may also notice</a:t>
            </a:r>
            <a:r>
              <a:rPr lang="en" baseline="0" dirty="0" smtClean="0"/>
              <a:t> the delicious candy and the ‘free textbooks’ bookmarks that link to open textbooks on the tables with which we enticed students and others!  </a:t>
            </a:r>
            <a:r>
              <a:rPr lang="en" baseline="0" dirty="0" smtClean="0">
                <a:sym typeface="Wingdings" panose="05000000000000000000" pitchFamily="2" charset="2"/>
              </a:rPr>
              <a:t></a:t>
            </a:r>
            <a:endParaRPr lang="e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rgbClr val="000000"/>
              </a:buClr>
              <a:buSzPct val="100000"/>
              <a:buFont typeface="Arial"/>
              <a:buNone/>
            </a:pPr>
            <a:r>
              <a:rPr lang="en" dirty="0"/>
              <a:t>*We </a:t>
            </a:r>
            <a:r>
              <a:rPr lang="en" dirty="0" smtClean="0"/>
              <a:t>created </a:t>
            </a:r>
            <a:r>
              <a:rPr lang="en" dirty="0"/>
              <a:t>bookmarks with a short URL and QRcode to an open textbook - one on Art History, one on Sustainability and the Environment, one on Law, and one on Education</a:t>
            </a:r>
          </a:p>
          <a:p>
            <a:pPr lvl="0" rtl="0">
              <a:buClr>
                <a:srgbClr val="000000"/>
              </a:buClr>
              <a:buSzPct val="100000"/>
              <a:buFont typeface="Arial"/>
              <a:buNone/>
            </a:pPr>
            <a:r>
              <a:rPr lang="en" dirty="0"/>
              <a:t>*We had a postcard and talking points sheet that highlighted resources and places to get more information</a:t>
            </a:r>
          </a:p>
          <a:p>
            <a:pPr lvl="0">
              <a:buClr>
                <a:srgbClr val="000000"/>
              </a:buClr>
              <a:buSzPct val="100000"/>
              <a:buFont typeface="Arial"/>
              <a:buNone/>
            </a:pPr>
            <a:r>
              <a:rPr lang="en" dirty="0" smtClean="0"/>
              <a:t>One</a:t>
            </a:r>
            <a:r>
              <a:rPr lang="en" baseline="0" dirty="0" smtClean="0"/>
              <a:t> phrase that drew students to the tables (in addtion to the candy) was, </a:t>
            </a:r>
            <a:r>
              <a:rPr lang="en" dirty="0" smtClean="0"/>
              <a:t>"Want </a:t>
            </a:r>
            <a:r>
              <a:rPr lang="en" dirty="0"/>
              <a:t>a free textbook?"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Our current status regarding involvement in Open Education at ASU Libraries</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a:t>The Open Education movement of today has its roots in Open Education and Progressive Education initiatives in England during the 1960s and 70s.  Open Education refers to organizations and institutions that aim to provide education without financial barriers.  One official definition and statement regarding today's Open Education movement is the Cape Town Declaration.</a:t>
            </a:r>
          </a:p>
          <a:p>
            <a:pPr lvl="0" rtl="0">
              <a:buNone/>
            </a:pPr>
            <a:r>
              <a:rPr lang="en" dirty="0"/>
              <a:t>http://www.capetowndeclaration.org/read-the-declaration</a:t>
            </a:r>
          </a:p>
          <a:p>
            <a:endParaRPr lang="en" dirty="0"/>
          </a:p>
          <a:p>
            <a:pPr lvl="0" rtl="0">
              <a:buClr>
                <a:srgbClr val="000000"/>
              </a:buClr>
              <a:buSzPct val="100000"/>
              <a:buFont typeface="Arial"/>
              <a:buNone/>
            </a:pPr>
            <a:r>
              <a:rPr lang="en" dirty="0"/>
              <a:t>Declaration - 3 strategies: </a:t>
            </a:r>
          </a:p>
          <a:p>
            <a:pPr lvl="0" rtl="0">
              <a:buNone/>
            </a:pPr>
            <a:r>
              <a:rPr lang="en" dirty="0"/>
              <a:t>educators and </a:t>
            </a:r>
            <a:r>
              <a:rPr lang="en" dirty="0" smtClean="0"/>
              <a:t>learners</a:t>
            </a:r>
            <a:endParaRPr lang="en" dirty="0"/>
          </a:p>
          <a:p>
            <a:pPr lvl="0" rtl="0">
              <a:buNone/>
            </a:pPr>
            <a:r>
              <a:rPr lang="en" dirty="0"/>
              <a:t>open educational </a:t>
            </a:r>
            <a:r>
              <a:rPr lang="en" dirty="0" smtClean="0"/>
              <a:t>resources</a:t>
            </a:r>
            <a:endParaRPr lang="en" dirty="0"/>
          </a:p>
          <a:p>
            <a:pPr lvl="0" rtl="0">
              <a:buClr>
                <a:srgbClr val="000000"/>
              </a:buClr>
              <a:buSzPct val="100000"/>
              <a:buFont typeface="Arial"/>
              <a:buNone/>
            </a:pPr>
            <a:r>
              <a:rPr lang="en" dirty="0"/>
              <a:t>open education policy </a:t>
            </a:r>
          </a:p>
          <a:p>
            <a:endParaRPr lang="en" dirty="0"/>
          </a:p>
          <a:p>
            <a:pPr lvl="0" algn="ctr" rtl="0">
              <a:buClr>
                <a:srgbClr val="000000"/>
              </a:buClr>
              <a:buSzPct val="36666"/>
              <a:buFont typeface="Arial"/>
              <a:buNone/>
            </a:pPr>
            <a:r>
              <a:rPr lang="en" sz="3000" dirty="0">
                <a:solidFill>
                  <a:schemeClr val="dk2"/>
                </a:solidFill>
              </a:rPr>
              <a:t>"...[Open Education] c</a:t>
            </a:r>
            <a:r>
              <a:rPr lang="en" sz="3000" dirty="0">
                <a:solidFill>
                  <a:srgbClr val="666666"/>
                </a:solidFill>
              </a:rPr>
              <a:t>ombines the established tradition of sharing good ideas with fellow educators and the collaborative, interactive culture of the Internet. It is built on the belief that everyone should have the freedom to use, customize, improve and redistribute educational resources without constraint. </a:t>
            </a:r>
            <a:r>
              <a:rPr lang="en" sz="3000" dirty="0">
                <a:solidFill>
                  <a:schemeClr val="dk2"/>
                </a:solidFill>
              </a:rPr>
              <a:t>"</a:t>
            </a:r>
          </a:p>
          <a:p>
            <a:endParaRPr lang="en" sz="3000" dirty="0">
              <a:solidFill>
                <a:schemeClr val="dk2"/>
              </a:solidFill>
            </a:endParaRPr>
          </a:p>
          <a:p>
            <a:endParaRPr lang="en" sz="3000" dirty="0">
              <a:solidFill>
                <a:schemeClr val="dk2"/>
              </a:solidFill>
            </a:endParaRPr>
          </a:p>
          <a:p>
            <a:pPr lvl="0" algn="ctr" rtl="0">
              <a:buClr>
                <a:srgbClr val="000000"/>
              </a:buClr>
              <a:buSzPct val="45833"/>
              <a:buFont typeface="Arial"/>
              <a:buNone/>
            </a:pPr>
            <a:r>
              <a:rPr lang="en" sz="2400" dirty="0">
                <a:solidFill>
                  <a:schemeClr val="dk2"/>
                </a:solidFill>
              </a:rPr>
              <a:t>~Cape Town Open Education Declaration</a:t>
            </a:r>
          </a:p>
          <a:p>
            <a:endParaRPr lang="en" sz="2400" dirty="0">
              <a:solidFill>
                <a:schemeClr val="dk2"/>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rgbClr val="000000"/>
              </a:buClr>
              <a:buSzPct val="100000"/>
              <a:buFont typeface="Arial"/>
              <a:buNone/>
            </a:pPr>
            <a:r>
              <a:rPr lang="en"/>
              <a:t>In this presentation we will focus on OERs, Open Educational Resources that you can use yourself as educators, and that you can consider providing as options for your customer learners - whether they are students, faculty, healthcare professionals, or members of your community.</a:t>
            </a:r>
          </a:p>
          <a:p>
            <a:endParaRPr lang="e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rgbClr val="000000"/>
              </a:buClr>
              <a:buSzPct val="110000"/>
              <a:buFont typeface="Arial"/>
              <a:buNone/>
            </a:pPr>
            <a:r>
              <a:rPr lang="en" sz="1000" dirty="0" smtClean="0">
                <a:solidFill>
                  <a:srgbClr val="373737"/>
                </a:solidFill>
              </a:rPr>
              <a:t>The explicit</a:t>
            </a:r>
            <a:r>
              <a:rPr lang="en" sz="1000" baseline="0" dirty="0" smtClean="0">
                <a:solidFill>
                  <a:srgbClr val="373737"/>
                </a:solidFill>
              </a:rPr>
              <a:t> licensing of Open Educational Resources for the purposes of reuse, revision, remixing, and redistribution by others is a key characteristic.  The most commonly used licenses to accomplishg this are Creative Commons licenses, in particular the CC BY license that simply requires attribution of the creator for any of these uses, the CC BY NC attribution, non-commercial uses, and the CC BY Sharealike or CC BY NC Sharealike – where (either commerical allowed or non-commercial only) those who re-use the material in any way must also license their new product with the same kind of license (so that others can use their material as well).</a:t>
            </a:r>
          </a:p>
          <a:p>
            <a:pPr lvl="0" rtl="0">
              <a:buClr>
                <a:srgbClr val="000000"/>
              </a:buClr>
              <a:buSzPct val="110000"/>
              <a:buFont typeface="Arial"/>
              <a:buNone/>
            </a:pPr>
            <a:endParaRPr lang="en" sz="1000" baseline="0" dirty="0" smtClean="0">
              <a:solidFill>
                <a:srgbClr val="373737"/>
              </a:solidFill>
            </a:endParaRPr>
          </a:p>
          <a:p>
            <a:pPr lvl="0" rtl="0">
              <a:buClr>
                <a:srgbClr val="000000"/>
              </a:buClr>
              <a:buSzPct val="110000"/>
              <a:buFont typeface="Arial"/>
              <a:buNone/>
            </a:pPr>
            <a:r>
              <a:rPr lang="en" sz="1000" baseline="0" dirty="0" smtClean="0">
                <a:solidFill>
                  <a:srgbClr val="373737"/>
                </a:solidFill>
              </a:rPr>
              <a:t>Creative Commons licenses: </a:t>
            </a:r>
            <a:r>
              <a:rPr lang="en-US" sz="1000" dirty="0" smtClean="0">
                <a:hlinkClick r:id="rId3"/>
              </a:rPr>
              <a:t>http://creativecommons.org/licenses/</a:t>
            </a:r>
            <a:endParaRPr lang="en" sz="1000" dirty="0" smtClean="0">
              <a:solidFill>
                <a:srgbClr val="373737"/>
              </a:solidFill>
            </a:endParaRPr>
          </a:p>
          <a:p>
            <a:pPr lvl="0" rtl="0">
              <a:buClr>
                <a:srgbClr val="000000"/>
              </a:buClr>
              <a:buSzPct val="110000"/>
              <a:buFont typeface="Arial"/>
              <a:buNone/>
            </a:pPr>
            <a:endParaRPr lang="en" sz="1000" dirty="0" smtClean="0">
              <a:solidFill>
                <a:srgbClr val="373737"/>
              </a:solidFill>
            </a:endParaRPr>
          </a:p>
          <a:p>
            <a:pPr lvl="0" rtl="0">
              <a:buClr>
                <a:srgbClr val="000000"/>
              </a:buClr>
              <a:buSzPct val="110000"/>
              <a:buFont typeface="Arial"/>
              <a:buNone/>
            </a:pPr>
            <a:r>
              <a:rPr lang="en" sz="1000" dirty="0" smtClean="0">
                <a:solidFill>
                  <a:srgbClr val="373737"/>
                </a:solidFill>
              </a:rPr>
              <a:t>1</a:t>
            </a:r>
            <a:r>
              <a:rPr lang="en" sz="1000" dirty="0">
                <a:solidFill>
                  <a:srgbClr val="373737"/>
                </a:solidFill>
              </a:rPr>
              <a:t>. Reuse – the right to reuse the content in its unaltered / verbatim form</a:t>
            </a:r>
          </a:p>
          <a:p>
            <a:pPr lvl="0" rtl="0">
              <a:buClr>
                <a:srgbClr val="000000"/>
              </a:buClr>
              <a:buSzPct val="110000"/>
              <a:buFont typeface="Arial"/>
              <a:buNone/>
            </a:pPr>
            <a:r>
              <a:rPr lang="en" sz="1000" dirty="0">
                <a:solidFill>
                  <a:srgbClr val="373737"/>
                </a:solidFill>
              </a:rPr>
              <a:t>2. Revise – the right to adapt, adjust, modify, or alter the content itself</a:t>
            </a:r>
          </a:p>
          <a:p>
            <a:pPr lvl="0" rtl="0">
              <a:buClr>
                <a:srgbClr val="000000"/>
              </a:buClr>
              <a:buSzPct val="110000"/>
              <a:buFont typeface="Arial"/>
              <a:buNone/>
            </a:pPr>
            <a:r>
              <a:rPr lang="en" sz="1000" dirty="0">
                <a:solidFill>
                  <a:srgbClr val="373737"/>
                </a:solidFill>
              </a:rPr>
              <a:t>3. Remix – the right to combine the original or revised content with other content to create something new</a:t>
            </a:r>
          </a:p>
          <a:p>
            <a:pPr lvl="0" rtl="0">
              <a:buClr>
                <a:srgbClr val="000000"/>
              </a:buClr>
              <a:buSzPct val="110000"/>
              <a:buFont typeface="Arial"/>
              <a:buNone/>
            </a:pPr>
            <a:r>
              <a:rPr lang="en" sz="1000" dirty="0">
                <a:solidFill>
                  <a:srgbClr val="373737"/>
                </a:solidFill>
              </a:rPr>
              <a:t>4. Redistribute – the right to make and share copies of the original content, your revisions, or your remixes with others</a:t>
            </a:r>
          </a:p>
          <a:p>
            <a:endParaRPr lang="en" sz="1000" dirty="0">
              <a:solidFill>
                <a:srgbClr val="373737"/>
              </a:solidFill>
            </a:endParaRPr>
          </a:p>
          <a:p>
            <a:pPr lvl="0" rtl="0">
              <a:buClr>
                <a:srgbClr val="000000"/>
              </a:buClr>
              <a:buSzPct val="78571"/>
              <a:buFont typeface="Arial"/>
              <a:buNone/>
            </a:pPr>
            <a:r>
              <a:rPr lang="en" sz="1400" dirty="0"/>
              <a:t>David Wiley</a:t>
            </a:r>
          </a:p>
          <a:p>
            <a:pPr lvl="0">
              <a:buClr>
                <a:srgbClr val="000000"/>
              </a:buClr>
              <a:buSzPct val="78571"/>
              <a:buFont typeface="Arial"/>
              <a:buNone/>
            </a:pPr>
            <a:r>
              <a:rPr lang="en" sz="1400" dirty="0"/>
              <a:t>http://</a:t>
            </a:r>
            <a:r>
              <a:rPr lang="en" sz="1400" dirty="0" smtClean="0"/>
              <a:t>opencontent.org/blog/archives/1123   </a:t>
            </a:r>
            <a:endParaRPr lang="en" sz="14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Collegeopentextbooks.org and open</a:t>
            </a:r>
            <a:r>
              <a:rPr lang="en-US" baseline="0" dirty="0" smtClean="0"/>
              <a:t> </a:t>
            </a:r>
            <a:r>
              <a:rPr lang="en-US" baseline="0" dirty="0" err="1" smtClean="0"/>
              <a:t>stax</a:t>
            </a:r>
            <a:r>
              <a:rPr lang="en-US" baseline="0" dirty="0" smtClean="0"/>
              <a:t> college are two sources available to look for Open Textbooks, mostly at the undergraduate first and second year levels, in all topic areas.</a:t>
            </a:r>
          </a:p>
          <a:p>
            <a:endParaRPr lang="en-US" baseline="0" dirty="0" smtClean="0"/>
          </a:p>
          <a:p>
            <a:r>
              <a:rPr lang="en-US" baseline="0" dirty="0" smtClean="0"/>
              <a:t>OER Commons and Merlot are clearinghouses for Open Educational Resources of all types and levels: textbooks, lesson plans, full courses, images, video, audio, etc.; higher education and K-12.</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rgbClr val="000000"/>
              </a:buClr>
              <a:buSzPct val="55000"/>
              <a:buFont typeface="Arial"/>
              <a:buNone/>
            </a:pPr>
            <a:r>
              <a:rPr lang="en" sz="2000"/>
              <a:t>Contribute materials</a:t>
            </a:r>
          </a:p>
          <a:p>
            <a:pPr lvl="0" rtl="0">
              <a:buClr>
                <a:srgbClr val="000000"/>
              </a:buClr>
              <a:buSzPct val="55000"/>
              <a:buFont typeface="Arial"/>
              <a:buNone/>
            </a:pPr>
            <a:r>
              <a:rPr lang="en" sz="2000"/>
              <a:t>Create personal collections</a:t>
            </a:r>
          </a:p>
          <a:p>
            <a:pPr lvl="0" rtl="0">
              <a:buClr>
                <a:srgbClr val="000000"/>
              </a:buClr>
              <a:buSzPct val="55000"/>
              <a:buFont typeface="Arial"/>
              <a:buNone/>
            </a:pPr>
            <a:r>
              <a:rPr lang="en" sz="2000"/>
              <a:t>Develop your profile</a:t>
            </a:r>
          </a:p>
          <a:p>
            <a:pPr lvl="0" rtl="0">
              <a:buClr>
                <a:srgbClr val="000000"/>
              </a:buClr>
              <a:buSzPct val="55000"/>
              <a:buFont typeface="Arial"/>
              <a:buNone/>
            </a:pPr>
            <a:r>
              <a:rPr lang="en" sz="2000"/>
              <a:t>Share your expertise</a:t>
            </a:r>
          </a:p>
          <a:p>
            <a:pPr lvl="0">
              <a:buClr>
                <a:srgbClr val="000000"/>
              </a:buClr>
              <a:buSzPct val="55000"/>
              <a:buFont typeface="Arial"/>
              <a:buNone/>
            </a:pPr>
            <a:r>
              <a:rPr lang="en" sz="2000"/>
              <a:t>Receive peer recognition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This is an example Personal Collection where I collected materials for a hypothetical</a:t>
            </a:r>
            <a:r>
              <a:rPr lang="en-US" baseline="0" dirty="0" smtClean="0"/>
              <a:t> faculty request for suggestions for online video materials to use in a course that would demonstrate circulation of blood through the heart.  I </a:t>
            </a:r>
            <a:r>
              <a:rPr lang="en-US" dirty="0" smtClean="0"/>
              <a:t>added brief</a:t>
            </a:r>
            <a:r>
              <a:rPr lang="en-US" baseline="0" dirty="0" smtClean="0"/>
              <a:t> </a:t>
            </a:r>
            <a:r>
              <a:rPr lang="en-US" dirty="0" smtClean="0"/>
              <a:t>notes about e</a:t>
            </a:r>
            <a:r>
              <a:rPr lang="en-US" baseline="0" dirty="0" smtClean="0"/>
              <a:t>ach resource and how it might be helpful.</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These are 2 options for free citation management</a:t>
            </a:r>
            <a:r>
              <a:rPr lang="en-US" baseline="0" dirty="0" smtClean="0"/>
              <a:t> tools available online that allow sharing of references with others.  They have varying levels of free space and tools, while more space and some tools may require payment.</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MIT Open Courseware</a:t>
            </a:r>
            <a:r>
              <a:rPr lang="en-US" baseline="0" dirty="0" smtClean="0"/>
              <a:t> was one of the first to make their course content full open to anyone. </a:t>
            </a:r>
          </a:p>
          <a:p>
            <a:endParaRPr lang="en-US" baseline="0" dirty="0" smtClean="0"/>
          </a:p>
          <a:p>
            <a:r>
              <a:rPr lang="en-US" baseline="0" dirty="0" smtClean="0"/>
              <a:t>Open Courseware Consortium provides information and links to many open course ware projects and how-to guides on making your courseware open.</a:t>
            </a:r>
          </a:p>
          <a:p>
            <a:endParaRPr lang="en-US" baseline="0" dirty="0" smtClean="0"/>
          </a:p>
          <a:p>
            <a:r>
              <a:rPr lang="en-US" baseline="0" dirty="0" err="1" smtClean="0"/>
              <a:t>Coursera</a:t>
            </a:r>
            <a:r>
              <a:rPr lang="en-US" baseline="0" dirty="0" smtClean="0"/>
              <a:t>, </a:t>
            </a:r>
            <a:r>
              <a:rPr lang="en-US" baseline="0" dirty="0" err="1" smtClean="0"/>
              <a:t>edX</a:t>
            </a:r>
            <a:r>
              <a:rPr lang="en-US" baseline="0" dirty="0" smtClean="0"/>
              <a:t>, </a:t>
            </a:r>
            <a:r>
              <a:rPr lang="en-US" baseline="0" dirty="0" err="1" smtClean="0"/>
              <a:t>Udacity</a:t>
            </a:r>
            <a:r>
              <a:rPr lang="en-US" baseline="0" dirty="0" smtClean="0"/>
              <a:t>, and </a:t>
            </a:r>
            <a:r>
              <a:rPr lang="en-US" baseline="0" dirty="0" err="1" smtClean="0"/>
              <a:t>KhanAcademy</a:t>
            </a:r>
            <a:r>
              <a:rPr lang="en-US" baseline="0" dirty="0" smtClean="0"/>
              <a:t> are examples of current providers of open courses, including MOOCs (Massive Open Online Courses)  at various levels and for all types of topics.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openeducationweek.org/aboutoe"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hyperlink" Target="http://en.wikipedia.org/wiki/Open_education" TargetMode="External"/><Relationship Id="rId3" Type="http://schemas.openxmlformats.org/officeDocument/2006/relationships/hyperlink" Target="http://www.capetowndeclaration.org/read-the-declaration" TargetMode="External"/><Relationship Id="rId7" Type="http://schemas.openxmlformats.org/officeDocument/2006/relationships/hyperlink" Target="http://www.openeducationweek.org/"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opensource.com/education/12/12/top-10-open-education-posts-2012" TargetMode="External"/><Relationship Id="rId5" Type="http://schemas.openxmlformats.org/officeDocument/2006/relationships/hyperlink" Target="http://www.col.org/resources/publications/Pages/detail.aspx?PID=357" TargetMode="External"/><Relationship Id="rId4" Type="http://schemas.openxmlformats.org/officeDocument/2006/relationships/hyperlink" Target="https://learn.canvas.net/courses/4" TargetMode="External"/><Relationship Id="rId9" Type="http://schemas.openxmlformats.org/officeDocument/2006/relationships/hyperlink" Target="http://en.wikipedia.org/wiki/Open_educational_resource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zotero.org/" TargetMode="External"/><Relationship Id="rId13" Type="http://schemas.openxmlformats.org/officeDocument/2006/relationships/hyperlink" Target="https://www.udacity.com/" TargetMode="External"/><Relationship Id="rId3" Type="http://schemas.openxmlformats.org/officeDocument/2006/relationships/hyperlink" Target="http://openstaxcollege.org/" TargetMode="External"/><Relationship Id="rId7" Type="http://schemas.openxmlformats.org/officeDocument/2006/relationships/hyperlink" Target="http://www.ocwconsortium.org/" TargetMode="External"/><Relationship Id="rId12" Type="http://schemas.openxmlformats.org/officeDocument/2006/relationships/hyperlink" Target="https://www.khanacademy.org/"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www.oercommons.org/" TargetMode="External"/><Relationship Id="rId11" Type="http://schemas.openxmlformats.org/officeDocument/2006/relationships/hyperlink" Target="http://ocw.mit.edu/index.htm" TargetMode="External"/><Relationship Id="rId5" Type="http://schemas.openxmlformats.org/officeDocument/2006/relationships/hyperlink" Target="http://www.merlot.org/merlot/index.htm" TargetMode="External"/><Relationship Id="rId10" Type="http://schemas.openxmlformats.org/officeDocument/2006/relationships/hyperlink" Target="https://www.coursera.org/" TargetMode="External"/><Relationship Id="rId4" Type="http://schemas.openxmlformats.org/officeDocument/2006/relationships/hyperlink" Target="http://www.collegeopentextbooks.org/" TargetMode="External"/><Relationship Id="rId9" Type="http://schemas.openxmlformats.org/officeDocument/2006/relationships/hyperlink" Target="http://www.mendeley.com/" TargetMode="External"/><Relationship Id="rId14" Type="http://schemas.openxmlformats.org/officeDocument/2006/relationships/hyperlink" Target="http://wiki.creativecommons.org/Finding_OER"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sparc.arl.org/index.shtml"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wiki.creativecommons.org/Creative_Commons_and_Open_Educational_Resources"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flickr.com/photos/eleaf/2536358399" TargetMode="External"/><Relationship Id="rId3" Type="http://schemas.openxmlformats.org/officeDocument/2006/relationships/hyperlink" Target="http://www.flickr.com/photos/kevcole/3008381603" TargetMode="External"/><Relationship Id="rId7" Type="http://schemas.openxmlformats.org/officeDocument/2006/relationships/hyperlink" Target="http://commguide.asu.edu/"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www.openeducationweek.org" TargetMode="External"/><Relationship Id="rId5" Type="http://schemas.openxmlformats.org/officeDocument/2006/relationships/hyperlink" Target="http://www.flickr.com/photos/opensourceway/6554315179" TargetMode="External"/><Relationship Id="rId4" Type="http://schemas.openxmlformats.org/officeDocument/2006/relationships/hyperlink" Target="http://www.flickr.com/photos/47691521@N07/6956020057" TargetMode="External"/><Relationship Id="rId9" Type="http://schemas.openxmlformats.org/officeDocument/2006/relationships/hyperlink" Target="http://hdl.handle.net/2286/R.I.1817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hyperlink" Target="http://www.capetowndeclaration.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p:nvPr/>
        </p:nvSpPr>
        <p:spPr>
          <a:xfrm>
            <a:off x="0" y="0"/>
            <a:ext cx="9143997" cy="6857998"/>
          </a:xfrm>
          <a:prstGeom prst="rect">
            <a:avLst/>
          </a:prstGeom>
          <a:blipFill>
            <a:blip r:embed="rId3"/>
            <a:stretch>
              <a:fillRect/>
            </a:stretch>
          </a:blipFill>
          <a:ln>
            <a:noFill/>
          </a:ln>
        </p:spPr>
      </p:sp>
      <p:sp>
        <p:nvSpPr>
          <p:cNvPr id="24" name="Shape 24"/>
          <p:cNvSpPr txBox="1">
            <a:spLocks noGrp="1"/>
          </p:cNvSpPr>
          <p:nvPr>
            <p:ph type="ctrTitle"/>
          </p:nvPr>
        </p:nvSpPr>
        <p:spPr>
          <a:xfrm>
            <a:off x="76200" y="574250"/>
            <a:ext cx="8726700" cy="1178400"/>
          </a:xfrm>
          <a:prstGeom prst="rect">
            <a:avLst/>
          </a:prstGeom>
        </p:spPr>
        <p:txBody>
          <a:bodyPr lIns="91425" tIns="91425" rIns="91425" bIns="91425" anchor="b" anchorCtr="0">
            <a:noAutofit/>
          </a:bodyPr>
          <a:lstStyle/>
          <a:p>
            <a:pPr lvl="0" rtl="0">
              <a:lnSpc>
                <a:spcPct val="115000"/>
              </a:lnSpc>
              <a:buNone/>
            </a:pPr>
            <a:r>
              <a:rPr lang="en" sz="3300">
                <a:solidFill>
                  <a:srgbClr val="FF9900"/>
                </a:solidFill>
              </a:rPr>
              <a:t>O</a:t>
            </a:r>
            <a:r>
              <a:rPr lang="en" sz="3300">
                <a:solidFill>
                  <a:srgbClr val="FFFFFF"/>
                </a:solidFill>
              </a:rPr>
              <a:t>pen</a:t>
            </a:r>
            <a:r>
              <a:rPr lang="en" sz="3300">
                <a:solidFill>
                  <a:srgbClr val="EFEFEF"/>
                </a:solidFill>
              </a:rPr>
              <a:t> </a:t>
            </a:r>
            <a:r>
              <a:rPr lang="en" sz="3300">
                <a:solidFill>
                  <a:srgbClr val="FF9900"/>
                </a:solidFill>
              </a:rPr>
              <a:t>E</a:t>
            </a:r>
            <a:r>
              <a:rPr lang="en" sz="3300">
                <a:solidFill>
                  <a:srgbClr val="FFFFFF"/>
                </a:solidFill>
              </a:rPr>
              <a:t>ducational</a:t>
            </a:r>
            <a:r>
              <a:rPr lang="en" sz="3300">
                <a:solidFill>
                  <a:srgbClr val="EFEFEF"/>
                </a:solidFill>
              </a:rPr>
              <a:t> </a:t>
            </a:r>
            <a:r>
              <a:rPr lang="en" sz="3300">
                <a:solidFill>
                  <a:srgbClr val="FF9900"/>
                </a:solidFill>
              </a:rPr>
              <a:t>R</a:t>
            </a:r>
            <a:r>
              <a:rPr lang="en" sz="3300">
                <a:solidFill>
                  <a:srgbClr val="FFFFFF"/>
                </a:solidFill>
              </a:rPr>
              <a:t>esources:</a:t>
            </a:r>
          </a:p>
          <a:p>
            <a:pPr lvl="0" algn="l" rtl="0">
              <a:lnSpc>
                <a:spcPct val="115000"/>
              </a:lnSpc>
              <a:buClr>
                <a:srgbClr val="000000"/>
              </a:buClr>
              <a:buSzPct val="33333"/>
              <a:buFont typeface="Arial"/>
              <a:buNone/>
            </a:pPr>
            <a:r>
              <a:rPr lang="en" sz="3300">
                <a:solidFill>
                  <a:srgbClr val="FFFFFF"/>
                </a:solidFill>
              </a:rPr>
              <a:t>A Rising Wave of Change and Opportunity</a:t>
            </a:r>
          </a:p>
        </p:txBody>
      </p:sp>
      <p:sp>
        <p:nvSpPr>
          <p:cNvPr id="25" name="Shape 25"/>
          <p:cNvSpPr txBox="1">
            <a:spLocks noGrp="1"/>
          </p:cNvSpPr>
          <p:nvPr>
            <p:ph type="subTitle" idx="1"/>
          </p:nvPr>
        </p:nvSpPr>
        <p:spPr>
          <a:xfrm>
            <a:off x="1402050" y="5621475"/>
            <a:ext cx="6339900" cy="1178400"/>
          </a:xfrm>
          <a:prstGeom prst="rect">
            <a:avLst/>
          </a:prstGeom>
        </p:spPr>
        <p:txBody>
          <a:bodyPr lIns="91425" tIns="91425" rIns="91425" bIns="91425" anchor="t" anchorCtr="0">
            <a:noAutofit/>
          </a:bodyPr>
          <a:lstStyle/>
          <a:p>
            <a:pPr lvl="0" rtl="0">
              <a:buNone/>
            </a:pPr>
            <a:r>
              <a:rPr lang="en" sz="2400">
                <a:solidFill>
                  <a:srgbClr val="FFFFFF"/>
                </a:solidFill>
              </a:rPr>
              <a:t>Virginia Pannabecker &amp; Kevin Pardon</a:t>
            </a:r>
          </a:p>
          <a:p>
            <a:pPr lvl="0" rtl="0">
              <a:buNone/>
            </a:pPr>
            <a:r>
              <a:rPr lang="en" sz="2400">
                <a:solidFill>
                  <a:srgbClr val="FFFFFF"/>
                </a:solidFill>
              </a:rPr>
              <a:t>Arizona State University Libraries</a:t>
            </a:r>
          </a:p>
          <a:p>
            <a:pPr lvl="0" rtl="0">
              <a:buNone/>
            </a:pPr>
            <a:r>
              <a:rPr lang="en" sz="2400">
                <a:solidFill>
                  <a:srgbClr val="FFFFFF"/>
                </a:solidFill>
              </a:rPr>
              <a:t>Downtown Phoenix Campus Library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685800" y="141273"/>
            <a:ext cx="7772400" cy="1546500"/>
          </a:xfrm>
          <a:prstGeom prst="rect">
            <a:avLst/>
          </a:prstGeom>
        </p:spPr>
        <p:txBody>
          <a:bodyPr lIns="91425" tIns="91425" rIns="91425" bIns="91425" anchor="b" anchorCtr="0">
            <a:noAutofit/>
          </a:bodyPr>
          <a:lstStyle/>
          <a:p>
            <a:pPr>
              <a:buNone/>
            </a:pPr>
            <a:r>
              <a:rPr lang="en"/>
              <a:t>Coursera</a:t>
            </a:r>
          </a:p>
        </p:txBody>
      </p:sp>
      <p:sp>
        <p:nvSpPr>
          <p:cNvPr id="91" name="Shape 91"/>
          <p:cNvSpPr/>
          <p:nvPr/>
        </p:nvSpPr>
        <p:spPr>
          <a:xfrm>
            <a:off x="180675" y="1930000"/>
            <a:ext cx="8782648" cy="4121800"/>
          </a:xfrm>
          <a:prstGeom prst="rect">
            <a:avLst/>
          </a:prstGeom>
          <a:blipFill>
            <a:blip r:embed="rId3"/>
            <a:stretch>
              <a:fillRect/>
            </a:stretch>
          </a:blipFill>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p:nvPr/>
        </p:nvSpPr>
        <p:spPr>
          <a:xfrm>
            <a:off x="166487" y="633500"/>
            <a:ext cx="8811025" cy="5591000"/>
          </a:xfrm>
          <a:prstGeom prst="rect">
            <a:avLst/>
          </a:prstGeom>
          <a:blipFill>
            <a:blip r:embed="rId3"/>
            <a:stretch>
              <a:fillRect/>
            </a:stretch>
          </a:blipFill>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p:nvPr/>
        </p:nvSpPr>
        <p:spPr>
          <a:xfrm>
            <a:off x="234375" y="511187"/>
            <a:ext cx="8675250" cy="5835626"/>
          </a:xfrm>
          <a:prstGeom prst="rect">
            <a:avLst/>
          </a:prstGeom>
          <a:blipFill>
            <a:blip r:embed="rId3"/>
            <a:stretch>
              <a:fillRect/>
            </a:stretch>
          </a:blipFill>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ctrTitle"/>
          </p:nvPr>
        </p:nvSpPr>
        <p:spPr>
          <a:xfrm>
            <a:off x="1032300" y="367424"/>
            <a:ext cx="7079400" cy="642000"/>
          </a:xfrm>
          <a:prstGeom prst="rect">
            <a:avLst/>
          </a:prstGeom>
        </p:spPr>
        <p:txBody>
          <a:bodyPr lIns="91425" tIns="91425" rIns="91425" bIns="91425" anchor="b" anchorCtr="0">
            <a:noAutofit/>
          </a:bodyPr>
          <a:lstStyle/>
          <a:p>
            <a:pPr>
              <a:buNone/>
            </a:pPr>
            <a:r>
              <a:rPr lang="en" sz="3600"/>
              <a:t>MIT OpenCourseWare</a:t>
            </a:r>
          </a:p>
        </p:txBody>
      </p:sp>
      <p:sp>
        <p:nvSpPr>
          <p:cNvPr id="107" name="Shape 107"/>
          <p:cNvSpPr/>
          <p:nvPr/>
        </p:nvSpPr>
        <p:spPr>
          <a:xfrm>
            <a:off x="481925" y="1384975"/>
            <a:ext cx="8180151" cy="4994750"/>
          </a:xfrm>
          <a:prstGeom prst="rect">
            <a:avLst/>
          </a:prstGeom>
          <a:blipFill>
            <a:blip r:embed="rId3"/>
            <a:stretch>
              <a:fillRect/>
            </a:stretch>
          </a:blipFill>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endParaRPr/>
          </a:p>
        </p:txBody>
      </p:sp>
      <p:sp>
        <p:nvSpPr>
          <p:cNvPr id="113" name="Shape 113"/>
          <p:cNvSpPr txBox="1">
            <a:spLocks noGrp="1"/>
          </p:cNvSpPr>
          <p:nvPr>
            <p:ph type="subTitle" idx="1"/>
          </p:nvPr>
        </p:nvSpPr>
        <p:spPr>
          <a:xfrm>
            <a:off x="685800" y="3786737"/>
            <a:ext cx="7772400" cy="1046400"/>
          </a:xfrm>
          <a:prstGeom prst="rect">
            <a:avLst/>
          </a:prstGeom>
        </p:spPr>
        <p:txBody>
          <a:bodyPr lIns="91425" tIns="91425" rIns="91425" bIns="91425" anchor="t" anchorCtr="0">
            <a:noAutofit/>
          </a:bodyPr>
          <a:lstStyle/>
          <a:p>
            <a:endParaRPr/>
          </a:p>
        </p:txBody>
      </p:sp>
      <p:sp>
        <p:nvSpPr>
          <p:cNvPr id="114" name="Shape 114"/>
          <p:cNvSpPr/>
          <p:nvPr/>
        </p:nvSpPr>
        <p:spPr>
          <a:xfrm>
            <a:off x="881875" y="375400"/>
            <a:ext cx="7380249" cy="6107200"/>
          </a:xfrm>
          <a:prstGeom prst="rect">
            <a:avLst/>
          </a:prstGeom>
          <a:blipFill>
            <a:blip r:embed="rId3"/>
            <a:stretch>
              <a:fillRect/>
            </a:stretch>
          </a:blipFill>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subTitle" idx="1"/>
          </p:nvPr>
        </p:nvSpPr>
        <p:spPr>
          <a:xfrm>
            <a:off x="676175" y="3495025"/>
            <a:ext cx="7960199" cy="1046400"/>
          </a:xfrm>
          <a:prstGeom prst="rect">
            <a:avLst/>
          </a:prstGeom>
        </p:spPr>
        <p:txBody>
          <a:bodyPr lIns="91425" tIns="91425" rIns="91425" bIns="91425" anchor="t" anchorCtr="0">
            <a:noAutofit/>
          </a:bodyPr>
          <a:lstStyle/>
          <a:p>
            <a:pPr lvl="0" rtl="0">
              <a:buNone/>
            </a:pPr>
            <a:r>
              <a:rPr lang="en" sz="2400" b="1">
                <a:solidFill>
                  <a:srgbClr val="333333"/>
                </a:solidFill>
              </a:rPr>
              <a:t>"Open Education Week’s goal is to raise awareness about free and open educational opportunities that exist for everyone, everywhere, right now"</a:t>
            </a:r>
          </a:p>
        </p:txBody>
      </p:sp>
      <p:sp>
        <p:nvSpPr>
          <p:cNvPr id="120" name="Shape 120"/>
          <p:cNvSpPr txBox="1"/>
          <p:nvPr/>
        </p:nvSpPr>
        <p:spPr>
          <a:xfrm>
            <a:off x="106700" y="6520475"/>
            <a:ext cx="8603100" cy="294600"/>
          </a:xfrm>
          <a:prstGeom prst="rect">
            <a:avLst/>
          </a:prstGeom>
          <a:noFill/>
        </p:spPr>
        <p:txBody>
          <a:bodyPr lIns="91425" tIns="91425" rIns="91425" bIns="91425" anchor="t" anchorCtr="0">
            <a:noAutofit/>
          </a:bodyPr>
          <a:lstStyle/>
          <a:p>
            <a:pPr lvl="0" rtl="0">
              <a:buNone/>
            </a:pPr>
            <a:r>
              <a:rPr lang="en"/>
              <a:t>Open Education Week: </a:t>
            </a:r>
            <a:r>
              <a:rPr lang="en" sz="1100" u="sng">
                <a:solidFill>
                  <a:schemeClr val="hlink"/>
                </a:solidFill>
                <a:hlinkClick r:id="rId3"/>
              </a:rPr>
              <a:t>http://www.openeducationweek.org/aboutoe</a:t>
            </a:r>
          </a:p>
        </p:txBody>
      </p:sp>
      <p:sp>
        <p:nvSpPr>
          <p:cNvPr id="121" name="Shape 121"/>
          <p:cNvSpPr/>
          <p:nvPr/>
        </p:nvSpPr>
        <p:spPr>
          <a:xfrm>
            <a:off x="2297065" y="373950"/>
            <a:ext cx="4718424" cy="2950525"/>
          </a:xfrm>
          <a:prstGeom prst="rect">
            <a:avLst/>
          </a:prstGeom>
          <a:blipFill>
            <a:blip r:embed="rId4"/>
            <a:stretch>
              <a:fillRect/>
            </a:stretch>
          </a:blipFill>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subTitle" idx="1"/>
          </p:nvPr>
        </p:nvSpPr>
        <p:spPr>
          <a:xfrm>
            <a:off x="815150" y="270387"/>
            <a:ext cx="7772400" cy="1046400"/>
          </a:xfrm>
          <a:prstGeom prst="rect">
            <a:avLst/>
          </a:prstGeom>
        </p:spPr>
        <p:txBody>
          <a:bodyPr lIns="91425" tIns="91425" rIns="91425" bIns="91425" anchor="t" anchorCtr="0">
            <a:noAutofit/>
          </a:bodyPr>
          <a:lstStyle/>
          <a:p>
            <a:pPr lvl="0" rtl="0">
              <a:buNone/>
            </a:pPr>
            <a:r>
              <a:rPr lang="en" sz="3600" b="1">
                <a:solidFill>
                  <a:srgbClr val="000000"/>
                </a:solidFill>
              </a:rPr>
              <a:t>Open Education Week at ASU</a:t>
            </a:r>
          </a:p>
        </p:txBody>
      </p:sp>
      <p:sp>
        <p:nvSpPr>
          <p:cNvPr id="127" name="Shape 127"/>
          <p:cNvSpPr/>
          <p:nvPr/>
        </p:nvSpPr>
        <p:spPr>
          <a:xfrm>
            <a:off x="108150" y="1473225"/>
            <a:ext cx="4323100" cy="3230874"/>
          </a:xfrm>
          <a:prstGeom prst="rect">
            <a:avLst/>
          </a:prstGeom>
          <a:blipFill>
            <a:blip r:embed="rId3"/>
            <a:stretch>
              <a:fillRect/>
            </a:stretch>
          </a:blipFill>
        </p:spPr>
      </p:sp>
      <p:sp>
        <p:nvSpPr>
          <p:cNvPr id="128" name="Shape 128"/>
          <p:cNvSpPr/>
          <p:nvPr/>
        </p:nvSpPr>
        <p:spPr>
          <a:xfrm>
            <a:off x="4721375" y="1473225"/>
            <a:ext cx="4323100" cy="3230874"/>
          </a:xfrm>
          <a:prstGeom prst="rect">
            <a:avLst/>
          </a:prstGeom>
          <a:blipFill>
            <a:blip r:embed="rId4"/>
            <a:stretch>
              <a:fillRect/>
            </a:stretch>
          </a:blipFill>
        </p:spPr>
      </p:sp>
      <p:sp>
        <p:nvSpPr>
          <p:cNvPr id="129" name="Shape 129"/>
          <p:cNvSpPr/>
          <p:nvPr/>
        </p:nvSpPr>
        <p:spPr>
          <a:xfrm>
            <a:off x="3381375" y="5711400"/>
            <a:ext cx="2381250" cy="952500"/>
          </a:xfrm>
          <a:prstGeom prst="rect">
            <a:avLst/>
          </a:prstGeom>
          <a:blipFill>
            <a:blip r:embed="rId5"/>
            <a:stretch>
              <a:fillRect/>
            </a:stretch>
          </a:blipFill>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p:nvPr/>
        </p:nvSpPr>
        <p:spPr>
          <a:xfrm>
            <a:off x="1066275" y="4192800"/>
            <a:ext cx="5102100" cy="1464174"/>
          </a:xfrm>
          <a:prstGeom prst="rect">
            <a:avLst/>
          </a:prstGeom>
          <a:blipFill>
            <a:blip r:embed="rId3"/>
            <a:stretch>
              <a:fillRect/>
            </a:stretch>
          </a:blipFill>
        </p:spPr>
      </p:sp>
      <p:sp>
        <p:nvSpPr>
          <p:cNvPr id="135" name="Shape 135"/>
          <p:cNvSpPr/>
          <p:nvPr/>
        </p:nvSpPr>
        <p:spPr>
          <a:xfrm>
            <a:off x="3155650" y="2630400"/>
            <a:ext cx="5260924" cy="1464175"/>
          </a:xfrm>
          <a:prstGeom prst="rect">
            <a:avLst/>
          </a:prstGeom>
          <a:blipFill>
            <a:blip r:embed="rId4"/>
            <a:stretch>
              <a:fillRect/>
            </a:stretch>
          </a:blipFill>
        </p:spPr>
      </p:sp>
      <p:sp>
        <p:nvSpPr>
          <p:cNvPr id="136" name="Shape 136"/>
          <p:cNvSpPr/>
          <p:nvPr/>
        </p:nvSpPr>
        <p:spPr>
          <a:xfrm>
            <a:off x="3381375" y="5711425"/>
            <a:ext cx="2381250" cy="952500"/>
          </a:xfrm>
          <a:prstGeom prst="rect">
            <a:avLst/>
          </a:prstGeom>
          <a:blipFill>
            <a:blip r:embed="rId5"/>
            <a:stretch>
              <a:fillRect/>
            </a:stretch>
          </a:blipFill>
        </p:spPr>
      </p:sp>
      <p:sp>
        <p:nvSpPr>
          <p:cNvPr id="137" name="Shape 137"/>
          <p:cNvSpPr txBox="1">
            <a:spLocks noGrp="1"/>
          </p:cNvSpPr>
          <p:nvPr>
            <p:ph type="subTitle" idx="1"/>
          </p:nvPr>
        </p:nvSpPr>
        <p:spPr>
          <a:xfrm>
            <a:off x="803775" y="259487"/>
            <a:ext cx="7772400" cy="1046400"/>
          </a:xfrm>
          <a:prstGeom prst="rect">
            <a:avLst/>
          </a:prstGeom>
        </p:spPr>
        <p:txBody>
          <a:bodyPr lIns="91425" tIns="91425" rIns="91425" bIns="91425" anchor="t" anchorCtr="0">
            <a:noAutofit/>
          </a:bodyPr>
          <a:lstStyle/>
          <a:p>
            <a:pPr lvl="0" rtl="0">
              <a:buNone/>
            </a:pPr>
            <a:r>
              <a:rPr lang="en" sz="3600" b="1">
                <a:solidFill>
                  <a:srgbClr val="000000"/>
                </a:solidFill>
              </a:rPr>
              <a:t>Open Education Week at ASU</a:t>
            </a:r>
          </a:p>
        </p:txBody>
      </p:sp>
      <p:sp>
        <p:nvSpPr>
          <p:cNvPr id="138" name="Shape 138"/>
          <p:cNvSpPr/>
          <p:nvPr/>
        </p:nvSpPr>
        <p:spPr>
          <a:xfrm>
            <a:off x="986862" y="1068000"/>
            <a:ext cx="5260925" cy="1464174"/>
          </a:xfrm>
          <a:prstGeom prst="rect">
            <a:avLst/>
          </a:prstGeom>
          <a:blipFill>
            <a:blip r:embed="rId6"/>
            <a:stretch>
              <a:fillRect/>
            </a:stretch>
          </a:blipFill>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ctrTitle"/>
          </p:nvPr>
        </p:nvSpPr>
        <p:spPr>
          <a:xfrm>
            <a:off x="592725" y="151950"/>
            <a:ext cx="7772400" cy="2058300"/>
          </a:xfrm>
          <a:prstGeom prst="rect">
            <a:avLst/>
          </a:prstGeom>
        </p:spPr>
        <p:txBody>
          <a:bodyPr lIns="91425" tIns="91425" rIns="91425" bIns="91425" anchor="b" anchorCtr="0">
            <a:noAutofit/>
          </a:bodyPr>
          <a:lstStyle/>
          <a:p>
            <a:pPr lvl="0" rtl="0">
              <a:buNone/>
            </a:pPr>
            <a:r>
              <a:rPr lang="en" sz="3600"/>
              <a:t>Open Education &amp; Health Sciences at ASU Libraries </a:t>
            </a:r>
          </a:p>
          <a:p>
            <a:endParaRPr lang="en" sz="3600"/>
          </a:p>
          <a:p>
            <a:pPr lvl="0" rtl="0">
              <a:buNone/>
            </a:pPr>
            <a:r>
              <a:rPr lang="en" sz="3000" b="0" i="1"/>
              <a:t>Where we are now:</a:t>
            </a:r>
          </a:p>
        </p:txBody>
      </p:sp>
      <p:sp>
        <p:nvSpPr>
          <p:cNvPr id="144" name="Shape 144"/>
          <p:cNvSpPr txBox="1">
            <a:spLocks noGrp="1"/>
          </p:cNvSpPr>
          <p:nvPr>
            <p:ph type="subTitle" idx="1"/>
          </p:nvPr>
        </p:nvSpPr>
        <p:spPr>
          <a:xfrm>
            <a:off x="685800" y="2340900"/>
            <a:ext cx="7772400" cy="3694800"/>
          </a:xfrm>
          <a:prstGeom prst="rect">
            <a:avLst/>
          </a:prstGeom>
        </p:spPr>
        <p:txBody>
          <a:bodyPr lIns="91425" tIns="91425" rIns="91425" bIns="91425" anchor="t" anchorCtr="0">
            <a:noAutofit/>
          </a:bodyPr>
          <a:lstStyle/>
          <a:p>
            <a:pPr lvl="0" algn="l" rtl="0">
              <a:buNone/>
            </a:pPr>
            <a:r>
              <a:rPr lang="en" sz="2400" b="1">
                <a:solidFill>
                  <a:srgbClr val="000000"/>
                </a:solidFill>
              </a:rPr>
              <a:t>Learning </a:t>
            </a:r>
            <a:r>
              <a:rPr lang="en" sz="2400">
                <a:solidFill>
                  <a:srgbClr val="000000"/>
                </a:solidFill>
              </a:rPr>
              <a:t>more about OE and OERs</a:t>
            </a:r>
          </a:p>
          <a:p>
            <a:endParaRPr lang="en" sz="2400">
              <a:solidFill>
                <a:srgbClr val="000000"/>
              </a:solidFill>
            </a:endParaRPr>
          </a:p>
          <a:p>
            <a:pPr lvl="0" algn="l" rtl="0">
              <a:buNone/>
            </a:pPr>
            <a:r>
              <a:rPr lang="en" sz="2400" b="1">
                <a:solidFill>
                  <a:srgbClr val="000000"/>
                </a:solidFill>
              </a:rPr>
              <a:t>Beginning to promote OE and OERs </a:t>
            </a:r>
            <a:r>
              <a:rPr lang="en" sz="2400">
                <a:solidFill>
                  <a:srgbClr val="000000"/>
                </a:solidFill>
              </a:rPr>
              <a:t>with Open Education Week, recommending OERs for faculty course content requests, and promoting Creative Commons Licensing</a:t>
            </a:r>
          </a:p>
          <a:p>
            <a:endParaRPr lang="en" sz="2400">
              <a:solidFill>
                <a:srgbClr val="000000"/>
              </a:solidFill>
            </a:endParaRPr>
          </a:p>
          <a:p>
            <a:pPr lvl="0" algn="l" rtl="0">
              <a:buNone/>
            </a:pPr>
            <a:r>
              <a:rPr lang="en" sz="2400" b="1">
                <a:solidFill>
                  <a:srgbClr val="000000"/>
                </a:solidFill>
              </a:rPr>
              <a:t>Preparing </a:t>
            </a:r>
            <a:r>
              <a:rPr lang="en" sz="2400">
                <a:solidFill>
                  <a:srgbClr val="000000"/>
                </a:solidFill>
              </a:rPr>
              <a:t>to share our resources</a:t>
            </a:r>
          </a:p>
        </p:txBody>
      </p:sp>
      <p:sp>
        <p:nvSpPr>
          <p:cNvPr id="145" name="Shape 145"/>
          <p:cNvSpPr/>
          <p:nvPr/>
        </p:nvSpPr>
        <p:spPr>
          <a:xfrm>
            <a:off x="3381375" y="5719050"/>
            <a:ext cx="2381250" cy="952500"/>
          </a:xfrm>
          <a:prstGeom prst="rect">
            <a:avLst/>
          </a:prstGeom>
          <a:blipFill>
            <a:blip r:embed="rId3"/>
            <a:stretch>
              <a:fillRect/>
            </a:stretch>
          </a:blipFill>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ctrTitle"/>
          </p:nvPr>
        </p:nvSpPr>
        <p:spPr>
          <a:xfrm>
            <a:off x="685800" y="427149"/>
            <a:ext cx="7772400" cy="900900"/>
          </a:xfrm>
          <a:prstGeom prst="rect">
            <a:avLst/>
          </a:prstGeom>
        </p:spPr>
        <p:txBody>
          <a:bodyPr lIns="91425" tIns="91425" rIns="91425" bIns="91425" anchor="b" anchorCtr="0">
            <a:noAutofit/>
          </a:bodyPr>
          <a:lstStyle/>
          <a:p>
            <a:pPr>
              <a:buNone/>
            </a:pPr>
            <a:r>
              <a:rPr lang="en" sz="4000"/>
              <a:t>What can you do?</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685800" y="249024"/>
            <a:ext cx="7772400" cy="1046400"/>
          </a:xfrm>
          <a:prstGeom prst="rect">
            <a:avLst/>
          </a:prstGeom>
        </p:spPr>
        <p:txBody>
          <a:bodyPr lIns="91425" tIns="91425" rIns="91425" bIns="91425" anchor="b" anchorCtr="0">
            <a:noAutofit/>
          </a:bodyPr>
          <a:lstStyle/>
          <a:p>
            <a:pPr>
              <a:buNone/>
            </a:pPr>
            <a:r>
              <a:rPr lang="en" sz="3600"/>
              <a:t>What is open education?</a:t>
            </a:r>
          </a:p>
        </p:txBody>
      </p:sp>
      <p:sp>
        <p:nvSpPr>
          <p:cNvPr id="31" name="Shape 31"/>
          <p:cNvSpPr/>
          <p:nvPr/>
        </p:nvSpPr>
        <p:spPr>
          <a:xfrm>
            <a:off x="0" y="1699850"/>
            <a:ext cx="9143999" cy="5158149"/>
          </a:xfrm>
          <a:prstGeom prst="rect">
            <a:avLst/>
          </a:prstGeom>
          <a:blipFill>
            <a:blip r:embed="rId3"/>
            <a:stretch>
              <a:fillRect/>
            </a:stretch>
          </a:blipFill>
          <a:ln>
            <a:noFill/>
          </a:ln>
        </p:spPr>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ctrTitle"/>
          </p:nvPr>
        </p:nvSpPr>
        <p:spPr>
          <a:xfrm>
            <a:off x="685800" y="427149"/>
            <a:ext cx="7772400" cy="900900"/>
          </a:xfrm>
          <a:prstGeom prst="rect">
            <a:avLst/>
          </a:prstGeom>
        </p:spPr>
        <p:txBody>
          <a:bodyPr lIns="91425" tIns="91425" rIns="91425" bIns="91425" anchor="b" anchorCtr="0">
            <a:noAutofit/>
          </a:bodyPr>
          <a:lstStyle/>
          <a:p>
            <a:pPr lvl="0" rtl="0">
              <a:buNone/>
            </a:pPr>
            <a:r>
              <a:rPr lang="en" sz="4000"/>
              <a:t>What can you do?</a:t>
            </a:r>
          </a:p>
        </p:txBody>
      </p:sp>
      <p:sp>
        <p:nvSpPr>
          <p:cNvPr id="156" name="Shape 156"/>
          <p:cNvSpPr txBox="1">
            <a:spLocks noGrp="1"/>
          </p:cNvSpPr>
          <p:nvPr>
            <p:ph type="subTitle" idx="1"/>
          </p:nvPr>
        </p:nvSpPr>
        <p:spPr>
          <a:xfrm>
            <a:off x="685800" y="2101625"/>
            <a:ext cx="7772400" cy="3815100"/>
          </a:xfrm>
          <a:prstGeom prst="rect">
            <a:avLst/>
          </a:prstGeom>
        </p:spPr>
        <p:txBody>
          <a:bodyPr lIns="91425" tIns="91425" rIns="91425" bIns="91425" anchor="t" anchorCtr="0">
            <a:noAutofit/>
          </a:bodyPr>
          <a:lstStyle/>
          <a:p>
            <a:pPr lvl="0" rtl="0">
              <a:buNone/>
            </a:pPr>
            <a:r>
              <a:rPr lang="en" sz="2800" b="1">
                <a:solidFill>
                  <a:srgbClr val="000000"/>
                </a:solidFill>
              </a:rPr>
              <a:t>Learn </a:t>
            </a:r>
            <a:r>
              <a:rPr lang="en" sz="2800">
                <a:solidFill>
                  <a:srgbClr val="000000"/>
                </a:solidFill>
              </a:rPr>
              <a:t>more about Open Education and Open Educational Resources</a:t>
            </a:r>
          </a:p>
          <a:p>
            <a:endParaRPr lang="en" sz="2800">
              <a:solidFill>
                <a:srgbClr val="000000"/>
              </a:solidFill>
            </a:endParaRPr>
          </a:p>
          <a:p>
            <a:pPr marL="0" lvl="0" indent="0" rtl="0">
              <a:buNone/>
            </a:pPr>
            <a:r>
              <a:rPr lang="en" sz="2800">
                <a:solidFill>
                  <a:srgbClr val="000000"/>
                </a:solidFill>
              </a:rPr>
              <a:t> </a:t>
            </a:r>
          </a:p>
          <a:p>
            <a:endParaRPr lang="en" sz="2800">
              <a:solidFill>
                <a:srgbClr val="000000"/>
              </a:solidFill>
            </a:endParaRPr>
          </a:p>
          <a:p>
            <a:endParaRPr lang="en" sz="2800">
              <a:solidFill>
                <a:srgbClr val="000000"/>
              </a:solidFill>
            </a:endParaRPr>
          </a:p>
          <a:p>
            <a:endParaRPr lang="en" sz="2800">
              <a:solidFill>
                <a:srgbClr val="000000"/>
              </a:solidFill>
            </a:endParaRPr>
          </a:p>
          <a:p>
            <a:endParaRPr lang="en" sz="2800">
              <a:solidFill>
                <a:srgbClr val="000000"/>
              </a:solidFill>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685800" y="427149"/>
            <a:ext cx="7772400" cy="900900"/>
          </a:xfrm>
          <a:prstGeom prst="rect">
            <a:avLst/>
          </a:prstGeom>
        </p:spPr>
        <p:txBody>
          <a:bodyPr lIns="91425" tIns="91425" rIns="91425" bIns="91425" anchor="b" anchorCtr="0">
            <a:noAutofit/>
          </a:bodyPr>
          <a:lstStyle/>
          <a:p>
            <a:pPr lvl="0" rtl="0">
              <a:buNone/>
            </a:pPr>
            <a:r>
              <a:rPr lang="en" sz="4000"/>
              <a:t>What can you do?</a:t>
            </a:r>
          </a:p>
        </p:txBody>
      </p:sp>
      <p:sp>
        <p:nvSpPr>
          <p:cNvPr id="162" name="Shape 162"/>
          <p:cNvSpPr txBox="1">
            <a:spLocks noGrp="1"/>
          </p:cNvSpPr>
          <p:nvPr>
            <p:ph type="subTitle" idx="1"/>
          </p:nvPr>
        </p:nvSpPr>
        <p:spPr>
          <a:xfrm>
            <a:off x="685800" y="2101625"/>
            <a:ext cx="7772400" cy="3815100"/>
          </a:xfrm>
          <a:prstGeom prst="rect">
            <a:avLst/>
          </a:prstGeom>
        </p:spPr>
        <p:txBody>
          <a:bodyPr lIns="91425" tIns="91425" rIns="91425" bIns="91425" anchor="t" anchorCtr="0">
            <a:noAutofit/>
          </a:bodyPr>
          <a:lstStyle/>
          <a:p>
            <a:pPr lvl="0" rtl="0">
              <a:buNone/>
            </a:pPr>
            <a:r>
              <a:rPr lang="en" sz="2800" b="1">
                <a:solidFill>
                  <a:srgbClr val="000000"/>
                </a:solidFill>
              </a:rPr>
              <a:t>Learn </a:t>
            </a:r>
            <a:r>
              <a:rPr lang="en" sz="2800">
                <a:solidFill>
                  <a:srgbClr val="000000"/>
                </a:solidFill>
              </a:rPr>
              <a:t>more about Open Education and Open Educational Resources</a:t>
            </a:r>
          </a:p>
          <a:p>
            <a:endParaRPr lang="en" sz="2800">
              <a:solidFill>
                <a:srgbClr val="000000"/>
              </a:solidFill>
            </a:endParaRPr>
          </a:p>
          <a:p>
            <a:pPr marL="0" lvl="0" indent="0" rtl="0">
              <a:buNone/>
            </a:pPr>
            <a:r>
              <a:rPr lang="en" sz="2800">
                <a:solidFill>
                  <a:srgbClr val="000000"/>
                </a:solidFill>
              </a:rPr>
              <a:t> </a:t>
            </a:r>
          </a:p>
          <a:p>
            <a:pPr marL="0" lvl="0" indent="0" rtl="0">
              <a:buNone/>
            </a:pPr>
            <a:r>
              <a:rPr lang="en" sz="2800" b="1">
                <a:solidFill>
                  <a:srgbClr val="000000"/>
                </a:solidFill>
              </a:rPr>
              <a:t>Promote </a:t>
            </a:r>
            <a:r>
              <a:rPr lang="en" sz="2800">
                <a:solidFill>
                  <a:srgbClr val="000000"/>
                </a:solidFill>
              </a:rPr>
              <a:t>OE and OERs </a:t>
            </a:r>
          </a:p>
          <a:p>
            <a:endParaRPr lang="en" sz="2800">
              <a:solidFill>
                <a:srgbClr val="000000"/>
              </a:solidFill>
            </a:endParaRPr>
          </a:p>
          <a:p>
            <a:endParaRPr lang="en" sz="2800">
              <a:solidFill>
                <a:srgbClr val="000000"/>
              </a:solidFill>
            </a:endParaRPr>
          </a:p>
          <a:p>
            <a:endParaRPr lang="en" sz="2800">
              <a:solidFill>
                <a:srgbClr val="000000"/>
              </a:solidFill>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ctrTitle"/>
          </p:nvPr>
        </p:nvSpPr>
        <p:spPr>
          <a:xfrm>
            <a:off x="685800" y="427149"/>
            <a:ext cx="7772400" cy="900900"/>
          </a:xfrm>
          <a:prstGeom prst="rect">
            <a:avLst/>
          </a:prstGeom>
        </p:spPr>
        <p:txBody>
          <a:bodyPr lIns="91425" tIns="91425" rIns="91425" bIns="91425" anchor="b" anchorCtr="0">
            <a:noAutofit/>
          </a:bodyPr>
          <a:lstStyle/>
          <a:p>
            <a:pPr lvl="0" rtl="0">
              <a:buNone/>
            </a:pPr>
            <a:r>
              <a:rPr lang="en" sz="4000"/>
              <a:t>What can you do?</a:t>
            </a:r>
          </a:p>
        </p:txBody>
      </p:sp>
      <p:sp>
        <p:nvSpPr>
          <p:cNvPr id="168" name="Shape 168"/>
          <p:cNvSpPr txBox="1">
            <a:spLocks noGrp="1"/>
          </p:cNvSpPr>
          <p:nvPr>
            <p:ph type="subTitle" idx="1"/>
          </p:nvPr>
        </p:nvSpPr>
        <p:spPr>
          <a:xfrm>
            <a:off x="685800" y="2101625"/>
            <a:ext cx="7772400" cy="3815100"/>
          </a:xfrm>
          <a:prstGeom prst="rect">
            <a:avLst/>
          </a:prstGeom>
        </p:spPr>
        <p:txBody>
          <a:bodyPr lIns="91425" tIns="91425" rIns="91425" bIns="91425" anchor="t" anchorCtr="0">
            <a:noAutofit/>
          </a:bodyPr>
          <a:lstStyle/>
          <a:p>
            <a:pPr lvl="0" rtl="0">
              <a:buNone/>
            </a:pPr>
            <a:r>
              <a:rPr lang="en" sz="2800" b="1">
                <a:solidFill>
                  <a:srgbClr val="000000"/>
                </a:solidFill>
              </a:rPr>
              <a:t>Learn </a:t>
            </a:r>
            <a:r>
              <a:rPr lang="en" sz="2800">
                <a:solidFill>
                  <a:srgbClr val="000000"/>
                </a:solidFill>
              </a:rPr>
              <a:t>more about Open Education and Open Educational Resources</a:t>
            </a:r>
          </a:p>
          <a:p>
            <a:endParaRPr lang="en" sz="2800">
              <a:solidFill>
                <a:srgbClr val="000000"/>
              </a:solidFill>
            </a:endParaRPr>
          </a:p>
          <a:p>
            <a:pPr marL="0" lvl="0" indent="0" rtl="0">
              <a:buNone/>
            </a:pPr>
            <a:r>
              <a:rPr lang="en" sz="2800">
                <a:solidFill>
                  <a:srgbClr val="000000"/>
                </a:solidFill>
              </a:rPr>
              <a:t> </a:t>
            </a:r>
          </a:p>
          <a:p>
            <a:pPr marL="0" lvl="0" indent="0" rtl="0">
              <a:buNone/>
            </a:pPr>
            <a:r>
              <a:rPr lang="en" sz="2800" b="1">
                <a:solidFill>
                  <a:srgbClr val="000000"/>
                </a:solidFill>
              </a:rPr>
              <a:t>Promote </a:t>
            </a:r>
            <a:r>
              <a:rPr lang="en" sz="2800">
                <a:solidFill>
                  <a:srgbClr val="000000"/>
                </a:solidFill>
              </a:rPr>
              <a:t>OE and OERs </a:t>
            </a:r>
          </a:p>
          <a:p>
            <a:endParaRPr lang="en" sz="2800">
              <a:solidFill>
                <a:srgbClr val="000000"/>
              </a:solidFill>
            </a:endParaRPr>
          </a:p>
          <a:p>
            <a:endParaRPr lang="en" sz="2800">
              <a:solidFill>
                <a:srgbClr val="000000"/>
              </a:solidFill>
            </a:endParaRPr>
          </a:p>
          <a:p>
            <a:pPr marL="0" lvl="0" indent="0" rtl="0">
              <a:buNone/>
            </a:pPr>
            <a:r>
              <a:rPr lang="en" sz="2800" b="1">
                <a:solidFill>
                  <a:srgbClr val="000000"/>
                </a:solidFill>
              </a:rPr>
              <a:t>Get involved and share your resources!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ctrTitle"/>
          </p:nvPr>
        </p:nvSpPr>
        <p:spPr>
          <a:xfrm>
            <a:off x="685800" y="281250"/>
            <a:ext cx="7772400" cy="723600"/>
          </a:xfrm>
          <a:prstGeom prst="rect">
            <a:avLst/>
          </a:prstGeom>
        </p:spPr>
        <p:txBody>
          <a:bodyPr lIns="91425" tIns="91425" rIns="91425" bIns="91425" anchor="b" anchorCtr="0">
            <a:noAutofit/>
          </a:bodyPr>
          <a:lstStyle/>
          <a:p>
            <a:pPr lvl="0" rtl="0">
              <a:buNone/>
            </a:pPr>
            <a:r>
              <a:rPr lang="en" sz="3600"/>
              <a:t>Resources</a:t>
            </a:r>
          </a:p>
        </p:txBody>
      </p:sp>
      <p:sp>
        <p:nvSpPr>
          <p:cNvPr id="174" name="Shape 174"/>
          <p:cNvSpPr txBox="1">
            <a:spLocks noGrp="1"/>
          </p:cNvSpPr>
          <p:nvPr>
            <p:ph type="subTitle" idx="1"/>
          </p:nvPr>
        </p:nvSpPr>
        <p:spPr>
          <a:xfrm>
            <a:off x="246175" y="914425"/>
            <a:ext cx="8660699" cy="5804400"/>
          </a:xfrm>
          <a:prstGeom prst="rect">
            <a:avLst/>
          </a:prstGeom>
        </p:spPr>
        <p:txBody>
          <a:bodyPr lIns="91425" tIns="91425" rIns="91425" bIns="91425" anchor="t" anchorCtr="0">
            <a:noAutofit/>
          </a:bodyPr>
          <a:lstStyle/>
          <a:p>
            <a:pPr lvl="0" algn="l" rtl="0">
              <a:buClr>
                <a:srgbClr val="000000"/>
              </a:buClr>
              <a:buSzPct val="78571"/>
              <a:buFont typeface="Arial"/>
              <a:buNone/>
            </a:pPr>
            <a:r>
              <a:rPr lang="en" sz="1400" b="1" dirty="0">
                <a:solidFill>
                  <a:srgbClr val="000000"/>
                </a:solidFill>
              </a:rPr>
              <a:t>
</a:t>
            </a:r>
            <a:r>
              <a:rPr lang="en" sz="2000" b="1" dirty="0">
                <a:solidFill>
                  <a:srgbClr val="000000"/>
                </a:solidFill>
              </a:rPr>
              <a:t>Learn More about Open Education and Open Educational Resources</a:t>
            </a:r>
          </a:p>
          <a:p>
            <a:endParaRPr lang="en" sz="2000" b="1" dirty="0">
              <a:solidFill>
                <a:srgbClr val="000000"/>
              </a:solidFill>
            </a:endParaRPr>
          </a:p>
          <a:p>
            <a:pPr marL="457200" lvl="0" indent="-342900" algn="l" rtl="0">
              <a:buClr>
                <a:srgbClr val="000000"/>
              </a:buClr>
              <a:buSzPct val="166666"/>
              <a:buFont typeface="Arial"/>
              <a:buChar char="•"/>
            </a:pPr>
            <a:r>
              <a:rPr lang="en" sz="1800" dirty="0">
                <a:solidFill>
                  <a:srgbClr val="000000"/>
                </a:solidFill>
              </a:rPr>
              <a:t>Cape Town Open Education Declaration, 2007: </a:t>
            </a:r>
            <a:r>
              <a:rPr lang="en" sz="1800" u="sng" dirty="0">
                <a:solidFill>
                  <a:schemeClr val="hlink"/>
                </a:solidFill>
                <a:hlinkClick r:id="rId3"/>
              </a:rPr>
              <a:t>http://www.capetowndeclaration.org/read-the-declaration</a:t>
            </a:r>
          </a:p>
          <a:p>
            <a:pPr marL="457200" lvl="0" indent="-342900" algn="l">
              <a:buClr>
                <a:srgbClr val="000000"/>
              </a:buClr>
              <a:buSzPct val="166666"/>
              <a:buFont typeface="Arial"/>
              <a:buChar char="•"/>
            </a:pPr>
            <a:r>
              <a:rPr lang="en" sz="1800" dirty="0" smtClean="0">
                <a:solidFill>
                  <a:srgbClr val="000000"/>
                </a:solidFill>
              </a:rPr>
              <a:t>Introduction to Openness in Education – Open course by David Wiley: </a:t>
            </a:r>
            <a:r>
              <a:rPr lang="en-US" sz="1800" dirty="0">
                <a:hlinkClick r:id="rId4"/>
              </a:rPr>
              <a:t>https://learn.canvas.net/courses/4</a:t>
            </a:r>
            <a:endParaRPr lang="en" sz="1800" dirty="0" smtClean="0">
              <a:solidFill>
                <a:srgbClr val="000000"/>
              </a:solidFill>
            </a:endParaRPr>
          </a:p>
          <a:p>
            <a:pPr marL="457200" lvl="0" indent="-342900" algn="l" rtl="0">
              <a:buClr>
                <a:srgbClr val="000000"/>
              </a:buClr>
              <a:buSzPct val="166666"/>
              <a:buFont typeface="Arial"/>
              <a:buChar char="•"/>
            </a:pPr>
            <a:r>
              <a:rPr lang="en" sz="1800" dirty="0" smtClean="0">
                <a:solidFill>
                  <a:srgbClr val="000000"/>
                </a:solidFill>
              </a:rPr>
              <a:t>A </a:t>
            </a:r>
            <a:r>
              <a:rPr lang="en" sz="1800" dirty="0">
                <a:solidFill>
                  <a:srgbClr val="000000"/>
                </a:solidFill>
              </a:rPr>
              <a:t>Basic Guide to Open Educational Resources, 2011: </a:t>
            </a:r>
            <a:r>
              <a:rPr lang="en" sz="1800" u="sng" dirty="0">
                <a:solidFill>
                  <a:schemeClr val="hlink"/>
                </a:solidFill>
                <a:hlinkClick r:id="rId5"/>
              </a:rPr>
              <a:t>http://www.col.org/resources/publications/Pages/detail.aspx?PID=357</a:t>
            </a:r>
          </a:p>
          <a:p>
            <a:pPr marL="457200" lvl="0" indent="-342900" algn="l" rtl="0">
              <a:buClr>
                <a:srgbClr val="000000"/>
              </a:buClr>
              <a:buSzPct val="166666"/>
              <a:buFont typeface="Arial"/>
              <a:buChar char="•"/>
            </a:pPr>
            <a:r>
              <a:rPr lang="en" sz="1800" dirty="0">
                <a:solidFill>
                  <a:srgbClr val="000000"/>
                </a:solidFill>
              </a:rPr>
              <a:t>Year in Review: Open Education, 2012.  "Open Education: A Diamond in the Rough.": </a:t>
            </a:r>
            <a:r>
              <a:rPr lang="en" sz="1800" u="sng" dirty="0">
                <a:solidFill>
                  <a:schemeClr val="hlink"/>
                </a:solidFill>
                <a:hlinkClick r:id="rId6"/>
              </a:rPr>
              <a:t>http://opensource.com/education/12/12/top-10-open-education-posts-2012</a:t>
            </a:r>
          </a:p>
          <a:p>
            <a:pPr marL="457200" lvl="0" indent="-342900" algn="l" rtl="0">
              <a:buClr>
                <a:srgbClr val="000000"/>
              </a:buClr>
              <a:buSzPct val="166666"/>
              <a:buFont typeface="Arial"/>
              <a:buChar char="•"/>
            </a:pPr>
            <a:r>
              <a:rPr lang="en" sz="1800" dirty="0">
                <a:solidFill>
                  <a:srgbClr val="000000"/>
                </a:solidFill>
              </a:rPr>
              <a:t>Open Education Week website: </a:t>
            </a:r>
            <a:r>
              <a:rPr lang="en" sz="1800" u="sng" dirty="0">
                <a:solidFill>
                  <a:schemeClr val="hlink"/>
                </a:solidFill>
                <a:hlinkClick r:id="rId7"/>
              </a:rPr>
              <a:t>http://www.openeducationweek.org/</a:t>
            </a:r>
          </a:p>
          <a:p>
            <a:pPr marL="457200" lvl="0" indent="-342900" algn="l" rtl="0">
              <a:buClr>
                <a:srgbClr val="000000"/>
              </a:buClr>
              <a:buSzPct val="166666"/>
              <a:buFont typeface="Arial"/>
              <a:buChar char="•"/>
            </a:pPr>
            <a:r>
              <a:rPr lang="en" sz="1800" dirty="0">
                <a:solidFill>
                  <a:srgbClr val="000000"/>
                </a:solidFill>
              </a:rPr>
              <a:t>Open Education article in Wikipedia: </a:t>
            </a:r>
            <a:r>
              <a:rPr lang="en" sz="1800" u="sng" dirty="0">
                <a:solidFill>
                  <a:schemeClr val="hlink"/>
                </a:solidFill>
                <a:hlinkClick r:id="rId8"/>
              </a:rPr>
              <a:t>http://en.wikipedia.org/wiki/Open_education</a:t>
            </a:r>
          </a:p>
          <a:p>
            <a:pPr marL="457200" lvl="0" indent="-342900" algn="l" rtl="0">
              <a:buClr>
                <a:srgbClr val="000000"/>
              </a:buClr>
              <a:buSzPct val="166666"/>
              <a:buFont typeface="Arial"/>
              <a:buChar char="•"/>
            </a:pPr>
            <a:r>
              <a:rPr lang="en" sz="1800" dirty="0">
                <a:solidFill>
                  <a:srgbClr val="000000"/>
                </a:solidFill>
              </a:rPr>
              <a:t>Open Educational Resources article in Wikipedia: </a:t>
            </a:r>
            <a:r>
              <a:rPr lang="en" sz="1800" u="sng" dirty="0">
                <a:solidFill>
                  <a:schemeClr val="hlink"/>
                </a:solidFill>
                <a:hlinkClick r:id="rId9"/>
              </a:rPr>
              <a:t>http://en.wikipedia.org/wiki/Open_educational_resources</a:t>
            </a:r>
            <a:r>
              <a:rPr lang="en" sz="1800" dirty="0">
                <a:solidFill>
                  <a:srgbClr val="000000"/>
                </a:solidFill>
              </a:rPr>
              <a:t> </a:t>
            </a:r>
          </a:p>
          <a:p>
            <a:endParaRPr lang="en" sz="1800" dirty="0">
              <a:solidFill>
                <a:srgbClr val="000000"/>
              </a:solidFill>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ctrTitle"/>
          </p:nvPr>
        </p:nvSpPr>
        <p:spPr>
          <a:xfrm>
            <a:off x="685800" y="152401"/>
            <a:ext cx="7772400" cy="533400"/>
          </a:xfrm>
          <a:prstGeom prst="rect">
            <a:avLst/>
          </a:prstGeom>
        </p:spPr>
        <p:txBody>
          <a:bodyPr lIns="91425" tIns="91425" rIns="91425" bIns="91425" anchor="b" anchorCtr="0">
            <a:noAutofit/>
          </a:bodyPr>
          <a:lstStyle/>
          <a:p>
            <a:pPr lvl="0" rtl="0">
              <a:buNone/>
            </a:pPr>
            <a:r>
              <a:rPr lang="en" sz="3600" dirty="0"/>
              <a:t>Resources</a:t>
            </a:r>
          </a:p>
        </p:txBody>
      </p:sp>
      <p:sp>
        <p:nvSpPr>
          <p:cNvPr id="180" name="Shape 180"/>
          <p:cNvSpPr txBox="1">
            <a:spLocks noGrp="1"/>
          </p:cNvSpPr>
          <p:nvPr>
            <p:ph type="subTitle" idx="1"/>
          </p:nvPr>
        </p:nvSpPr>
        <p:spPr>
          <a:xfrm>
            <a:off x="228600" y="533400"/>
            <a:ext cx="8660699" cy="5938200"/>
          </a:xfrm>
          <a:prstGeom prst="rect">
            <a:avLst/>
          </a:prstGeom>
        </p:spPr>
        <p:txBody>
          <a:bodyPr lIns="91425" tIns="91425" rIns="91425" bIns="91425" anchor="t" anchorCtr="0">
            <a:noAutofit/>
          </a:bodyPr>
          <a:lstStyle/>
          <a:p>
            <a:pPr lvl="0" algn="l" rtl="0">
              <a:buNone/>
            </a:pPr>
            <a:r>
              <a:rPr lang="en" sz="2000" b="1" dirty="0">
                <a:solidFill>
                  <a:srgbClr val="000000"/>
                </a:solidFill>
              </a:rPr>
              <a:t>Promote Open Educational Resources - Sources to discover OERs</a:t>
            </a:r>
          </a:p>
          <a:p>
            <a:endParaRPr lang="en" sz="2000" b="1" dirty="0">
              <a:solidFill>
                <a:srgbClr val="000000"/>
              </a:solidFill>
            </a:endParaRPr>
          </a:p>
          <a:p>
            <a:pPr lvl="0" algn="l" rtl="0">
              <a:buNone/>
            </a:pPr>
            <a:r>
              <a:rPr lang="en" sz="1800" b="1" dirty="0">
                <a:solidFill>
                  <a:srgbClr val="000000"/>
                </a:solidFill>
              </a:rPr>
              <a:t>Open Textbooks</a:t>
            </a:r>
          </a:p>
          <a:p>
            <a:pPr marL="457200" lvl="0" indent="-342900" algn="l" rtl="0">
              <a:buClr>
                <a:srgbClr val="000000"/>
              </a:buClr>
              <a:buSzPct val="166666"/>
              <a:buFont typeface="Arial"/>
              <a:buChar char="•"/>
            </a:pPr>
            <a:r>
              <a:rPr lang="en" sz="1800" dirty="0">
                <a:solidFill>
                  <a:srgbClr val="000000"/>
                </a:solidFill>
              </a:rPr>
              <a:t>Openstax College: </a:t>
            </a:r>
            <a:r>
              <a:rPr lang="en" sz="1800" u="sng" dirty="0">
                <a:solidFill>
                  <a:schemeClr val="hlink"/>
                </a:solidFill>
                <a:hlinkClick r:id="rId3"/>
              </a:rPr>
              <a:t>http://openstaxcollege.org/</a:t>
            </a:r>
          </a:p>
          <a:p>
            <a:pPr marL="457200" lvl="0" indent="-342900" algn="l" rtl="0">
              <a:buClr>
                <a:srgbClr val="000000"/>
              </a:buClr>
              <a:buSzPct val="166666"/>
              <a:buFont typeface="Arial"/>
              <a:buChar char="•"/>
            </a:pPr>
            <a:r>
              <a:rPr lang="en" sz="1800" dirty="0">
                <a:solidFill>
                  <a:srgbClr val="000000"/>
                </a:solidFill>
              </a:rPr>
              <a:t>College Open Textbooks: </a:t>
            </a:r>
            <a:r>
              <a:rPr lang="en" sz="1800" u="sng" dirty="0">
                <a:solidFill>
                  <a:schemeClr val="hlink"/>
                </a:solidFill>
                <a:hlinkClick r:id="rId4"/>
              </a:rPr>
              <a:t>http://www.collegeopentextbooks.org/</a:t>
            </a:r>
          </a:p>
          <a:p>
            <a:endParaRPr lang="en" sz="1800" u="sng" dirty="0">
              <a:solidFill>
                <a:schemeClr val="hlink"/>
              </a:solidFill>
              <a:hlinkClick r:id="rId4"/>
            </a:endParaRPr>
          </a:p>
          <a:p>
            <a:pPr lvl="0" algn="l" rtl="0">
              <a:buNone/>
            </a:pPr>
            <a:r>
              <a:rPr lang="en" sz="1800" b="1" dirty="0">
                <a:solidFill>
                  <a:srgbClr val="000000"/>
                </a:solidFill>
              </a:rPr>
              <a:t>OER Resource Clearinghouses</a:t>
            </a:r>
          </a:p>
          <a:p>
            <a:pPr marL="457200" lvl="0" indent="-342900" algn="l" rtl="0">
              <a:buClr>
                <a:srgbClr val="000000"/>
              </a:buClr>
              <a:buSzPct val="166666"/>
              <a:buFont typeface="Arial"/>
              <a:buChar char="•"/>
            </a:pPr>
            <a:r>
              <a:rPr lang="en" sz="1800" dirty="0">
                <a:solidFill>
                  <a:srgbClr val="000000"/>
                </a:solidFill>
              </a:rPr>
              <a:t>Merlot: </a:t>
            </a:r>
            <a:r>
              <a:rPr lang="en" sz="1800" u="sng" dirty="0">
                <a:solidFill>
                  <a:schemeClr val="hlink"/>
                </a:solidFill>
                <a:hlinkClick r:id="rId5"/>
              </a:rPr>
              <a:t>http://www.merlot.org/merlot/index.htm</a:t>
            </a:r>
          </a:p>
          <a:p>
            <a:pPr marL="457200" lvl="0" indent="-342900" algn="l" rtl="0">
              <a:buClr>
                <a:srgbClr val="000000"/>
              </a:buClr>
              <a:buSzPct val="166666"/>
              <a:buFont typeface="Arial"/>
              <a:buChar char="•"/>
            </a:pPr>
            <a:r>
              <a:rPr lang="en" sz="1800" dirty="0">
                <a:solidFill>
                  <a:srgbClr val="000000"/>
                </a:solidFill>
              </a:rPr>
              <a:t>OER Commons: </a:t>
            </a:r>
            <a:r>
              <a:rPr lang="en" sz="1800" u="sng" dirty="0">
                <a:solidFill>
                  <a:schemeClr val="hlink"/>
                </a:solidFill>
                <a:hlinkClick r:id="rId6"/>
              </a:rPr>
              <a:t>http://www.oercommons.org/</a:t>
            </a:r>
          </a:p>
          <a:p>
            <a:pPr marL="457200" lvl="0" indent="-342900" algn="l" rtl="0">
              <a:buClr>
                <a:srgbClr val="000000"/>
              </a:buClr>
              <a:buSzPct val="166666"/>
              <a:buFont typeface="Arial"/>
              <a:buChar char="•"/>
            </a:pPr>
            <a:r>
              <a:rPr lang="en" sz="1800" dirty="0">
                <a:solidFill>
                  <a:srgbClr val="000000"/>
                </a:solidFill>
              </a:rPr>
              <a:t>Open CourseWare Consortium: </a:t>
            </a:r>
            <a:r>
              <a:rPr lang="en" sz="1800" u="sng" dirty="0">
                <a:solidFill>
                  <a:schemeClr val="hlink"/>
                </a:solidFill>
                <a:hlinkClick r:id="rId7"/>
              </a:rPr>
              <a:t>http://www.ocwconsortium.org/</a:t>
            </a:r>
          </a:p>
          <a:p>
            <a:endParaRPr lang="en" sz="1800" u="sng" dirty="0">
              <a:solidFill>
                <a:schemeClr val="hlink"/>
              </a:solidFill>
              <a:hlinkClick r:id="rId7"/>
            </a:endParaRPr>
          </a:p>
          <a:p>
            <a:pPr lvl="0" algn="l" rtl="0">
              <a:buNone/>
            </a:pPr>
            <a:r>
              <a:rPr lang="en" sz="1800" b="1" dirty="0">
                <a:solidFill>
                  <a:srgbClr val="000000"/>
                </a:solidFill>
              </a:rPr>
              <a:t>Open Source Citation Manager Tools</a:t>
            </a:r>
          </a:p>
          <a:p>
            <a:pPr marL="457200" lvl="0" indent="-342900" algn="l" rtl="0">
              <a:buClr>
                <a:srgbClr val="000000"/>
              </a:buClr>
              <a:buSzPct val="166666"/>
              <a:buFont typeface="Arial"/>
              <a:buChar char="•"/>
            </a:pPr>
            <a:r>
              <a:rPr lang="en" sz="1800" dirty="0">
                <a:solidFill>
                  <a:srgbClr val="000000"/>
                </a:solidFill>
              </a:rPr>
              <a:t>Zotero: </a:t>
            </a:r>
            <a:r>
              <a:rPr lang="en" sz="1800" u="sng" dirty="0">
                <a:solidFill>
                  <a:schemeClr val="hlink"/>
                </a:solidFill>
                <a:hlinkClick r:id="rId8"/>
              </a:rPr>
              <a:t>http://www.zotero.org/</a:t>
            </a:r>
            <a:r>
              <a:rPr lang="en" sz="1800" dirty="0">
                <a:solidFill>
                  <a:srgbClr val="000000"/>
                </a:solidFill>
              </a:rPr>
              <a:t> </a:t>
            </a:r>
          </a:p>
          <a:p>
            <a:pPr marL="457200" lvl="0" indent="-342900" algn="l" rtl="0">
              <a:buClr>
                <a:srgbClr val="000000"/>
              </a:buClr>
              <a:buSzPct val="166666"/>
              <a:buFont typeface="Arial"/>
              <a:buChar char="•"/>
            </a:pPr>
            <a:r>
              <a:rPr lang="en" sz="1800" dirty="0">
                <a:solidFill>
                  <a:srgbClr val="000000"/>
                </a:solidFill>
              </a:rPr>
              <a:t>Mendeley: </a:t>
            </a:r>
            <a:r>
              <a:rPr lang="en" sz="1800" u="sng" dirty="0">
                <a:solidFill>
                  <a:schemeClr val="hlink"/>
                </a:solidFill>
                <a:hlinkClick r:id="rId9"/>
              </a:rPr>
              <a:t>http://www.mendeley.com/</a:t>
            </a:r>
            <a:r>
              <a:rPr lang="en" sz="1800" dirty="0">
                <a:solidFill>
                  <a:srgbClr val="000000"/>
                </a:solidFill>
              </a:rPr>
              <a:t> </a:t>
            </a:r>
          </a:p>
          <a:p>
            <a:endParaRPr lang="en" sz="1800" dirty="0">
              <a:solidFill>
                <a:srgbClr val="000000"/>
              </a:solidFill>
            </a:endParaRPr>
          </a:p>
          <a:p>
            <a:pPr lvl="0" algn="l" rtl="0">
              <a:buNone/>
            </a:pPr>
            <a:r>
              <a:rPr lang="en" sz="1800" b="1" dirty="0">
                <a:solidFill>
                  <a:srgbClr val="000000"/>
                </a:solidFill>
              </a:rPr>
              <a:t>Open Courses</a:t>
            </a:r>
          </a:p>
          <a:p>
            <a:pPr marL="457200" lvl="0" indent="-342900" algn="l" rtl="0">
              <a:buClr>
                <a:srgbClr val="000000"/>
              </a:buClr>
              <a:buSzPct val="166666"/>
              <a:buFont typeface="Arial"/>
              <a:buChar char="•"/>
            </a:pPr>
            <a:r>
              <a:rPr lang="en" sz="1800" dirty="0">
                <a:solidFill>
                  <a:srgbClr val="000000"/>
                </a:solidFill>
              </a:rPr>
              <a:t>Coursera: </a:t>
            </a:r>
            <a:r>
              <a:rPr lang="en" sz="1800" u="sng" dirty="0">
                <a:solidFill>
                  <a:schemeClr val="hlink"/>
                </a:solidFill>
                <a:hlinkClick r:id="rId10"/>
              </a:rPr>
              <a:t>https://www.coursera.org/</a:t>
            </a:r>
          </a:p>
          <a:p>
            <a:pPr marL="457200" lvl="0" indent="-342900" algn="l" rtl="0">
              <a:buClr>
                <a:srgbClr val="000000"/>
              </a:buClr>
              <a:buSzPct val="166666"/>
              <a:buFont typeface="Arial"/>
              <a:buChar char="•"/>
            </a:pPr>
            <a:r>
              <a:rPr lang="en" sz="1800" dirty="0">
                <a:solidFill>
                  <a:srgbClr val="000000"/>
                </a:solidFill>
              </a:rPr>
              <a:t>MIT Open Courseware: </a:t>
            </a:r>
            <a:r>
              <a:rPr lang="en" sz="1800" u="sng" dirty="0">
                <a:solidFill>
                  <a:schemeClr val="hlink"/>
                </a:solidFill>
                <a:hlinkClick r:id="rId11"/>
              </a:rPr>
              <a:t>http://ocw.mit.edu/index.htm</a:t>
            </a:r>
          </a:p>
          <a:p>
            <a:pPr marL="457200" lvl="0" indent="-342900" algn="l" rtl="0">
              <a:buClr>
                <a:srgbClr val="000000"/>
              </a:buClr>
              <a:buSzPct val="166666"/>
              <a:buFont typeface="Arial"/>
              <a:buChar char="•"/>
            </a:pPr>
            <a:r>
              <a:rPr lang="en" sz="1800" dirty="0">
                <a:solidFill>
                  <a:srgbClr val="000000"/>
                </a:solidFill>
              </a:rPr>
              <a:t>Khan Academy: </a:t>
            </a:r>
            <a:r>
              <a:rPr lang="en" sz="1800" u="sng" dirty="0">
                <a:solidFill>
                  <a:schemeClr val="hlink"/>
                </a:solidFill>
                <a:hlinkClick r:id="rId12"/>
              </a:rPr>
              <a:t>https://www.khanacademy.org/</a:t>
            </a:r>
          </a:p>
          <a:p>
            <a:pPr marL="457200" lvl="0" indent="-342900" algn="l" rtl="0">
              <a:buClr>
                <a:srgbClr val="000000"/>
              </a:buClr>
              <a:buSzPct val="166666"/>
              <a:buFont typeface="Arial"/>
              <a:buChar char="•"/>
            </a:pPr>
            <a:r>
              <a:rPr lang="en" sz="1800" dirty="0">
                <a:solidFill>
                  <a:srgbClr val="000000"/>
                </a:solidFill>
              </a:rPr>
              <a:t>Udacity: </a:t>
            </a:r>
            <a:r>
              <a:rPr lang="en" sz="1800" u="sng" dirty="0">
                <a:solidFill>
                  <a:schemeClr val="hlink"/>
                </a:solidFill>
                <a:hlinkClick r:id="rId13"/>
              </a:rPr>
              <a:t>https://www.udacity.com/</a:t>
            </a:r>
          </a:p>
          <a:p>
            <a:pPr marL="457200" lvl="0" indent="-342900" algn="l" rtl="0">
              <a:buClr>
                <a:srgbClr val="000000"/>
              </a:buClr>
              <a:buSzPct val="166666"/>
              <a:buFont typeface="Arial"/>
              <a:buChar char="•"/>
            </a:pPr>
            <a:r>
              <a:rPr lang="en" sz="1800" dirty="0">
                <a:solidFill>
                  <a:srgbClr val="000000"/>
                </a:solidFill>
              </a:rPr>
              <a:t>More ways to find OERs - from Creative Commons OER Project: </a:t>
            </a:r>
            <a:r>
              <a:rPr lang="en" sz="1800" u="sng" dirty="0">
                <a:solidFill>
                  <a:schemeClr val="hlink"/>
                </a:solidFill>
                <a:hlinkClick r:id="rId14"/>
              </a:rPr>
              <a:t>http://wiki.creativecommons.org/Finding_OER</a:t>
            </a:r>
          </a:p>
          <a:p>
            <a:endParaRPr lang="en" sz="1800" u="sng" dirty="0">
              <a:solidFill>
                <a:schemeClr val="hlink"/>
              </a:solidFill>
              <a:hlinkClick r:id="rId14"/>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ctrTitle"/>
          </p:nvPr>
        </p:nvSpPr>
        <p:spPr>
          <a:xfrm>
            <a:off x="685800" y="281250"/>
            <a:ext cx="7772400" cy="723600"/>
          </a:xfrm>
          <a:prstGeom prst="rect">
            <a:avLst/>
          </a:prstGeom>
        </p:spPr>
        <p:txBody>
          <a:bodyPr lIns="91425" tIns="91425" rIns="91425" bIns="91425" anchor="b" anchorCtr="0">
            <a:noAutofit/>
          </a:bodyPr>
          <a:lstStyle/>
          <a:p>
            <a:pPr lvl="0" rtl="0">
              <a:buNone/>
            </a:pPr>
            <a:r>
              <a:rPr lang="en" sz="3600" dirty="0"/>
              <a:t>Resources</a:t>
            </a:r>
          </a:p>
        </p:txBody>
      </p:sp>
      <p:sp>
        <p:nvSpPr>
          <p:cNvPr id="186" name="Shape 186"/>
          <p:cNvSpPr txBox="1">
            <a:spLocks noGrp="1"/>
          </p:cNvSpPr>
          <p:nvPr>
            <p:ph type="subTitle" idx="1"/>
          </p:nvPr>
        </p:nvSpPr>
        <p:spPr>
          <a:xfrm>
            <a:off x="246175" y="914425"/>
            <a:ext cx="8660699" cy="5804400"/>
          </a:xfrm>
          <a:prstGeom prst="rect">
            <a:avLst/>
          </a:prstGeom>
        </p:spPr>
        <p:txBody>
          <a:bodyPr lIns="91425" tIns="91425" rIns="91425" bIns="91425" anchor="t" anchorCtr="0">
            <a:noAutofit/>
          </a:bodyPr>
          <a:lstStyle/>
          <a:p>
            <a:pPr lvl="0" algn="l" rtl="0">
              <a:buNone/>
            </a:pPr>
            <a:r>
              <a:rPr lang="en" sz="2000" b="1" dirty="0">
                <a:solidFill>
                  <a:srgbClr val="000000"/>
                </a:solidFill>
              </a:rPr>
              <a:t>Get Involved and Share Your Resources</a:t>
            </a:r>
          </a:p>
          <a:p>
            <a:endParaRPr lang="en" sz="2000" b="1" dirty="0">
              <a:solidFill>
                <a:srgbClr val="000000"/>
              </a:solidFill>
            </a:endParaRPr>
          </a:p>
          <a:p>
            <a:pPr marL="457200" lvl="0" indent="-342900" algn="l" rtl="0">
              <a:buClr>
                <a:srgbClr val="000000"/>
              </a:buClr>
              <a:buSzPct val="166666"/>
              <a:buFont typeface="Arial"/>
              <a:buChar char="•"/>
            </a:pPr>
            <a:r>
              <a:rPr lang="en" sz="1800" dirty="0">
                <a:solidFill>
                  <a:srgbClr val="000000"/>
                </a:solidFill>
              </a:rPr>
              <a:t>Open Education support via SPARC (Scholarly Publishing and Academic Resources Coalition): </a:t>
            </a:r>
            <a:r>
              <a:rPr lang="en" sz="1800" u="sng" dirty="0">
                <a:solidFill>
                  <a:schemeClr val="hlink"/>
                </a:solidFill>
                <a:hlinkClick r:id="rId3"/>
              </a:rPr>
              <a:t>http://www.sparc.arl.org/index.shtml</a:t>
            </a:r>
          </a:p>
          <a:p>
            <a:pPr marL="457200" lvl="0" indent="-342900" algn="l" rtl="0">
              <a:buClr>
                <a:srgbClr val="000000"/>
              </a:buClr>
              <a:buSzPct val="166666"/>
              <a:buFont typeface="Arial"/>
              <a:buChar char="•"/>
            </a:pPr>
            <a:r>
              <a:rPr lang="en" sz="1800" dirty="0">
                <a:solidFill>
                  <a:srgbClr val="000000"/>
                </a:solidFill>
              </a:rPr>
              <a:t>Creative Commons Licensing for Open Use and Open Education: </a:t>
            </a:r>
            <a:r>
              <a:rPr lang="en" sz="1800" u="sng" dirty="0">
                <a:solidFill>
                  <a:schemeClr val="hlink"/>
                </a:solidFill>
                <a:hlinkClick r:id="rId4"/>
              </a:rPr>
              <a:t>http://wiki.creativecommons.org/Creative_Commons_and_Open_Educational_Resources</a:t>
            </a:r>
          </a:p>
          <a:p>
            <a:pPr marL="457200" lvl="0" indent="-342900" algn="l" rtl="0">
              <a:buClr>
                <a:srgbClr val="000000"/>
              </a:buClr>
              <a:buSzPct val="166666"/>
              <a:buFont typeface="Arial"/>
              <a:buChar char="•"/>
            </a:pPr>
            <a:r>
              <a:rPr lang="en" sz="1800" dirty="0">
                <a:solidFill>
                  <a:srgbClr val="000000"/>
                </a:solidFill>
              </a:rPr>
              <a:t>Check out more options from the Learn More and Promote Open Educational Resources lists above - become a peer reviewer and/or add </a:t>
            </a:r>
            <a:r>
              <a:rPr lang="en" sz="1800" dirty="0" smtClean="0">
                <a:solidFill>
                  <a:srgbClr val="000000"/>
                </a:solidFill>
              </a:rPr>
              <a:t>content</a:t>
            </a:r>
            <a:endParaRPr lang="en" sz="1800" dirty="0">
              <a:solidFill>
                <a:srgbClr val="000000"/>
              </a:solidFill>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ctrTitle"/>
          </p:nvPr>
        </p:nvSpPr>
        <p:spPr>
          <a:xfrm>
            <a:off x="685800" y="200874"/>
            <a:ext cx="7772400" cy="912599"/>
          </a:xfrm>
          <a:prstGeom prst="rect">
            <a:avLst/>
          </a:prstGeom>
        </p:spPr>
        <p:txBody>
          <a:bodyPr lIns="91425" tIns="91425" rIns="91425" bIns="91425" anchor="b" anchorCtr="0">
            <a:noAutofit/>
          </a:bodyPr>
          <a:lstStyle/>
          <a:p>
            <a:pPr>
              <a:buNone/>
            </a:pPr>
            <a:r>
              <a:rPr lang="en" sz="3600"/>
              <a:t>References</a:t>
            </a:r>
          </a:p>
        </p:txBody>
      </p:sp>
      <p:sp>
        <p:nvSpPr>
          <p:cNvPr id="192" name="Shape 192"/>
          <p:cNvSpPr txBox="1">
            <a:spLocks noGrp="1"/>
          </p:cNvSpPr>
          <p:nvPr>
            <p:ph type="subTitle" idx="1"/>
          </p:nvPr>
        </p:nvSpPr>
        <p:spPr>
          <a:xfrm>
            <a:off x="685800" y="1375350"/>
            <a:ext cx="7772400" cy="2990999"/>
          </a:xfrm>
          <a:prstGeom prst="rect">
            <a:avLst/>
          </a:prstGeom>
        </p:spPr>
        <p:txBody>
          <a:bodyPr lIns="91425" tIns="91425" rIns="91425" bIns="91425" anchor="t" anchorCtr="0">
            <a:noAutofit/>
          </a:bodyPr>
          <a:lstStyle/>
          <a:p>
            <a:pPr lvl="0" algn="l" rtl="0">
              <a:buNone/>
            </a:pPr>
            <a:r>
              <a:rPr lang="en" sz="2000" b="1" dirty="0">
                <a:solidFill>
                  <a:srgbClr val="000000"/>
                </a:solidFill>
              </a:rPr>
              <a:t>Images used in this presentation</a:t>
            </a:r>
          </a:p>
          <a:p>
            <a:pPr marL="457200" lvl="0" indent="-342900" algn="l" rtl="0">
              <a:buClr>
                <a:srgbClr val="000000"/>
              </a:buClr>
              <a:buSzPct val="166666"/>
              <a:buFont typeface="Arial"/>
              <a:buChar char="•"/>
            </a:pPr>
            <a:r>
              <a:rPr lang="en" sz="1800" dirty="0">
                <a:solidFill>
                  <a:srgbClr val="000000"/>
                </a:solidFill>
              </a:rPr>
              <a:t>Surfer image: </a:t>
            </a:r>
            <a:r>
              <a:rPr lang="en" sz="1800" u="sng" dirty="0">
                <a:solidFill>
                  <a:schemeClr val="hlink"/>
                </a:solidFill>
                <a:hlinkClick r:id="rId3"/>
              </a:rPr>
              <a:t>http://www.flickr.com/photos/kevcole/3008381603  </a:t>
            </a:r>
          </a:p>
          <a:p>
            <a:pPr marL="457200" lvl="0" indent="-342900" algn="l" rtl="0">
              <a:buClr>
                <a:srgbClr val="000000"/>
              </a:buClr>
              <a:buSzPct val="166666"/>
              <a:buFont typeface="Arial"/>
              <a:buChar char="•"/>
            </a:pPr>
            <a:r>
              <a:rPr lang="en" sz="1800" dirty="0">
                <a:solidFill>
                  <a:srgbClr val="000000"/>
                </a:solidFill>
              </a:rPr>
              <a:t>Open Education images: </a:t>
            </a:r>
            <a:r>
              <a:rPr lang="en" sz="1800" u="sng" dirty="0">
                <a:solidFill>
                  <a:schemeClr val="hlink"/>
                </a:solidFill>
                <a:hlinkClick r:id="rId4"/>
              </a:rPr>
              <a:t>http://www.flickr.com/photos/47691521@N07/6956020057</a:t>
            </a:r>
          </a:p>
          <a:p>
            <a:pPr marL="457200" lvl="0" indent="-342900" algn="l" rtl="0">
              <a:buClr>
                <a:srgbClr val="000000"/>
              </a:buClr>
              <a:buSzPct val="166666"/>
              <a:buFont typeface="Arial"/>
              <a:buChar char="•"/>
            </a:pPr>
            <a:r>
              <a:rPr lang="en" sz="1800" dirty="0">
                <a:solidFill>
                  <a:srgbClr val="000000"/>
                </a:solidFill>
              </a:rPr>
              <a:t>Open Education Resources: </a:t>
            </a:r>
            <a:r>
              <a:rPr lang="en" sz="1800" u="sng" dirty="0">
                <a:solidFill>
                  <a:schemeClr val="hlink"/>
                </a:solidFill>
                <a:hlinkClick r:id="rId5"/>
              </a:rPr>
              <a:t>http://www.flickr.com/photos/opensourceway/6554315179</a:t>
            </a:r>
          </a:p>
          <a:p>
            <a:pPr marL="457200" lvl="0" indent="-342900" algn="l" rtl="0">
              <a:buClr>
                <a:srgbClr val="000000"/>
              </a:buClr>
              <a:buSzPct val="166666"/>
              <a:buFont typeface="Arial"/>
              <a:buChar char="•"/>
            </a:pPr>
            <a:r>
              <a:rPr lang="en" sz="1800" dirty="0">
                <a:solidFill>
                  <a:srgbClr val="000000"/>
                </a:solidFill>
              </a:rPr>
              <a:t>Open Ed Week: </a:t>
            </a:r>
            <a:r>
              <a:rPr lang="en" sz="1800" u="sng" dirty="0">
                <a:solidFill>
                  <a:schemeClr val="hlink"/>
                </a:solidFill>
                <a:hlinkClick r:id="rId6"/>
              </a:rPr>
              <a:t>http://www.openeducationweek.org </a:t>
            </a:r>
          </a:p>
          <a:p>
            <a:pPr marL="457200" lvl="0" indent="-342900" algn="l" rtl="0">
              <a:buClr>
                <a:srgbClr val="000000"/>
              </a:buClr>
              <a:buSzPct val="166666"/>
              <a:buFont typeface="Arial"/>
              <a:buChar char="•"/>
            </a:pPr>
            <a:r>
              <a:rPr lang="en" sz="1800" dirty="0">
                <a:solidFill>
                  <a:srgbClr val="000000"/>
                </a:solidFill>
              </a:rPr>
              <a:t>Photos from ASU Libraries Open Education Week 2013 tabling events</a:t>
            </a:r>
          </a:p>
          <a:p>
            <a:pPr marL="457200" lvl="0" indent="-342900" algn="l" rtl="0">
              <a:buClr>
                <a:srgbClr val="000000"/>
              </a:buClr>
              <a:buSzPct val="166666"/>
              <a:buFont typeface="Arial"/>
              <a:buChar char="•"/>
            </a:pPr>
            <a:r>
              <a:rPr lang="en" sz="1800" dirty="0">
                <a:solidFill>
                  <a:srgbClr val="000000"/>
                </a:solidFill>
              </a:rPr>
              <a:t>ASU Libraries Open Education Week 2013 event materials</a:t>
            </a:r>
          </a:p>
          <a:p>
            <a:pPr marL="457200" lvl="0" indent="-342900" algn="l" rtl="0">
              <a:buClr>
                <a:srgbClr val="000000"/>
              </a:buClr>
              <a:buSzPct val="166666"/>
              <a:buFont typeface="Arial"/>
              <a:buChar char="•"/>
            </a:pPr>
            <a:r>
              <a:rPr lang="en" sz="1800" dirty="0">
                <a:solidFill>
                  <a:srgbClr val="000000"/>
                </a:solidFill>
              </a:rPr>
              <a:t>ASU Libraries Logo from </a:t>
            </a:r>
            <a:r>
              <a:rPr lang="en" sz="1800" u="sng" dirty="0">
                <a:solidFill>
                  <a:schemeClr val="hlink"/>
                </a:solidFill>
                <a:hlinkClick r:id="rId7"/>
              </a:rPr>
              <a:t>http://commguide.asu.edu/</a:t>
            </a:r>
          </a:p>
          <a:p>
            <a:pPr marL="457200" lvl="0" indent="-342900" algn="l" rtl="0">
              <a:buClr>
                <a:srgbClr val="000000"/>
              </a:buClr>
              <a:buSzPct val="166666"/>
              <a:buFont typeface="Arial"/>
              <a:buChar char="•"/>
            </a:pPr>
            <a:r>
              <a:rPr lang="en" sz="1800" dirty="0">
                <a:solidFill>
                  <a:srgbClr val="000000"/>
                </a:solidFill>
              </a:rPr>
              <a:t>Questions? image: </a:t>
            </a:r>
            <a:r>
              <a:rPr lang="en" sz="1800" u="sng" dirty="0">
                <a:solidFill>
                  <a:schemeClr val="hlink"/>
                </a:solidFill>
                <a:hlinkClick r:id="rId8"/>
              </a:rPr>
              <a:t>http://www.flickr.com/photos/eleaf/2536358399</a:t>
            </a:r>
            <a:r>
              <a:rPr lang="en" sz="1800" dirty="0">
                <a:solidFill>
                  <a:srgbClr val="000000"/>
                </a:solidFill>
              </a:rPr>
              <a:t> </a:t>
            </a:r>
          </a:p>
          <a:p>
            <a:pPr lvl="0" algn="l" rtl="0">
              <a:buNone/>
            </a:pPr>
            <a:endParaRPr lang="en" sz="1800" dirty="0">
              <a:solidFill>
                <a:srgbClr val="000000"/>
              </a:solidFill>
            </a:endParaRPr>
          </a:p>
          <a:p>
            <a:pPr lvl="0" algn="l" rtl="0">
              <a:buNone/>
            </a:pPr>
            <a:r>
              <a:rPr lang="en" sz="2200" b="1" dirty="0" smtClean="0">
                <a:solidFill>
                  <a:srgbClr val="000000"/>
                </a:solidFill>
              </a:rPr>
              <a:t>Find </a:t>
            </a:r>
            <a:r>
              <a:rPr lang="en" sz="2200" b="1" dirty="0">
                <a:solidFill>
                  <a:srgbClr val="000000"/>
                </a:solidFill>
              </a:rPr>
              <a:t>this presentation and a PDF of Resources &amp; References online in the ASU Digital Repository at</a:t>
            </a:r>
            <a:r>
              <a:rPr lang="en" sz="2200" dirty="0">
                <a:solidFill>
                  <a:srgbClr val="000000"/>
                </a:solidFill>
              </a:rPr>
              <a:t>: </a:t>
            </a:r>
            <a:r>
              <a:rPr lang="en" sz="2200" u="sng" dirty="0">
                <a:solidFill>
                  <a:schemeClr val="hlink"/>
                </a:solidFill>
                <a:hlinkClick r:id="rId9"/>
              </a:rPr>
              <a:t>http://hdl.handle.net/2286/R.I.18178</a:t>
            </a:r>
          </a:p>
          <a:p>
            <a:endParaRPr lang="en" sz="2200" u="sng" dirty="0">
              <a:solidFill>
                <a:schemeClr val="hlink"/>
              </a:solidFill>
              <a:hlinkClick r:id="rId9"/>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p:nvPr/>
        </p:nvSpPr>
        <p:spPr>
          <a:xfrm>
            <a:off x="0" y="0"/>
            <a:ext cx="9143999" cy="6095999"/>
          </a:xfrm>
          <a:prstGeom prst="rect">
            <a:avLst/>
          </a:prstGeom>
          <a:blipFill>
            <a:blip r:embed="rId3"/>
            <a:stretch>
              <a:fillRect/>
            </a:stretch>
          </a:blipFill>
          <a:ln>
            <a:noFill/>
          </a:ln>
        </p:spPr>
      </p:sp>
      <p:sp>
        <p:nvSpPr>
          <p:cNvPr id="198" name="Shape 198"/>
          <p:cNvSpPr/>
          <p:nvPr/>
        </p:nvSpPr>
        <p:spPr>
          <a:xfrm>
            <a:off x="3552825" y="6096000"/>
            <a:ext cx="2028199" cy="761999"/>
          </a:xfrm>
          <a:prstGeom prst="rect">
            <a:avLst/>
          </a:prstGeom>
          <a:blipFill>
            <a:blip r:embed="rId4"/>
            <a:stretch>
              <a:fillRect/>
            </a:stretch>
          </a:blipFill>
        </p:spPr>
      </p:sp>
      <p:sp>
        <p:nvSpPr>
          <p:cNvPr id="199" name="Shape 199"/>
          <p:cNvSpPr txBox="1"/>
          <p:nvPr/>
        </p:nvSpPr>
        <p:spPr>
          <a:xfrm rot="-131729">
            <a:off x="3757257" y="2766605"/>
            <a:ext cx="5019684" cy="1055888"/>
          </a:xfrm>
          <a:prstGeom prst="rect">
            <a:avLst/>
          </a:prstGeom>
          <a:noFill/>
        </p:spPr>
        <p:txBody>
          <a:bodyPr lIns="91425" tIns="91425" rIns="91425" bIns="91425" anchor="t" anchorCtr="0">
            <a:noAutofit/>
          </a:bodyPr>
          <a:lstStyle/>
          <a:p>
            <a:pPr lvl="0" rtl="0">
              <a:buNone/>
            </a:pPr>
            <a:r>
              <a:rPr lang="en" sz="2600"/>
              <a:t>Virginia.Pannabecker@asu.edu</a:t>
            </a:r>
          </a:p>
          <a:p>
            <a:pPr>
              <a:buNone/>
            </a:pPr>
            <a:r>
              <a:rPr lang="en" sz="2600"/>
              <a:t>Kevin.Pardon@asu.edu</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ctrTitle"/>
          </p:nvPr>
        </p:nvSpPr>
        <p:spPr>
          <a:xfrm>
            <a:off x="685800" y="164100"/>
            <a:ext cx="7772400" cy="674100"/>
          </a:xfrm>
          <a:prstGeom prst="rect">
            <a:avLst/>
          </a:prstGeom>
        </p:spPr>
        <p:txBody>
          <a:bodyPr lIns="91425" tIns="91425" rIns="91425" bIns="91425" anchor="b" anchorCtr="0">
            <a:noAutofit/>
          </a:bodyPr>
          <a:lstStyle/>
          <a:p>
            <a:pPr>
              <a:buNone/>
            </a:pPr>
            <a:r>
              <a:rPr lang="en" sz="3600">
                <a:solidFill>
                  <a:srgbClr val="000000"/>
                </a:solidFill>
              </a:rPr>
              <a:t>Open Educators and Supporters:</a:t>
            </a:r>
          </a:p>
        </p:txBody>
      </p:sp>
      <p:sp>
        <p:nvSpPr>
          <p:cNvPr id="37" name="Shape 37"/>
          <p:cNvSpPr txBox="1">
            <a:spLocks noGrp="1"/>
          </p:cNvSpPr>
          <p:nvPr>
            <p:ph type="subTitle" idx="1"/>
          </p:nvPr>
        </p:nvSpPr>
        <p:spPr>
          <a:xfrm>
            <a:off x="270825" y="941350"/>
            <a:ext cx="8601000" cy="5294999"/>
          </a:xfrm>
          <a:prstGeom prst="rect">
            <a:avLst/>
          </a:prstGeom>
        </p:spPr>
        <p:txBody>
          <a:bodyPr lIns="91425" tIns="91425" rIns="91425" bIns="91425" anchor="t" anchorCtr="0">
            <a:noAutofit/>
          </a:bodyPr>
          <a:lstStyle/>
          <a:p>
            <a:pPr marL="457200" lvl="0" indent="-381000" algn="l" rtl="0">
              <a:buClr>
                <a:srgbClr val="000000"/>
              </a:buClr>
              <a:buSzPct val="166666"/>
              <a:buFont typeface="Arial"/>
              <a:buChar char="•"/>
            </a:pPr>
            <a:r>
              <a:rPr lang="en" sz="2400" b="1">
                <a:solidFill>
                  <a:srgbClr val="000000"/>
                </a:solidFill>
              </a:rPr>
              <a:t>Believe</a:t>
            </a:r>
            <a:r>
              <a:rPr lang="en" sz="2400">
                <a:solidFill>
                  <a:srgbClr val="000000"/>
                </a:solidFill>
              </a:rPr>
              <a:t> that "everyone should have the freedom to use, customize, improve, and redistribute educational resources without constraint"</a:t>
            </a:r>
          </a:p>
          <a:p>
            <a:endParaRPr lang="en" sz="2400">
              <a:solidFill>
                <a:srgbClr val="000000"/>
              </a:solidFill>
            </a:endParaRPr>
          </a:p>
          <a:p>
            <a:pPr marL="457200" lvl="0" indent="-381000" algn="l" rtl="0">
              <a:buClr>
                <a:srgbClr val="000000"/>
              </a:buClr>
              <a:buSzPct val="166666"/>
              <a:buFont typeface="Arial"/>
              <a:buChar char="•"/>
            </a:pPr>
            <a:r>
              <a:rPr lang="en" sz="2400" b="1">
                <a:solidFill>
                  <a:srgbClr val="000000"/>
                </a:solidFill>
              </a:rPr>
              <a:t>Share</a:t>
            </a:r>
            <a:r>
              <a:rPr lang="en" sz="2400">
                <a:solidFill>
                  <a:srgbClr val="000000"/>
                </a:solidFill>
              </a:rPr>
              <a:t> good ideas </a:t>
            </a:r>
          </a:p>
          <a:p>
            <a:endParaRPr lang="en" sz="2400">
              <a:solidFill>
                <a:srgbClr val="000000"/>
              </a:solidFill>
            </a:endParaRPr>
          </a:p>
          <a:p>
            <a:pPr marL="457200" lvl="0" indent="-381000" algn="l" rtl="0">
              <a:buClr>
                <a:srgbClr val="000000"/>
              </a:buClr>
              <a:buSzPct val="166666"/>
              <a:buFont typeface="Arial"/>
              <a:buChar char="•"/>
            </a:pPr>
            <a:r>
              <a:rPr lang="en" sz="2400" b="1">
                <a:solidFill>
                  <a:srgbClr val="000000"/>
                </a:solidFill>
              </a:rPr>
              <a:t>Harness</a:t>
            </a:r>
            <a:r>
              <a:rPr lang="en" sz="2400">
                <a:solidFill>
                  <a:srgbClr val="000000"/>
                </a:solidFill>
              </a:rPr>
              <a:t> the collaborative, interactive culture of the internet</a:t>
            </a:r>
          </a:p>
          <a:p>
            <a:endParaRPr lang="en" sz="2400">
              <a:solidFill>
                <a:srgbClr val="000000"/>
              </a:solidFill>
            </a:endParaRPr>
          </a:p>
          <a:p>
            <a:pPr marL="457200" lvl="0" indent="-381000" algn="l" rtl="0">
              <a:buClr>
                <a:srgbClr val="000000"/>
              </a:buClr>
              <a:buSzPct val="166666"/>
              <a:buFont typeface="Arial"/>
              <a:buChar char="•"/>
            </a:pPr>
            <a:r>
              <a:rPr lang="en" sz="2400" b="1">
                <a:solidFill>
                  <a:srgbClr val="000000"/>
                </a:solidFill>
              </a:rPr>
              <a:t>Develop</a:t>
            </a:r>
            <a:r>
              <a:rPr lang="en" sz="2400">
                <a:solidFill>
                  <a:srgbClr val="000000"/>
                </a:solidFill>
              </a:rPr>
              <a:t> educational resources and make them available online, licensed for free use, reuse, and adaptation</a:t>
            </a:r>
          </a:p>
          <a:p>
            <a:endParaRPr lang="en" sz="2400">
              <a:solidFill>
                <a:srgbClr val="000000"/>
              </a:solidFill>
            </a:endParaRPr>
          </a:p>
          <a:p>
            <a:pPr marL="457200" lvl="0" indent="-381000" algn="l" rtl="0">
              <a:buClr>
                <a:srgbClr val="000000"/>
              </a:buClr>
              <a:buSzPct val="166666"/>
              <a:buFont typeface="Arial"/>
              <a:buChar char="•"/>
            </a:pPr>
            <a:r>
              <a:rPr lang="en" sz="2400" b="1">
                <a:solidFill>
                  <a:srgbClr val="000000"/>
                </a:solidFill>
              </a:rPr>
              <a:t>Inspire </a:t>
            </a:r>
            <a:r>
              <a:rPr lang="en" sz="2400">
                <a:solidFill>
                  <a:srgbClr val="000000"/>
                </a:solidFill>
              </a:rPr>
              <a:t>"a new pedagogy where educators and learners create, shape, and evolve knowledge together"</a:t>
            </a:r>
          </a:p>
          <a:p>
            <a:endParaRPr lang="en" sz="2400">
              <a:solidFill>
                <a:srgbClr val="000000"/>
              </a:solidFill>
            </a:endParaRPr>
          </a:p>
        </p:txBody>
      </p:sp>
      <p:sp>
        <p:nvSpPr>
          <p:cNvPr id="38" name="Shape 38"/>
          <p:cNvSpPr txBox="1"/>
          <p:nvPr/>
        </p:nvSpPr>
        <p:spPr>
          <a:xfrm>
            <a:off x="153600" y="6385625"/>
            <a:ext cx="8719799" cy="294600"/>
          </a:xfrm>
          <a:prstGeom prst="rect">
            <a:avLst/>
          </a:prstGeom>
          <a:noFill/>
        </p:spPr>
        <p:txBody>
          <a:bodyPr lIns="91425" tIns="91425" rIns="91425" bIns="91425" anchor="t" anchorCtr="0">
            <a:noAutofit/>
          </a:bodyPr>
          <a:lstStyle/>
          <a:p>
            <a:pPr>
              <a:buNone/>
            </a:pPr>
            <a:r>
              <a:rPr lang="en" b="1"/>
              <a:t>Cape Town Open Education Declaration, 2007</a:t>
            </a:r>
            <a:r>
              <a:rPr lang="en"/>
              <a:t>: </a:t>
            </a:r>
            <a:r>
              <a:rPr lang="en" sz="1100" u="sng">
                <a:solidFill>
                  <a:schemeClr val="hlink"/>
                </a:solidFill>
                <a:hlinkClick r:id="rId3"/>
              </a:rPr>
              <a:t>http://www.capetowndeclaration.org/</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p:nvPr/>
        </p:nvSpPr>
        <p:spPr>
          <a:xfrm>
            <a:off x="-5650" y="1838000"/>
            <a:ext cx="9149649" cy="5019999"/>
          </a:xfrm>
          <a:prstGeom prst="rect">
            <a:avLst/>
          </a:prstGeom>
          <a:blipFill>
            <a:blip r:embed="rId3"/>
            <a:stretch>
              <a:fillRect/>
            </a:stretch>
          </a:blipFill>
          <a:ln>
            <a:noFill/>
          </a:ln>
        </p:spPr>
      </p:sp>
      <p:sp>
        <p:nvSpPr>
          <p:cNvPr id="44" name="Shape 44"/>
          <p:cNvSpPr txBox="1">
            <a:spLocks noGrp="1"/>
          </p:cNvSpPr>
          <p:nvPr>
            <p:ph type="ctrTitle"/>
          </p:nvPr>
        </p:nvSpPr>
        <p:spPr>
          <a:xfrm>
            <a:off x="685800" y="84199"/>
            <a:ext cx="7772400" cy="982499"/>
          </a:xfrm>
          <a:prstGeom prst="rect">
            <a:avLst/>
          </a:prstGeom>
        </p:spPr>
        <p:txBody>
          <a:bodyPr lIns="91425" tIns="91425" rIns="91425" bIns="91425" anchor="b" anchorCtr="0">
            <a:noAutofit/>
          </a:bodyPr>
          <a:lstStyle/>
          <a:p>
            <a:pPr>
              <a:buNone/>
            </a:pPr>
            <a:r>
              <a:rPr lang="en" sz="3600"/>
              <a:t>What are OERs?</a:t>
            </a:r>
          </a:p>
        </p:txBody>
      </p:sp>
      <p:sp>
        <p:nvSpPr>
          <p:cNvPr id="45" name="Shape 45"/>
          <p:cNvSpPr txBox="1"/>
          <p:nvPr/>
        </p:nvSpPr>
        <p:spPr>
          <a:xfrm>
            <a:off x="-5650" y="902225"/>
            <a:ext cx="9144000" cy="786300"/>
          </a:xfrm>
          <a:prstGeom prst="rect">
            <a:avLst/>
          </a:prstGeom>
          <a:noFill/>
        </p:spPr>
        <p:txBody>
          <a:bodyPr lIns="91425" tIns="91425" rIns="91425" bIns="91425" anchor="t" anchorCtr="0">
            <a:noAutofit/>
          </a:bodyPr>
          <a:lstStyle/>
          <a:p>
            <a:pPr lvl="0" algn="ctr" rtl="0">
              <a:buNone/>
            </a:pPr>
            <a:r>
              <a:rPr lang="en" sz="2400"/>
              <a:t>Open educational resources online and licensed for anyone to: </a:t>
            </a:r>
          </a:p>
          <a:p>
            <a:pPr lvl="0" algn="ctr" rtl="0">
              <a:buNone/>
            </a:pPr>
            <a:r>
              <a:rPr lang="en" sz="2400">
                <a:solidFill>
                  <a:srgbClr val="FF9900"/>
                </a:solidFill>
              </a:rPr>
              <a:t>R</a:t>
            </a:r>
            <a:r>
              <a:rPr lang="en" sz="2400"/>
              <a:t>euse, </a:t>
            </a:r>
            <a:r>
              <a:rPr lang="en" sz="2400">
                <a:solidFill>
                  <a:srgbClr val="FF9900"/>
                </a:solidFill>
              </a:rPr>
              <a:t>R</a:t>
            </a:r>
            <a:r>
              <a:rPr lang="en" sz="2400"/>
              <a:t>evise, </a:t>
            </a:r>
            <a:r>
              <a:rPr lang="en" sz="2400">
                <a:solidFill>
                  <a:srgbClr val="FF9900"/>
                </a:solidFill>
              </a:rPr>
              <a:t>R</a:t>
            </a:r>
            <a:r>
              <a:rPr lang="en" sz="2400"/>
              <a:t>emix, &amp; </a:t>
            </a:r>
            <a:r>
              <a:rPr lang="en" sz="2400">
                <a:solidFill>
                  <a:srgbClr val="FF9900"/>
                </a:solidFill>
              </a:rPr>
              <a:t>R</a:t>
            </a:r>
            <a:r>
              <a:rPr lang="en" sz="2400"/>
              <a:t>edistribute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p:nvPr/>
        </p:nvSpPr>
        <p:spPr>
          <a:xfrm>
            <a:off x="1153500" y="4614750"/>
            <a:ext cx="3989800" cy="1302950"/>
          </a:xfrm>
          <a:prstGeom prst="rect">
            <a:avLst/>
          </a:prstGeom>
          <a:blipFill>
            <a:blip r:embed="rId3"/>
            <a:stretch>
              <a:fillRect/>
            </a:stretch>
          </a:blipFill>
        </p:spPr>
      </p:sp>
      <p:sp>
        <p:nvSpPr>
          <p:cNvPr id="51" name="Shape 51"/>
          <p:cNvSpPr/>
          <p:nvPr/>
        </p:nvSpPr>
        <p:spPr>
          <a:xfrm>
            <a:off x="5563075" y="3488475"/>
            <a:ext cx="3357024" cy="2161724"/>
          </a:xfrm>
          <a:prstGeom prst="rect">
            <a:avLst/>
          </a:prstGeom>
          <a:blipFill>
            <a:blip r:embed="rId4"/>
            <a:stretch>
              <a:fillRect/>
            </a:stretch>
          </a:blipFill>
          <a:ln>
            <a:noFill/>
          </a:ln>
        </p:spPr>
      </p:sp>
      <p:sp>
        <p:nvSpPr>
          <p:cNvPr id="52" name="Shape 52"/>
          <p:cNvSpPr txBox="1"/>
          <p:nvPr/>
        </p:nvSpPr>
        <p:spPr>
          <a:xfrm>
            <a:off x="1391050" y="150725"/>
            <a:ext cx="6652800" cy="548399"/>
          </a:xfrm>
          <a:prstGeom prst="rect">
            <a:avLst/>
          </a:prstGeom>
          <a:noFill/>
        </p:spPr>
        <p:txBody>
          <a:bodyPr lIns="91425" tIns="91425" rIns="91425" bIns="91425" anchor="t" anchorCtr="0">
            <a:noAutofit/>
          </a:bodyPr>
          <a:lstStyle/>
          <a:p>
            <a:pPr algn="ctr">
              <a:buNone/>
            </a:pPr>
            <a:r>
              <a:rPr lang="en" sz="3600" b="1"/>
              <a:t>Open Educational Resources</a:t>
            </a:r>
          </a:p>
        </p:txBody>
      </p:sp>
      <p:sp>
        <p:nvSpPr>
          <p:cNvPr id="53" name="Shape 53"/>
          <p:cNvSpPr/>
          <p:nvPr/>
        </p:nvSpPr>
        <p:spPr>
          <a:xfrm>
            <a:off x="214850" y="1065150"/>
            <a:ext cx="2846525" cy="2161725"/>
          </a:xfrm>
          <a:prstGeom prst="rect">
            <a:avLst/>
          </a:prstGeom>
          <a:blipFill>
            <a:blip r:embed="rId5"/>
            <a:stretch>
              <a:fillRect/>
            </a:stretch>
          </a:blipFill>
          <a:ln>
            <a:noFill/>
          </a:ln>
        </p:spPr>
      </p:sp>
      <p:sp>
        <p:nvSpPr>
          <p:cNvPr id="54" name="Shape 54"/>
          <p:cNvSpPr/>
          <p:nvPr/>
        </p:nvSpPr>
        <p:spPr>
          <a:xfrm>
            <a:off x="3061375" y="1804737"/>
            <a:ext cx="2314500" cy="2318550"/>
          </a:xfrm>
          <a:prstGeom prst="rect">
            <a:avLst/>
          </a:prstGeom>
          <a:blipFill>
            <a:blip r:embed="rId6"/>
            <a:stretch>
              <a:fillRect/>
            </a:stretch>
          </a:blipFill>
          <a:ln>
            <a:noFill/>
          </a:ln>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p:nvPr/>
        </p:nvSpPr>
        <p:spPr>
          <a:xfrm>
            <a:off x="0" y="0"/>
            <a:ext cx="6435798" cy="6858000"/>
          </a:xfrm>
          <a:prstGeom prst="rect">
            <a:avLst/>
          </a:prstGeom>
          <a:blipFill>
            <a:blip r:embed="rId3"/>
            <a:stretch>
              <a:fillRect/>
            </a:stretch>
          </a:blipFill>
          <a:ln>
            <a:noFill/>
          </a:ln>
        </p:spPr>
      </p:sp>
      <p:sp>
        <p:nvSpPr>
          <p:cNvPr id="60" name="Shape 60"/>
          <p:cNvSpPr/>
          <p:nvPr/>
        </p:nvSpPr>
        <p:spPr>
          <a:xfrm>
            <a:off x="4313625" y="2932950"/>
            <a:ext cx="4525150" cy="2840800"/>
          </a:xfrm>
          <a:prstGeom prst="rect">
            <a:avLst/>
          </a:prstGeom>
          <a:blipFill>
            <a:blip r:embed="rId4"/>
            <a:stretch>
              <a:fillRect/>
            </a:stretch>
          </a:blipFill>
          <a:ln>
            <a:noFill/>
          </a:ln>
        </p:spPr>
      </p:sp>
      <p:sp>
        <p:nvSpPr>
          <p:cNvPr id="61" name="Shape 61"/>
          <p:cNvSpPr txBox="1"/>
          <p:nvPr/>
        </p:nvSpPr>
        <p:spPr>
          <a:xfrm>
            <a:off x="6503700" y="172325"/>
            <a:ext cx="2594100" cy="1692900"/>
          </a:xfrm>
          <a:prstGeom prst="rect">
            <a:avLst/>
          </a:prstGeom>
          <a:noFill/>
        </p:spPr>
        <p:txBody>
          <a:bodyPr lIns="91425" tIns="91425" rIns="91425" bIns="91425" anchor="t" anchorCtr="0">
            <a:noAutofit/>
          </a:bodyPr>
          <a:lstStyle/>
          <a:p>
            <a:pPr lvl="0" algn="ctr" rtl="0">
              <a:buNone/>
            </a:pPr>
            <a:r>
              <a:rPr lang="en" sz="3600" b="1"/>
              <a:t>MERLOT </a:t>
            </a:r>
          </a:p>
          <a:p>
            <a:pPr lvl="0" algn="ctr" rtl="0">
              <a:buNone/>
            </a:pPr>
            <a:r>
              <a:rPr lang="en" sz="3600" b="1"/>
              <a:t>Member </a:t>
            </a:r>
          </a:p>
          <a:p>
            <a:pPr lvl="0" algn="ctr" rtl="0">
              <a:buNone/>
            </a:pPr>
            <a:r>
              <a:rPr lang="en" sz="3600" b="1"/>
              <a:t>Profiles</a:t>
            </a:r>
          </a:p>
          <a:p>
            <a:endParaRPr lang="en" sz="3600" b="1"/>
          </a:p>
          <a:p>
            <a:endParaRPr lang="en" sz="3600" b="1"/>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p:nvPr/>
        </p:nvSpPr>
        <p:spPr>
          <a:xfrm>
            <a:off x="949950" y="105000"/>
            <a:ext cx="7244100" cy="605700"/>
          </a:xfrm>
          <a:prstGeom prst="rect">
            <a:avLst/>
          </a:prstGeom>
          <a:noFill/>
        </p:spPr>
        <p:txBody>
          <a:bodyPr lIns="91425" tIns="91425" rIns="91425" bIns="91425" anchor="t" anchorCtr="0">
            <a:noAutofit/>
          </a:bodyPr>
          <a:lstStyle/>
          <a:p>
            <a:pPr lvl="0" algn="ctr" rtl="0">
              <a:buNone/>
            </a:pPr>
            <a:r>
              <a:rPr lang="en" sz="3600" b="1"/>
              <a:t>MERLOT Personal Collections</a:t>
            </a:r>
          </a:p>
        </p:txBody>
      </p:sp>
      <p:sp>
        <p:nvSpPr>
          <p:cNvPr id="67" name="Shape 67"/>
          <p:cNvSpPr/>
          <p:nvPr/>
        </p:nvSpPr>
        <p:spPr>
          <a:xfrm>
            <a:off x="608687" y="1000125"/>
            <a:ext cx="7926624" cy="5434199"/>
          </a:xfrm>
          <a:prstGeom prst="rect">
            <a:avLst/>
          </a:prstGeom>
          <a:blipFill>
            <a:blip r:embed="rId3"/>
            <a:stretch>
              <a:fillRect/>
            </a:stretch>
          </a:blipFill>
          <a:ln>
            <a:noFill/>
          </a:ln>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685800" y="53723"/>
            <a:ext cx="7772400" cy="1546500"/>
          </a:xfrm>
          <a:prstGeom prst="rect">
            <a:avLst/>
          </a:prstGeom>
        </p:spPr>
        <p:txBody>
          <a:bodyPr lIns="91425" tIns="91425" rIns="91425" bIns="91425" anchor="b" anchorCtr="0">
            <a:noAutofit/>
          </a:bodyPr>
          <a:lstStyle/>
          <a:p>
            <a:pPr lvl="0" rtl="0">
              <a:buNone/>
            </a:pPr>
            <a:r>
              <a:rPr lang="en" sz="3600"/>
              <a:t>Open Source </a:t>
            </a:r>
          </a:p>
          <a:p>
            <a:pPr>
              <a:buNone/>
            </a:pPr>
            <a:r>
              <a:rPr lang="en" sz="3600"/>
              <a:t>Citation Manager Tools</a:t>
            </a:r>
          </a:p>
        </p:txBody>
      </p:sp>
      <p:sp>
        <p:nvSpPr>
          <p:cNvPr id="73" name="Shape 73"/>
          <p:cNvSpPr/>
          <p:nvPr/>
        </p:nvSpPr>
        <p:spPr>
          <a:xfrm>
            <a:off x="2115386" y="2370674"/>
            <a:ext cx="4913225" cy="1100574"/>
          </a:xfrm>
          <a:prstGeom prst="rect">
            <a:avLst/>
          </a:prstGeom>
          <a:blipFill>
            <a:blip r:embed="rId3"/>
            <a:stretch>
              <a:fillRect/>
            </a:stretch>
          </a:blipFill>
          <a:ln>
            <a:noFill/>
          </a:ln>
        </p:spPr>
      </p:sp>
      <p:sp>
        <p:nvSpPr>
          <p:cNvPr id="74" name="Shape 74"/>
          <p:cNvSpPr/>
          <p:nvPr/>
        </p:nvSpPr>
        <p:spPr>
          <a:xfrm>
            <a:off x="1496037" y="4241700"/>
            <a:ext cx="6151925" cy="1468199"/>
          </a:xfrm>
          <a:prstGeom prst="rect">
            <a:avLst/>
          </a:prstGeom>
          <a:blipFill>
            <a:blip r:embed="rId4"/>
            <a:stretch>
              <a:fillRect/>
            </a:stretch>
          </a:blipFill>
          <a:ln>
            <a:noFill/>
          </a:ln>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p:nvPr/>
        </p:nvSpPr>
        <p:spPr>
          <a:xfrm>
            <a:off x="719325" y="2215309"/>
            <a:ext cx="5351350" cy="653099"/>
          </a:xfrm>
          <a:prstGeom prst="rect">
            <a:avLst/>
          </a:prstGeom>
          <a:blipFill>
            <a:blip r:embed="rId3"/>
            <a:stretch>
              <a:fillRect/>
            </a:stretch>
          </a:blipFill>
        </p:spPr>
      </p:sp>
      <p:sp>
        <p:nvSpPr>
          <p:cNvPr id="80" name="Shape 80"/>
          <p:cNvSpPr/>
          <p:nvPr/>
        </p:nvSpPr>
        <p:spPr>
          <a:xfrm>
            <a:off x="106700" y="724321"/>
            <a:ext cx="3647900" cy="1490975"/>
          </a:xfrm>
          <a:prstGeom prst="rect">
            <a:avLst/>
          </a:prstGeom>
          <a:blipFill>
            <a:blip r:embed="rId4"/>
            <a:stretch>
              <a:fillRect/>
            </a:stretch>
          </a:blipFill>
        </p:spPr>
      </p:sp>
      <p:sp>
        <p:nvSpPr>
          <p:cNvPr id="81" name="Shape 81"/>
          <p:cNvSpPr/>
          <p:nvPr/>
        </p:nvSpPr>
        <p:spPr>
          <a:xfrm>
            <a:off x="4310503" y="2868391"/>
            <a:ext cx="4505099" cy="1939099"/>
          </a:xfrm>
          <a:prstGeom prst="rect">
            <a:avLst/>
          </a:prstGeom>
          <a:blipFill>
            <a:blip r:embed="rId5"/>
            <a:stretch>
              <a:fillRect/>
            </a:stretch>
          </a:blipFill>
        </p:spPr>
      </p:sp>
      <p:sp>
        <p:nvSpPr>
          <p:cNvPr id="82" name="Shape 82"/>
          <p:cNvSpPr/>
          <p:nvPr/>
        </p:nvSpPr>
        <p:spPr>
          <a:xfrm>
            <a:off x="560500" y="4314062"/>
            <a:ext cx="3647900" cy="911387"/>
          </a:xfrm>
          <a:prstGeom prst="rect">
            <a:avLst/>
          </a:prstGeom>
          <a:blipFill>
            <a:blip r:embed="rId6"/>
            <a:stretch>
              <a:fillRect/>
            </a:stretch>
          </a:blipFill>
        </p:spPr>
      </p:sp>
      <p:sp>
        <p:nvSpPr>
          <p:cNvPr id="83" name="Shape 83"/>
          <p:cNvSpPr/>
          <p:nvPr/>
        </p:nvSpPr>
        <p:spPr>
          <a:xfrm>
            <a:off x="3374000" y="5225450"/>
            <a:ext cx="1238250" cy="1333500"/>
          </a:xfrm>
          <a:prstGeom prst="rect">
            <a:avLst/>
          </a:prstGeom>
          <a:blipFill>
            <a:blip r:embed="rId7"/>
            <a:stretch>
              <a:fillRect/>
            </a:stretch>
          </a:blipFill>
        </p:spPr>
      </p:sp>
      <p:sp>
        <p:nvSpPr>
          <p:cNvPr id="84" name="Shape 84"/>
          <p:cNvSpPr/>
          <p:nvPr/>
        </p:nvSpPr>
        <p:spPr>
          <a:xfrm>
            <a:off x="4612250" y="4916687"/>
            <a:ext cx="4272525" cy="864525"/>
          </a:xfrm>
          <a:prstGeom prst="rect">
            <a:avLst/>
          </a:prstGeom>
          <a:blipFill>
            <a:blip r:embed="rId8"/>
            <a:stretch>
              <a:fillRect/>
            </a:stretch>
          </a:blipFill>
          <a:ln>
            <a:noFill/>
          </a:ln>
        </p:spPr>
      </p:sp>
      <p:sp>
        <p:nvSpPr>
          <p:cNvPr id="85" name="Shape 85"/>
          <p:cNvSpPr txBox="1"/>
          <p:nvPr/>
        </p:nvSpPr>
        <p:spPr>
          <a:xfrm>
            <a:off x="1035350" y="150750"/>
            <a:ext cx="6923099" cy="769500"/>
          </a:xfrm>
          <a:prstGeom prst="rect">
            <a:avLst/>
          </a:prstGeom>
          <a:noFill/>
        </p:spPr>
        <p:txBody>
          <a:bodyPr lIns="91425" tIns="91425" rIns="91425" bIns="91425" anchor="t" anchorCtr="0">
            <a:noAutofit/>
          </a:bodyPr>
          <a:lstStyle/>
          <a:p>
            <a:pPr lvl="0" algn="ctr" rtl="0">
              <a:buNone/>
            </a:pPr>
            <a:r>
              <a:rPr lang="en" sz="3600" b="1"/>
              <a:t>Open Educational Resources</a:t>
            </a:r>
          </a:p>
        </p:txBody>
      </p:sp>
    </p:spTree>
  </p:cSld>
  <p:clrMapOvr>
    <a:masterClrMapping/>
  </p:clrMapOvr>
  <p:transition spd="slow">
    <p:cut/>
  </p:transition>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1570</Words>
  <Application>Microsoft Office PowerPoint</Application>
  <PresentationFormat>On-screen Show (4:3)</PresentationFormat>
  <Paragraphs>165</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
      <vt:lpstr>Open Educational Resources: A Rising Wave of Change and Opportunity</vt:lpstr>
      <vt:lpstr>What is open education?</vt:lpstr>
      <vt:lpstr>Open Educators and Supporters:</vt:lpstr>
      <vt:lpstr>What are OERs?</vt:lpstr>
      <vt:lpstr>PowerPoint Presentation</vt:lpstr>
      <vt:lpstr>PowerPoint Presentation</vt:lpstr>
      <vt:lpstr>PowerPoint Presentation</vt:lpstr>
      <vt:lpstr>Open Source  Citation Manager Tools</vt:lpstr>
      <vt:lpstr>PowerPoint Presentation</vt:lpstr>
      <vt:lpstr>Coursera</vt:lpstr>
      <vt:lpstr>PowerPoint Presentation</vt:lpstr>
      <vt:lpstr>PowerPoint Presentation</vt:lpstr>
      <vt:lpstr>MIT OpenCourseWare</vt:lpstr>
      <vt:lpstr>PowerPoint Presentation</vt:lpstr>
      <vt:lpstr>PowerPoint Presentation</vt:lpstr>
      <vt:lpstr>PowerPoint Presentation</vt:lpstr>
      <vt:lpstr>PowerPoint Presentation</vt:lpstr>
      <vt:lpstr>Open Education &amp; Health Sciences at ASU Libraries   Where we are now:</vt:lpstr>
      <vt:lpstr>What can you do?</vt:lpstr>
      <vt:lpstr>What can you do?</vt:lpstr>
      <vt:lpstr>What can you do?</vt:lpstr>
      <vt:lpstr>What can you do?</vt:lpstr>
      <vt:lpstr>Resources</vt:lpstr>
      <vt:lpstr>Resources</vt:lpstr>
      <vt:lpstr>Resources</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Educational Resources: A Rising Wave of Change and Opportunity</dc:title>
  <dc:creator>Virginia Pannabecker</dc:creator>
  <cp:lastModifiedBy>Virginia Pannabecker</cp:lastModifiedBy>
  <cp:revision>6</cp:revision>
  <dcterms:modified xsi:type="dcterms:W3CDTF">2013-08-02T17:38:35Z</dcterms:modified>
</cp:coreProperties>
</file>