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53" autoAdjust="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Tree>
    <p:extLst>
      <p:ext uri="{BB962C8B-B14F-4D97-AF65-F5344CB8AC3E}">
        <p14:creationId xmlns:p14="http://schemas.microsoft.com/office/powerpoint/2010/main" val="94318610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None/>
            </a:pPr>
            <a:r>
              <a:rPr lang="en-US" sz="1800" b="0" i="0" u="none" strike="noStrike" cap="none" baseline="0"/>
              <a:t>Introductions</a:t>
            </a:r>
          </a:p>
        </p:txBody>
      </p:sp>
      <p:sp>
        <p:nvSpPr>
          <p:cNvPr id="97" name="Shape 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80" name="Shape 1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a:p>
        </p:txBody>
      </p:sp>
      <p:sp>
        <p:nvSpPr>
          <p:cNvPr id="181" name="Shape 1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a:p>
        </p:txBody>
      </p:sp>
      <p:sp>
        <p:nvSpPr>
          <p:cNvPr id="188" name="Shape 1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a:p>
        </p:txBody>
      </p:sp>
      <p:sp>
        <p:nvSpPr>
          <p:cNvPr id="195" name="Shape 1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a:p>
        </p:txBody>
      </p:sp>
      <p:sp>
        <p:nvSpPr>
          <p:cNvPr id="204" name="Shape 2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None/>
            </a:pPr>
            <a:r>
              <a:rPr lang="en-US" sz="1800" b="0" i="0" u="none" strike="noStrike" cap="none" baseline="0"/>
              <a:t>Introductions</a:t>
            </a:r>
          </a:p>
        </p:txBody>
      </p:sp>
      <p:sp>
        <p:nvSpPr>
          <p:cNvPr id="105" name="Shape 1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a:p>
        </p:txBody>
      </p:sp>
      <p:sp>
        <p:nvSpPr>
          <p:cNvPr id="112" name="Shape 1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lnSpc>
                <a:spcPct val="115000"/>
              </a:lnSpc>
              <a:buClr>
                <a:schemeClr val="dk1"/>
              </a:buClr>
              <a:buSzPct val="91666"/>
              <a:buFont typeface="Arial"/>
              <a:buNone/>
            </a:pPr>
            <a:r>
              <a:rPr lang="en-US" sz="1200">
                <a:solidFill>
                  <a:schemeClr val="dk1"/>
                </a:solidFill>
              </a:rPr>
              <a:t>Back Story</a:t>
            </a:r>
          </a:p>
          <a:p>
            <a:pPr lvl="0" rtl="0">
              <a:lnSpc>
                <a:spcPct val="115000"/>
              </a:lnSpc>
              <a:buClr>
                <a:schemeClr val="dk1"/>
              </a:buClr>
              <a:buSzPct val="91666"/>
              <a:buFont typeface="Arial"/>
              <a:buNone/>
            </a:pPr>
            <a:r>
              <a:rPr lang="en-US" sz="1200">
                <a:solidFill>
                  <a:schemeClr val="dk1"/>
                </a:solidFill>
              </a:rPr>
              <a:t>ASU – large public research institution 70k 45% transfers</a:t>
            </a:r>
          </a:p>
          <a:p>
            <a:pPr lvl="0" rtl="0">
              <a:lnSpc>
                <a:spcPct val="115000"/>
              </a:lnSpc>
              <a:buClr>
                <a:schemeClr val="dk1"/>
              </a:buClr>
              <a:buSzPct val="91666"/>
              <a:buFont typeface="Arial"/>
              <a:buNone/>
            </a:pPr>
            <a:r>
              <a:rPr lang="en-US" sz="1200">
                <a:solidFill>
                  <a:schemeClr val="dk1"/>
                </a:solidFill>
              </a:rPr>
              <a:t>4 campuses and online</a:t>
            </a:r>
          </a:p>
          <a:p>
            <a:pPr lvl="0" rtl="0">
              <a:lnSpc>
                <a:spcPct val="115000"/>
              </a:lnSpc>
              <a:buClr>
                <a:schemeClr val="dk1"/>
              </a:buClr>
              <a:buSzPct val="91666"/>
              <a:buFont typeface="Arial"/>
              <a:buNone/>
            </a:pPr>
            <a:r>
              <a:rPr lang="en-US" sz="1200">
                <a:solidFill>
                  <a:schemeClr val="dk1"/>
                </a:solidFill>
              </a:rPr>
              <a:t>f2f, hybrid and fully online</a:t>
            </a:r>
          </a:p>
          <a:p>
            <a:endParaRPr lang="en-US" sz="12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lnSpc>
                <a:spcPct val="115000"/>
              </a:lnSpc>
              <a:buClr>
                <a:schemeClr val="dk1"/>
              </a:buClr>
              <a:buSzPct val="91666"/>
              <a:buFont typeface="Arial"/>
              <a:buNone/>
            </a:pPr>
            <a:r>
              <a:rPr lang="en-US" sz="1200">
                <a:solidFill>
                  <a:schemeClr val="dk1"/>
                </a:solidFill>
              </a:rPr>
              <a:t>West campus</a:t>
            </a:r>
          </a:p>
          <a:p>
            <a:pPr lvl="0" rtl="0">
              <a:lnSpc>
                <a:spcPct val="115000"/>
              </a:lnSpc>
              <a:buClr>
                <a:schemeClr val="dk1"/>
              </a:buClr>
              <a:buSzPct val="91666"/>
              <a:buFont typeface="Arial"/>
              <a:buNone/>
            </a:pPr>
            <a:r>
              <a:rPr lang="en-US" sz="1200">
                <a:solidFill>
                  <a:schemeClr val="dk1"/>
                </a:solidFill>
              </a:rPr>
              <a:t>Transfer students</a:t>
            </a:r>
          </a:p>
          <a:p>
            <a:pPr lvl="0" rtl="0">
              <a:lnSpc>
                <a:spcPct val="115000"/>
              </a:lnSpc>
              <a:buClr>
                <a:schemeClr val="dk1"/>
              </a:buClr>
              <a:buSzPct val="91666"/>
              <a:buFont typeface="Arial"/>
              <a:buNone/>
            </a:pPr>
            <a:r>
              <a:rPr lang="en-US" sz="1200">
                <a:solidFill>
                  <a:schemeClr val="dk1"/>
                </a:solidFill>
              </a:rPr>
              <a:t>   Library advisory committee</a:t>
            </a:r>
          </a:p>
          <a:p>
            <a:pPr lvl="0" rtl="0">
              <a:lnSpc>
                <a:spcPct val="115000"/>
              </a:lnSpc>
              <a:buClr>
                <a:schemeClr val="dk1"/>
              </a:buClr>
              <a:buSzPct val="91666"/>
              <a:buFont typeface="Arial"/>
              <a:buNone/>
            </a:pPr>
            <a:r>
              <a:rPr lang="en-US" sz="1200">
                <a:solidFill>
                  <a:schemeClr val="dk1"/>
                </a:solidFill>
              </a:rPr>
              <a:t>   faculty interviews</a:t>
            </a:r>
          </a:p>
          <a:p>
            <a:pPr lvl="0" rtl="0">
              <a:lnSpc>
                <a:spcPct val="115000"/>
              </a:lnSpc>
              <a:buClr>
                <a:schemeClr val="dk1"/>
              </a:buClr>
              <a:buSzPct val="91666"/>
              <a:buFont typeface="Arial"/>
              <a:buNone/>
            </a:pPr>
            <a:r>
              <a:rPr lang="en-US" sz="1200">
                <a:solidFill>
                  <a:schemeClr val="dk1"/>
                </a:solidFill>
              </a:rPr>
              <a:t>Collaboration between ASU Libraries and New College for pilot and planning</a:t>
            </a:r>
          </a:p>
          <a:p>
            <a:pPr lvl="0" rtl="0">
              <a:lnSpc>
                <a:spcPct val="115000"/>
              </a:lnSpc>
              <a:buClr>
                <a:schemeClr val="dk1"/>
              </a:buClr>
              <a:buSzPct val="91666"/>
              <a:buFont typeface="Arial"/>
              <a:buNone/>
            </a:pPr>
            <a:r>
              <a:rPr lang="en-US" sz="1200">
                <a:solidFill>
                  <a:schemeClr val="dk1"/>
                </a:solidFill>
              </a:rPr>
              <a:t>Librarians representing different disciplines and campuses</a:t>
            </a:r>
          </a:p>
          <a:p>
            <a:pPr lvl="0" rtl="0">
              <a:lnSpc>
                <a:spcPct val="115000"/>
              </a:lnSpc>
              <a:buClr>
                <a:schemeClr val="dk1"/>
              </a:buClr>
              <a:buSzPct val="91666"/>
              <a:buFont typeface="Arial"/>
              <a:buNone/>
            </a:pPr>
            <a:r>
              <a:rPr lang="en-US" sz="1200">
                <a:solidFill>
                  <a:schemeClr val="dk1"/>
                </a:solidFill>
              </a:rPr>
              <a:t>Why badges?</a:t>
            </a:r>
          </a:p>
          <a:p>
            <a:pPr lvl="0" rtl="0">
              <a:lnSpc>
                <a:spcPct val="115000"/>
              </a:lnSpc>
              <a:buClr>
                <a:schemeClr val="dk1"/>
              </a:buClr>
              <a:buSzPct val="91666"/>
              <a:buFont typeface="Arial"/>
              <a:buNone/>
            </a:pPr>
            <a:r>
              <a:rPr lang="en-US" sz="1200">
                <a:solidFill>
                  <a:schemeClr val="dk1"/>
                </a:solidFill>
              </a:rPr>
              <a:t>Decreasing resources—financial and human—fewer librarians</a:t>
            </a:r>
          </a:p>
          <a:p>
            <a:pPr lvl="0" rtl="0">
              <a:lnSpc>
                <a:spcPct val="115000"/>
              </a:lnSpc>
              <a:buClr>
                <a:schemeClr val="dk1"/>
              </a:buClr>
              <a:buSzPct val="91666"/>
              <a:buFont typeface="Arial"/>
              <a:buNone/>
            </a:pPr>
            <a:r>
              <a:rPr lang="en-US" sz="1200">
                <a:solidFill>
                  <a:schemeClr val="dk1"/>
                </a:solidFill>
              </a:rPr>
              <a:t>Increasing numbers of students and expectations</a:t>
            </a:r>
          </a:p>
          <a:p>
            <a:pPr lvl="0" rtl="0">
              <a:lnSpc>
                <a:spcPct val="115000"/>
              </a:lnSpc>
              <a:buClr>
                <a:schemeClr val="dk1"/>
              </a:buClr>
              <a:buSzPct val="91666"/>
              <a:buFont typeface="Arial"/>
              <a:buNone/>
            </a:pPr>
            <a:r>
              <a:rPr lang="en-US" sz="1200">
                <a:solidFill>
                  <a:schemeClr val="dk1"/>
                </a:solidFill>
              </a:rPr>
              <a:t>Need to keep up with increase in student enrollment both online and on the ground—</a:t>
            </a:r>
          </a:p>
          <a:p>
            <a:pPr lvl="0" rtl="0">
              <a:lnSpc>
                <a:spcPct val="115000"/>
              </a:lnSpc>
              <a:buClr>
                <a:schemeClr val="dk1"/>
              </a:buClr>
              <a:buSzPct val="91666"/>
              <a:buFont typeface="Arial"/>
              <a:buNone/>
            </a:pPr>
            <a:r>
              <a:rPr lang="en-US" sz="1200">
                <a:solidFill>
                  <a:schemeClr val="dk1"/>
                </a:solidFill>
              </a:rPr>
              <a:t>We needed to find something that is sustainable and scalable and works across disciplines and academic programs  BADGES are the answer. Kevin will talk more about them in a few minutes but </a:t>
            </a:r>
            <a:r>
              <a:rPr lang="en-US" sz="1250">
                <a:solidFill>
                  <a:schemeClr val="dk1"/>
                </a:solidFill>
              </a:rPr>
              <a:t>Learning Badges (also known as Open Badges or Digital Badges) is an innovative and sustainable solution. Many students like learning online so badges meet students at where they  are and provide the student with a takeaway of value. Because the are online badges can be accessed on different devices at different times.</a:t>
            </a:r>
          </a:p>
          <a:p>
            <a:pPr lvl="0" rtl="0">
              <a:lnSpc>
                <a:spcPct val="115000"/>
              </a:lnSpc>
              <a:buClr>
                <a:schemeClr val="dk1"/>
              </a:buClr>
              <a:buSzPct val="91666"/>
              <a:buFont typeface="Arial"/>
              <a:buNone/>
            </a:pPr>
            <a:r>
              <a:rPr lang="en-US" sz="1200">
                <a:solidFill>
                  <a:schemeClr val="dk1"/>
                </a:solidFill>
              </a:rPr>
              <a:t>another example of flexibility—we have 4 badges—at least 3 have multiple parts—faculty can select most relevant sections to create their own grouping or only select one module</a:t>
            </a:r>
          </a:p>
          <a:p>
            <a:pPr lvl="0" rtl="0">
              <a:lnSpc>
                <a:spcPct val="115000"/>
              </a:lnSpc>
              <a:buNone/>
            </a:pPr>
            <a:r>
              <a:rPr lang="en-US" sz="1200">
                <a:solidFill>
                  <a:schemeClr val="dk1"/>
                </a:solidFill>
              </a:rPr>
              <a:t>Completion of all modules of a badge means a badge is awarded; completion only one module means the student is awarded a certificate that can be listed on student resume</a:t>
            </a:r>
          </a:p>
          <a:p>
            <a:pPr lvl="0" rtl="0">
              <a:lnSpc>
                <a:spcPct val="115000"/>
              </a:lnSpc>
              <a:buClr>
                <a:schemeClr val="dk1"/>
              </a:buClr>
              <a:buSzPct val="91666"/>
              <a:buFont typeface="Arial"/>
              <a:buNone/>
            </a:pPr>
            <a:r>
              <a:rPr lang="en-US" sz="1200">
                <a:solidFill>
                  <a:schemeClr val="dk1"/>
                </a:solidFill>
              </a:rPr>
              <a:t>Their flexibility allows for integration into course work</a:t>
            </a:r>
          </a:p>
          <a:p>
            <a:pPr lvl="0" rtl="0">
              <a:lnSpc>
                <a:spcPct val="115000"/>
              </a:lnSpc>
              <a:buClr>
                <a:schemeClr val="dk1"/>
              </a:buClr>
              <a:buSzPct val="91666"/>
              <a:buFont typeface="Arial"/>
              <a:buNone/>
            </a:pPr>
            <a:r>
              <a:rPr lang="en-US" sz="1200">
                <a:solidFill>
                  <a:schemeClr val="dk1"/>
                </a:solidFill>
              </a:rPr>
              <a:t>They consist of basic core information skills linked to national standards so they are recognized skills employers indicated they needed from employees in a recent Project Information Literacy report</a:t>
            </a:r>
          </a:p>
          <a:p>
            <a:pPr lvl="0" rtl="0">
              <a:lnSpc>
                <a:spcPct val="115000"/>
              </a:lnSpc>
              <a:buClr>
                <a:schemeClr val="dk1"/>
              </a:buClr>
              <a:buSzPct val="91666"/>
              <a:buFont typeface="Arial"/>
              <a:buNone/>
            </a:pPr>
            <a:r>
              <a:rPr lang="en-US" sz="1200">
                <a:solidFill>
                  <a:schemeClr val="dk1"/>
                </a:solidFill>
              </a:rPr>
              <a:t>Their flexibility also allows us to make changes based on stakeholder needs</a:t>
            </a:r>
            <a:r>
              <a:rPr lang="en-US" sz="1200">
                <a:solidFill>
                  <a:srgbClr val="FF0000"/>
                </a:solidFill>
              </a:rPr>
              <a:t>, we changed the original process of having distinct complete badges to incorporate certificates for intermediate steps.  This was after hearing faculty feedback that they would like to have the option to require only a small portion (such as a single module) of a full badge within their course requirements.</a:t>
            </a:r>
          </a:p>
          <a:p>
            <a:pPr lvl="0" rtl="0">
              <a:lnSpc>
                <a:spcPct val="115000"/>
              </a:lnSpc>
              <a:buNone/>
            </a:pPr>
            <a:r>
              <a:rPr lang="en-US" sz="1200">
                <a:solidFill>
                  <a:schemeClr val="dk1"/>
                </a:solidFill>
              </a:rPr>
              <a:t> </a:t>
            </a:r>
          </a:p>
          <a:p>
            <a:endParaRPr lang="en-US" sz="1200">
              <a:solidFill>
                <a:schemeClr val="dk1"/>
              </a:solidFill>
            </a:endParaRPr>
          </a:p>
          <a:p>
            <a:endParaRPr lang="en-US" sz="1200">
              <a:solidFill>
                <a:schemeClr val="dk1"/>
              </a:solidFill>
            </a:endParaRPr>
          </a:p>
          <a:p>
            <a:endParaRPr lang="en-US" sz="1200">
              <a:solidFill>
                <a:schemeClr val="dk1"/>
              </a:solidFill>
            </a:endParaRPr>
          </a:p>
        </p:txBody>
      </p:sp>
      <p:sp>
        <p:nvSpPr>
          <p:cNvPr id="125" name="Shape 12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buClr>
                <a:schemeClr val="dk1"/>
              </a:buClr>
              <a:buSzPct val="100000"/>
              <a:buFont typeface="Arial"/>
              <a:buNone/>
            </a:pPr>
            <a:r>
              <a:rPr lang="en-US" sz="1100" dirty="0">
                <a:solidFill>
                  <a:schemeClr val="dk1"/>
                </a:solidFill>
              </a:rPr>
              <a:t>1.</a:t>
            </a:r>
            <a:r>
              <a:rPr lang="en-US" sz="700" dirty="0">
                <a:solidFill>
                  <a:schemeClr val="dk1"/>
                </a:solidFill>
              </a:rPr>
              <a:t>       </a:t>
            </a:r>
            <a:r>
              <a:rPr lang="en-US" sz="1100" dirty="0">
                <a:solidFill>
                  <a:schemeClr val="dk1"/>
                </a:solidFill>
              </a:rPr>
              <a:t>What Are Digital Badges?</a:t>
            </a:r>
          </a:p>
          <a:p>
            <a:pPr lvl="0" rtl="0">
              <a:buClr>
                <a:schemeClr val="dk1"/>
              </a:buClr>
              <a:buSzPct val="100000"/>
              <a:buFont typeface="Arial"/>
              <a:buNone/>
            </a:pPr>
            <a:r>
              <a:rPr lang="en-US" sz="1100" dirty="0">
                <a:solidFill>
                  <a:schemeClr val="dk1"/>
                </a:solidFill>
              </a:rPr>
              <a:t>a.</a:t>
            </a:r>
            <a:r>
              <a:rPr lang="en-US" sz="700" dirty="0">
                <a:solidFill>
                  <a:schemeClr val="dk1"/>
                </a:solidFill>
              </a:rPr>
              <a:t>   	</a:t>
            </a:r>
            <a:r>
              <a:rPr lang="en-US" sz="1100" dirty="0">
                <a:solidFill>
                  <a:schemeClr val="dk1"/>
                </a:solidFill>
              </a:rPr>
              <a:t>Well they essentially function as symbol or indicator of knowledge, mastery, accomplishment, skill, quality, or interest, etc.</a:t>
            </a:r>
          </a:p>
          <a:p>
            <a:pPr lvl="0" rtl="0">
              <a:buClr>
                <a:schemeClr val="dk1"/>
              </a:buClr>
              <a:buSzPct val="100000"/>
              <a:buFont typeface="Arial"/>
              <a:buNone/>
            </a:pPr>
            <a:r>
              <a:rPr lang="en-US" sz="1100" dirty="0">
                <a:solidFill>
                  <a:schemeClr val="dk1"/>
                </a:solidFill>
              </a:rPr>
              <a:t>b.</a:t>
            </a:r>
            <a:r>
              <a:rPr lang="en-US" sz="700" dirty="0">
                <a:solidFill>
                  <a:schemeClr val="dk1"/>
                </a:solidFill>
              </a:rPr>
              <a:t>  	</a:t>
            </a:r>
            <a:r>
              <a:rPr lang="en-US" sz="1100" dirty="0">
                <a:solidFill>
                  <a:schemeClr val="dk1"/>
                </a:solidFill>
              </a:rPr>
              <a:t>So our students, employees…or anyone for that matter, can complete, an instruction module such as a tutorial, perhaps take a quiz or another type of learning assessment…essentially complete some sort of task and then these students earn a digital badge.  As I mentioned this earned digital badge represents and shows that the students have mastery of that given topic, learning outcome, or skill.</a:t>
            </a:r>
          </a:p>
          <a:p>
            <a:pPr lvl="0" rtl="0">
              <a:buClr>
                <a:schemeClr val="dk1"/>
              </a:buClr>
              <a:buSzPct val="100000"/>
              <a:buFont typeface="Arial"/>
              <a:buNone/>
            </a:pPr>
            <a:r>
              <a:rPr lang="en-US" sz="1100" dirty="0">
                <a:solidFill>
                  <a:schemeClr val="dk1"/>
                </a:solidFill>
              </a:rPr>
              <a:t>c.</a:t>
            </a:r>
            <a:r>
              <a:rPr lang="en-US" sz="700" dirty="0">
                <a:solidFill>
                  <a:schemeClr val="dk1"/>
                </a:solidFill>
              </a:rPr>
              <a:t>   	</a:t>
            </a:r>
            <a:r>
              <a:rPr lang="en-US" sz="1100" dirty="0">
                <a:solidFill>
                  <a:schemeClr val="dk1"/>
                </a:solidFill>
              </a:rPr>
              <a:t>Digital badges thus function as a micro-credentialing system</a:t>
            </a:r>
          </a:p>
          <a:p>
            <a:pPr lvl="0" rtl="0">
              <a:buClr>
                <a:schemeClr val="dk1"/>
              </a:buClr>
              <a:buSzPct val="100000"/>
              <a:buFont typeface="Arial"/>
              <a:buNone/>
            </a:pPr>
            <a:r>
              <a:rPr lang="en-US" sz="1100" dirty="0">
                <a:solidFill>
                  <a:schemeClr val="dk1"/>
                </a:solidFill>
              </a:rPr>
              <a:t>e.</a:t>
            </a:r>
            <a:r>
              <a:rPr lang="en-US" sz="700" dirty="0">
                <a:solidFill>
                  <a:schemeClr val="dk1"/>
                </a:solidFill>
              </a:rPr>
              <a:t>  	</a:t>
            </a:r>
            <a:r>
              <a:rPr lang="en-US" sz="1100" dirty="0">
                <a:solidFill>
                  <a:schemeClr val="dk1"/>
                </a:solidFill>
              </a:rPr>
              <a:t>Students can collect these learning badges and display and share them with their professors perhaps as part of an assignment or with prospective employers, or other relevant groups. And this is all done in the online environment.</a:t>
            </a:r>
          </a:p>
          <a:p>
            <a:pPr lvl="0" rtl="0">
              <a:buClr>
                <a:schemeClr val="dk1"/>
              </a:buClr>
              <a:buSzPct val="100000"/>
              <a:buFont typeface="Arial"/>
              <a:buNone/>
            </a:pPr>
            <a:r>
              <a:rPr lang="en-US" sz="1100" dirty="0">
                <a:solidFill>
                  <a:schemeClr val="dk1"/>
                </a:solidFill>
              </a:rPr>
              <a:t>d.</a:t>
            </a:r>
            <a:r>
              <a:rPr lang="en-US" sz="700" dirty="0">
                <a:solidFill>
                  <a:schemeClr val="dk1"/>
                </a:solidFill>
              </a:rPr>
              <a:t>  	</a:t>
            </a:r>
            <a:r>
              <a:rPr lang="en-US" sz="1100" dirty="0">
                <a:solidFill>
                  <a:schemeClr val="dk1"/>
                </a:solidFill>
              </a:rPr>
              <a:t>And here are a couple examples of what an actual digital badge might look like.  Several of these are mock ups from our project that were ultimately not used and then we have badges from other institutions doing this kind of thing. </a:t>
            </a:r>
          </a:p>
          <a:p>
            <a:endParaRPr lang="en-US" sz="1100" dirty="0">
              <a:solidFill>
                <a:schemeClr val="dk1"/>
              </a:solidFill>
            </a:endParaRPr>
          </a:p>
          <a:p>
            <a:endParaRPr lang="en-US" sz="1100" dirty="0">
              <a:solidFill>
                <a:schemeClr val="dk1"/>
              </a:solidFill>
            </a:endParaRPr>
          </a:p>
        </p:txBody>
      </p:sp>
      <p:sp>
        <p:nvSpPr>
          <p:cNvPr id="136" name="Shape 13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buClr>
                <a:schemeClr val="dk1"/>
              </a:buClr>
              <a:buSzPct val="100000"/>
              <a:buFont typeface="Arial"/>
              <a:buNone/>
            </a:pPr>
            <a:r>
              <a:rPr lang="en-US" sz="1100">
                <a:solidFill>
                  <a:schemeClr val="dk1"/>
                </a:solidFill>
              </a:rPr>
              <a:t>1.</a:t>
            </a:r>
            <a:r>
              <a:rPr lang="en-US" sz="700">
                <a:solidFill>
                  <a:schemeClr val="dk1"/>
                </a:solidFill>
              </a:rPr>
              <a:t>       </a:t>
            </a:r>
            <a:r>
              <a:rPr lang="en-US" sz="1100">
                <a:solidFill>
                  <a:schemeClr val="dk1"/>
                </a:solidFill>
              </a:rPr>
              <a:t>Project Status/Plan/What we did</a:t>
            </a:r>
          </a:p>
          <a:p>
            <a:pPr lvl="0" rtl="0">
              <a:buClr>
                <a:schemeClr val="dk1"/>
              </a:buClr>
              <a:buSzPct val="100000"/>
              <a:buFont typeface="Arial"/>
              <a:buNone/>
            </a:pPr>
            <a:r>
              <a:rPr lang="en-US" sz="1100">
                <a:solidFill>
                  <a:schemeClr val="dk1"/>
                </a:solidFill>
              </a:rPr>
              <a:t>a.</a:t>
            </a:r>
            <a:r>
              <a:rPr lang="en-US" sz="700">
                <a:solidFill>
                  <a:schemeClr val="dk1"/>
                </a:solidFill>
              </a:rPr>
              <a:t>   	</a:t>
            </a:r>
            <a:r>
              <a:rPr lang="en-US" sz="1100">
                <a:solidFill>
                  <a:schemeClr val="dk1"/>
                </a:solidFill>
              </a:rPr>
              <a:t>At ASU this past summer we started working on a pilot program for a digital badge system.</a:t>
            </a:r>
          </a:p>
          <a:p>
            <a:pPr lvl="0" rtl="0">
              <a:buClr>
                <a:schemeClr val="dk1"/>
              </a:buClr>
              <a:buSzPct val="100000"/>
              <a:buFont typeface="Arial"/>
              <a:buNone/>
            </a:pPr>
            <a:r>
              <a:rPr lang="en-US" sz="1100">
                <a:solidFill>
                  <a:schemeClr val="dk1"/>
                </a:solidFill>
              </a:rPr>
              <a:t>b.</a:t>
            </a:r>
            <a:r>
              <a:rPr lang="en-US" sz="700">
                <a:solidFill>
                  <a:schemeClr val="dk1"/>
                </a:solidFill>
              </a:rPr>
              <a:t>  	</a:t>
            </a:r>
            <a:r>
              <a:rPr lang="en-US" sz="1100">
                <a:solidFill>
                  <a:schemeClr val="dk1"/>
                </a:solidFill>
              </a:rPr>
              <a:t>The project was initiated by librarians but brought in several instructional designers and online instruction technology support individuals to assist.</a:t>
            </a:r>
          </a:p>
          <a:p>
            <a:pPr lvl="0" rtl="0">
              <a:buClr>
                <a:schemeClr val="dk1"/>
              </a:buClr>
              <a:buSzPct val="100000"/>
              <a:buFont typeface="Arial"/>
              <a:buNone/>
            </a:pPr>
            <a:r>
              <a:rPr lang="en-US" sz="1100">
                <a:solidFill>
                  <a:schemeClr val="dk1"/>
                </a:solidFill>
              </a:rPr>
              <a:t>c.</a:t>
            </a:r>
            <a:r>
              <a:rPr lang="en-US" sz="700">
                <a:solidFill>
                  <a:schemeClr val="dk1"/>
                </a:solidFill>
              </a:rPr>
              <a:t>  	</a:t>
            </a:r>
            <a:r>
              <a:rPr lang="en-US" sz="1100">
                <a:solidFill>
                  <a:schemeClr val="dk1"/>
                </a:solidFill>
              </a:rPr>
              <a:t>One of our first steps was to create a project plan that you can see here.  This link actually leads to our example project plan so if you look on our EDUCAUSE profiles later you can find the slides and find this link.</a:t>
            </a:r>
          </a:p>
          <a:p>
            <a:pPr lvl="0" rtl="0">
              <a:buClr>
                <a:schemeClr val="dk1"/>
              </a:buClr>
              <a:buSzPct val="100000"/>
              <a:buFont typeface="Arial"/>
              <a:buNone/>
            </a:pPr>
            <a:r>
              <a:rPr lang="en-US" sz="1100">
                <a:solidFill>
                  <a:schemeClr val="dk1"/>
                </a:solidFill>
              </a:rPr>
              <a:t>d.</a:t>
            </a:r>
            <a:r>
              <a:rPr lang="en-US" sz="700">
                <a:solidFill>
                  <a:schemeClr val="dk1"/>
                </a:solidFill>
              </a:rPr>
              <a:t>   	</a:t>
            </a:r>
            <a:r>
              <a:rPr lang="en-US" sz="1100">
                <a:solidFill>
                  <a:schemeClr val="dk1"/>
                </a:solidFill>
              </a:rPr>
              <a:t>Our focus was on teaching students library and research skills.  Our Digital Learning Badges Workgroup envisioned a series of online modules, each one focusing on a discrete set of skills or accomplishments that could build a student’s information competencies in a demonstrable way.  Examples included:</a:t>
            </a:r>
          </a:p>
          <a:p>
            <a:endParaRPr lang="en-US" sz="1100">
              <a:solidFill>
                <a:schemeClr val="dk1"/>
              </a:solidFill>
            </a:endParaRPr>
          </a:p>
          <a:p>
            <a:endParaRPr lang="en-US" sz="1100">
              <a:solidFill>
                <a:schemeClr val="dk1"/>
              </a:solidFill>
            </a:endParaRPr>
          </a:p>
        </p:txBody>
      </p:sp>
      <p:sp>
        <p:nvSpPr>
          <p:cNvPr id="145" name="Shape 1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None/>
            </a:pPr>
            <a:r>
              <a:rPr lang="en-US" sz="1550" b="0" i="0" u="none" strike="noStrike" cap="none" baseline="0"/>
              <a:t>These logos represent some of the technology we are using in implementing our badges program.  We chose to include many types of learning content and found that Storyline is a great product to integrate video, quizzes, interactive activities, and more into a packaged tutorial platform.  Omeka is what we are using to create a learning objects repository to store all our content pieces.  Blackboard Course Sites is how students will interact with these modules.  YouTube is a platform we use to produce videos from ASU Libraries, and also to showcase videos of our modules so far.  WordPress is where we will host the badges themselves, and BadgeOS is the plugin for WordPress that will allow us to develop an automated system for badge receipt and upload to the web for students.</a:t>
            </a:r>
          </a:p>
          <a:p>
            <a:endParaRPr lang="en-US" sz="1550" b="0" i="0" u="none" strike="noStrike" cap="none" baseline="0"/>
          </a:p>
          <a:p>
            <a:pPr>
              <a:buNone/>
            </a:pPr>
            <a:r>
              <a:rPr lang="en-US" sz="1550" b="0" i="0" u="none" strike="noStrike" cap="none" baseline="0"/>
              <a:t>Lessons Learned</a:t>
            </a:r>
          </a:p>
          <a:p>
            <a:endParaRPr lang="en-US" sz="1550" b="0" i="0" u="none" strike="noStrike" cap="none" baseline="0"/>
          </a:p>
          <a:p>
            <a:pPr>
              <a:buNone/>
            </a:pPr>
            <a:r>
              <a:rPr lang="en-US" sz="1550" b="0" i="0" u="none" strike="noStrike" cap="none" baseline="0"/>
              <a:t>First: Hire experts to include project team members who have implemented badge systems – specifically regarding reliable methods to certify badge and upload them to viewable, transferable platforms that will work with your institution’s needs</a:t>
            </a:r>
          </a:p>
          <a:p>
            <a:endParaRPr lang="en-US" sz="1550" b="0" i="0" u="none" strike="noStrike" cap="none" baseline="0"/>
          </a:p>
          <a:p>
            <a:pPr>
              <a:buNone/>
            </a:pPr>
            <a:r>
              <a:rPr lang="en-US" sz="1550" b="0" i="0" u="none" strike="noStrike" cap="none" baseline="0"/>
              <a:t>Learning Objects – use what you already have; investigate software that will help you build other needed components or provide the best formats</a:t>
            </a:r>
          </a:p>
          <a:p>
            <a:endParaRPr lang="en-US" sz="1550" b="0" i="0" u="none" strike="noStrike" cap="none" baseline="0"/>
          </a:p>
          <a:p>
            <a:pPr>
              <a:buNone/>
            </a:pPr>
            <a:r>
              <a:rPr lang="en-US" sz="1550" b="0" i="0" u="none" strike="noStrike" cap="none" baseline="0"/>
              <a:t>Style Guide – create a standardized guide listing the format/components of each module (title slide, overview/learning objectives, content, resources slide, completion slide (with progress bar if multiple sections/modules per badge)), font style, color palette, and other aspects of module creation for consistency in appearance and in user experience</a:t>
            </a:r>
          </a:p>
          <a:p>
            <a:endParaRPr lang="en-US" sz="1550" b="0" i="0" u="none" strike="noStrike" cap="none" baseline="0"/>
          </a:p>
          <a:p>
            <a:pPr>
              <a:buNone/>
            </a:pPr>
            <a:r>
              <a:rPr lang="en-US" sz="1550" b="0" i="0" u="none" strike="noStrike" cap="none" baseline="0"/>
              <a:t>Choose a method to store your content pieces – we are using Omeka to create a learning objects repository where we will store final content pieces</a:t>
            </a:r>
          </a:p>
          <a:p>
            <a:endParaRPr lang="en-US" sz="1550" b="0" i="0" u="none" strike="noStrike" cap="none" baseline="0"/>
          </a:p>
          <a:p>
            <a:pPr>
              <a:buNone/>
            </a:pPr>
            <a:r>
              <a:rPr lang="en-US" sz="1550" b="0" i="0" u="none" strike="noStrike" cap="none" baseline="0"/>
              <a:t>Choose a method to host your content – we are using WordPress to host</a:t>
            </a:r>
          </a:p>
          <a:p>
            <a:endParaRPr lang="en-US" sz="1550" b="0" i="0" u="none" strike="noStrike" cap="none" baseline="0"/>
          </a:p>
          <a:p>
            <a:pPr>
              <a:buNone/>
            </a:pPr>
            <a:r>
              <a:rPr lang="en-US" sz="1550" b="0" i="0" u="none" strike="noStrike" cap="none" baseline="0"/>
              <a:t>Choose a Badge delivery system – we will be using Badge OS – we are in the process of hiring a programmer to write the API/s that will enable automated badge posting for students as they complete badges</a:t>
            </a:r>
          </a:p>
        </p:txBody>
      </p:sp>
      <p:sp>
        <p:nvSpPr>
          <p:cNvPr id="159" name="Shape 1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None/>
            </a:pPr>
            <a:r>
              <a:rPr lang="en-US" sz="1800" b="0" i="0" u="none" strike="noStrike" cap="none" baseline="0"/>
              <a:t>We’ve collected a set of links to Resources &amp; Tools we’re using, that we considered, and/or that others are using; Examples of badging systems in higher ed and elsewhere; and Readings and Learning Opportunities available to learn more about digital badges</a:t>
            </a:r>
          </a:p>
        </p:txBody>
      </p:sp>
      <p:sp>
        <p:nvSpPr>
          <p:cNvPr id="172" name="Shape 1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Calibri"/>
              <a:buNone/>
              <a:defRPr/>
            </a:lvl1pPr>
            <a:lvl2pPr marL="457200" marR="0" indent="0" algn="ctr" rtl="0">
              <a:spcBef>
                <a:spcPts val="560"/>
              </a:spcBef>
              <a:buClr>
                <a:srgbClr val="888888"/>
              </a:buClr>
              <a:buFont typeface="Calibri"/>
              <a:buNone/>
              <a:defRPr/>
            </a:lvl2pPr>
            <a:lvl3pPr marL="914400" marR="0" indent="0" algn="ctr" rtl="0">
              <a:spcBef>
                <a:spcPts val="480"/>
              </a:spcBef>
              <a:buClr>
                <a:srgbClr val="888888"/>
              </a:buClr>
              <a:buFont typeface="Calibri"/>
              <a:buNone/>
              <a:defRPr/>
            </a:lvl3pPr>
            <a:lvl4pPr marL="1371600" marR="0" indent="0" algn="ctr" rtl="0">
              <a:spcBef>
                <a:spcPts val="400"/>
              </a:spcBef>
              <a:buClr>
                <a:srgbClr val="888888"/>
              </a:buClr>
              <a:buFont typeface="Calibri"/>
              <a:buNone/>
              <a:defRPr/>
            </a:lvl4pPr>
            <a:lvl5pPr marL="1828800" marR="0" indent="0" algn="ctr" rtl="0">
              <a:spcBef>
                <a:spcPts val="400"/>
              </a:spcBef>
              <a:buClr>
                <a:srgbClr val="888888"/>
              </a:buClr>
              <a:buFont typeface="Calibri"/>
              <a:buNone/>
              <a:defRPr/>
            </a:lvl5pPr>
            <a:lvl6pPr marL="2286000" marR="0" indent="0" algn="ctr" rtl="0">
              <a:spcBef>
                <a:spcPts val="400"/>
              </a:spcBef>
              <a:buClr>
                <a:srgbClr val="888888"/>
              </a:buClr>
              <a:buFont typeface="Calibri"/>
              <a:buNone/>
              <a:defRPr/>
            </a:lvl6pPr>
            <a:lvl7pPr marL="2743200" marR="0" indent="0" algn="ctr" rtl="0">
              <a:spcBef>
                <a:spcPts val="400"/>
              </a:spcBef>
              <a:buClr>
                <a:srgbClr val="888888"/>
              </a:buClr>
              <a:buFont typeface="Calibri"/>
              <a:buNone/>
              <a:defRPr/>
            </a:lvl7pPr>
            <a:lvl8pPr marL="3200400" marR="0" indent="0" algn="ctr" rtl="0">
              <a:spcBef>
                <a:spcPts val="400"/>
              </a:spcBef>
              <a:buClr>
                <a:srgbClr val="888888"/>
              </a:buClr>
              <a:buFont typeface="Calibri"/>
              <a:buNone/>
              <a:defRPr/>
            </a:lvl8pPr>
            <a:lvl9pPr marL="3657600" marR="0" indent="0" algn="ctr" rtl="0">
              <a:spcBef>
                <a:spcPts val="400"/>
              </a:spcBef>
              <a:buClr>
                <a:srgbClr val="888888"/>
              </a:buClr>
              <a:buFont typeface="Calibri"/>
              <a:buNone/>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8" name="Shape 2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Clr>
                <a:srgbClr val="888888"/>
              </a:buClr>
              <a:buFont typeface="Calibri"/>
              <a:buNone/>
              <a:defRPr/>
            </a:lvl1pPr>
            <a:lvl2pPr marL="457200" indent="0" rtl="0">
              <a:buClr>
                <a:srgbClr val="888888"/>
              </a:buClr>
              <a:buFont typeface="Calibri"/>
              <a:buNone/>
              <a:defRPr/>
            </a:lvl2pPr>
            <a:lvl3pPr marL="914400" indent="0" rtl="0">
              <a:buClr>
                <a:srgbClr val="888888"/>
              </a:buClr>
              <a:buFont typeface="Calibri"/>
              <a:buNone/>
              <a:defRPr/>
            </a:lvl3pPr>
            <a:lvl4pPr marL="1371600" indent="0" rtl="0">
              <a:buClr>
                <a:srgbClr val="888888"/>
              </a:buClr>
              <a:buFont typeface="Calibri"/>
              <a:buNone/>
              <a:defRPr/>
            </a:lvl4pPr>
            <a:lvl5pPr marL="1828800" indent="0" rtl="0">
              <a:buClr>
                <a:srgbClr val="888888"/>
              </a:buClr>
              <a:buFont typeface="Calibri"/>
              <a:buNone/>
              <a:defRPr/>
            </a:lvl5pPr>
            <a:lvl6pPr marL="2286000" indent="0" rtl="0">
              <a:buClr>
                <a:srgbClr val="888888"/>
              </a:buClr>
              <a:buFont typeface="Calibri"/>
              <a:buNone/>
              <a:defRPr/>
            </a:lvl6pPr>
            <a:lvl7pPr marL="2743200" indent="0" rtl="0">
              <a:buClr>
                <a:srgbClr val="888888"/>
              </a:buClr>
              <a:buFont typeface="Calibri"/>
              <a:buNone/>
              <a:defRPr/>
            </a:lvl7pPr>
            <a:lvl8pPr marL="3200400" indent="0" rtl="0">
              <a:buClr>
                <a:srgbClr val="888888"/>
              </a:buClr>
              <a:buFont typeface="Calibri"/>
              <a:buNone/>
              <a:defRPr/>
            </a:lvl8pPr>
            <a:lvl9pPr marL="3657600" indent="0" rtl="0">
              <a:buClr>
                <a:srgbClr val="888888"/>
              </a:buClr>
              <a:buFont typeface="Calibri"/>
              <a:buNone/>
              <a:defRPr/>
            </a:lvl9pPr>
          </a:lstStyle>
          <a:p>
            <a:endParaRPr/>
          </a:p>
        </p:txBody>
      </p:sp>
      <p:sp>
        <p:nvSpPr>
          <p:cNvPr id="29" name="Shape 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1" name="Shape 3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4" name="Shape 3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5" name="Shape 3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Calibri"/>
              <a:buChar char="•"/>
              <a:defRPr/>
            </a:lvl1pPr>
            <a:lvl2pPr marL="742950" marR="0" indent="-107950" algn="l" rtl="0">
              <a:spcBef>
                <a:spcPts val="560"/>
              </a:spcBef>
              <a:buClr>
                <a:schemeClr val="dk1"/>
              </a:buClr>
              <a:buFont typeface="Calibri"/>
              <a:buChar char="–"/>
              <a:defRPr/>
            </a:lvl2pPr>
            <a:lvl3pPr marL="1143000" marR="0" indent="-76200" algn="l" rtl="0">
              <a:spcBef>
                <a:spcPts val="480"/>
              </a:spcBef>
              <a:buClr>
                <a:schemeClr val="dk1"/>
              </a:buClr>
              <a:buFont typeface="Calibri"/>
              <a:buChar char="•"/>
              <a:defRPr/>
            </a:lvl3pPr>
            <a:lvl4pPr marL="1600200" marR="0" indent="-101600" algn="l" rtl="0">
              <a:spcBef>
                <a:spcPts val="400"/>
              </a:spcBef>
              <a:buClr>
                <a:schemeClr val="dk1"/>
              </a:buClr>
              <a:buFont typeface="Calibri"/>
              <a:buChar char="–"/>
              <a:defRPr/>
            </a:lvl4pPr>
            <a:lvl5pPr marL="2057400" marR="0" indent="-101600" algn="l" rtl="0">
              <a:spcBef>
                <a:spcPts val="400"/>
              </a:spcBef>
              <a:buClr>
                <a:schemeClr val="dk1"/>
              </a:buClr>
              <a:buFont typeface="Calibri"/>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youtu.be/N8n2r6_0Yz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hyperlink" Target="http://www.polleverywhere.com/free_text_polls/oI777Oa9BPeDEwW"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libguides.asu.edu/educauseportland201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polleverywhere.com/multiple_choice_polls/RrjB1dcH0KM4q0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lib.asu.edu/librarychannel/2013/07/26/transferstuden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hdl.handle.net/2286/R.I.2118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docs.google.com/document/d/1odq8FofUAGFwIZi1DgdvQfMrNdCSOQ-zrYxD-nbIiHY/edit?usp=sharin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hdl.handle.net/2286/R.I.21188" TargetMode="External"/><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docs.google.com/document/d/1oMwg5uMgcxWYc-NwOprOfdfsICThAiL_4_C4JKSV1Jc/edit?usp=shar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685800" y="660400"/>
            <a:ext cx="7772400" cy="1778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600" b="0" i="0" u="none" strike="noStrike" cap="none" baseline="0">
                <a:solidFill>
                  <a:schemeClr val="dk1"/>
                </a:solidFill>
                <a:latin typeface="Calibri"/>
                <a:ea typeface="Calibri"/>
                <a:cs typeface="Calibri"/>
                <a:sym typeface="Calibri"/>
              </a:rPr>
              <a:t>Overcoming Obstacles in Online Learning: Best Practices for Digital Badges in Higher Ed</a:t>
            </a:r>
          </a:p>
        </p:txBody>
      </p:sp>
      <p:sp>
        <p:nvSpPr>
          <p:cNvPr id="85" name="Shape 85"/>
          <p:cNvSpPr txBox="1">
            <a:spLocks noGrp="1"/>
          </p:cNvSpPr>
          <p:nvPr>
            <p:ph type="subTitle" idx="1"/>
          </p:nvPr>
        </p:nvSpPr>
        <p:spPr>
          <a:xfrm>
            <a:off x="762000" y="4572000"/>
            <a:ext cx="7696199" cy="1219199"/>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Calibri"/>
              <a:buNone/>
            </a:pPr>
            <a:r>
              <a:rPr lang="en-US" sz="3200" b="0" i="0" u="none" strike="noStrike" cap="none" baseline="0">
                <a:solidFill>
                  <a:srgbClr val="888888"/>
                </a:solidFill>
                <a:latin typeface="Calibri"/>
                <a:ea typeface="Calibri"/>
                <a:cs typeface="Calibri"/>
                <a:sym typeface="Calibri"/>
              </a:rPr>
              <a:t>Bee Gallegos, Lisa Kammerlocher, </a:t>
            </a:r>
          </a:p>
          <a:p>
            <a:pPr marL="0" marR="0" lvl="0" indent="0" algn="ctr" rtl="0">
              <a:spcBef>
                <a:spcPts val="640"/>
              </a:spcBef>
              <a:buClr>
                <a:srgbClr val="888888"/>
              </a:buClr>
              <a:buSzPct val="25000"/>
              <a:buFont typeface="Calibri"/>
              <a:buNone/>
            </a:pPr>
            <a:r>
              <a:rPr lang="en-US" sz="3200" b="0" i="0" u="none" strike="noStrike" cap="none" baseline="0">
                <a:solidFill>
                  <a:srgbClr val="888888"/>
                </a:solidFill>
                <a:latin typeface="Calibri"/>
                <a:ea typeface="Calibri"/>
                <a:cs typeface="Calibri"/>
                <a:sym typeface="Calibri"/>
              </a:rPr>
              <a:t>Virginia Pannabecker, Kevin Pardon</a:t>
            </a:r>
          </a:p>
          <a:p>
            <a:endParaRPr lang="en-US" sz="3200" b="0" i="0" u="none" strike="noStrike" cap="none" baseline="0">
              <a:solidFill>
                <a:srgbClr val="888888"/>
              </a:solidFill>
              <a:latin typeface="Calibri"/>
              <a:ea typeface="Calibri"/>
              <a:cs typeface="Calibri"/>
              <a:sym typeface="Calibri"/>
            </a:endParaRPr>
          </a:p>
        </p:txBody>
      </p:sp>
      <p:pic>
        <p:nvPicPr>
          <p:cNvPr id="86" name="Shape 86"/>
          <p:cNvPicPr preferRelativeResize="0"/>
          <p:nvPr/>
        </p:nvPicPr>
        <p:blipFill>
          <a:blip r:embed="rId3"/>
          <a:stretch>
            <a:fillRect/>
          </a:stretch>
        </p:blipFill>
        <p:spPr>
          <a:xfrm>
            <a:off x="6553200" y="5852160"/>
            <a:ext cx="2514599" cy="1005839"/>
          </a:xfrm>
          <a:prstGeom prst="rect">
            <a:avLst/>
          </a:prstGeom>
        </p:spPr>
      </p:pic>
      <p:sp>
        <p:nvSpPr>
          <p:cNvPr id="87" name="Shape 87"/>
          <p:cNvSpPr/>
          <p:nvPr/>
        </p:nvSpPr>
        <p:spPr>
          <a:xfrm>
            <a:off x="4479667" y="3244333"/>
            <a:ext cx="18466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Calibri"/>
                <a:ea typeface="Calibri"/>
                <a:cs typeface="Calibri"/>
                <a:sym typeface="Calibri"/>
              </a:rPr>
              <a:t> </a:t>
            </a:r>
          </a:p>
        </p:txBody>
      </p:sp>
      <p:pic>
        <p:nvPicPr>
          <p:cNvPr id="88" name="Shape 88"/>
          <p:cNvPicPr preferRelativeResize="0"/>
          <p:nvPr/>
        </p:nvPicPr>
        <p:blipFill>
          <a:blip r:embed="rId4"/>
          <a:stretch>
            <a:fillRect/>
          </a:stretch>
        </p:blipFill>
        <p:spPr>
          <a:xfrm>
            <a:off x="1066800" y="2880286"/>
            <a:ext cx="1414461" cy="1097426"/>
          </a:xfrm>
          <a:prstGeom prst="rect">
            <a:avLst/>
          </a:prstGeom>
        </p:spPr>
      </p:pic>
      <p:pic>
        <p:nvPicPr>
          <p:cNvPr id="89" name="Shape 89"/>
          <p:cNvPicPr preferRelativeResize="0"/>
          <p:nvPr/>
        </p:nvPicPr>
        <p:blipFill>
          <a:blip r:embed="rId5"/>
          <a:stretch>
            <a:fillRect/>
          </a:stretch>
        </p:blipFill>
        <p:spPr>
          <a:xfrm>
            <a:off x="2895600" y="2880286"/>
            <a:ext cx="1408364" cy="1097426"/>
          </a:xfrm>
          <a:prstGeom prst="rect">
            <a:avLst/>
          </a:prstGeom>
        </p:spPr>
      </p:pic>
      <p:pic>
        <p:nvPicPr>
          <p:cNvPr id="90" name="Shape 90"/>
          <p:cNvPicPr preferRelativeResize="0"/>
          <p:nvPr/>
        </p:nvPicPr>
        <p:blipFill>
          <a:blip r:embed="rId6"/>
          <a:stretch>
            <a:fillRect/>
          </a:stretch>
        </p:blipFill>
        <p:spPr>
          <a:xfrm>
            <a:off x="4664332" y="2880286"/>
            <a:ext cx="1414461" cy="1097426"/>
          </a:xfrm>
          <a:prstGeom prst="rect">
            <a:avLst/>
          </a:prstGeom>
        </p:spPr>
      </p:pic>
      <p:pic>
        <p:nvPicPr>
          <p:cNvPr id="91" name="Shape 91"/>
          <p:cNvPicPr preferRelativeResize="0"/>
          <p:nvPr/>
        </p:nvPicPr>
        <p:blipFill>
          <a:blip r:embed="rId7"/>
          <a:stretch>
            <a:fillRect/>
          </a:stretch>
        </p:blipFill>
        <p:spPr>
          <a:xfrm>
            <a:off x="6426200" y="2880286"/>
            <a:ext cx="1408364" cy="1097426"/>
          </a:xfrm>
          <a:prstGeom prst="rect">
            <a:avLst/>
          </a:prstGeom>
        </p:spPr>
      </p:pic>
      <p:sp>
        <p:nvSpPr>
          <p:cNvPr id="92" name="Shape 92"/>
          <p:cNvSpPr txBox="1"/>
          <p:nvPr/>
        </p:nvSpPr>
        <p:spPr>
          <a:xfrm>
            <a:off x="762000" y="6045925"/>
            <a:ext cx="3547500" cy="618300"/>
          </a:xfrm>
          <a:prstGeom prst="rect">
            <a:avLst/>
          </a:prstGeom>
        </p:spPr>
        <p:txBody>
          <a:bodyPr lIns="91425" tIns="91425" rIns="91425" bIns="91425" anchor="t" anchorCtr="0">
            <a:noAutofit/>
          </a:bodyPr>
          <a:lstStyle/>
          <a:p>
            <a:pPr lvl="0" rtl="0">
              <a:buNone/>
            </a:pPr>
            <a:r>
              <a:rPr lang="en-US" sz="2400">
                <a:solidFill>
                  <a:schemeClr val="dk1"/>
                </a:solidFill>
                <a:latin typeface="Calibri"/>
                <a:ea typeface="Calibri"/>
                <a:cs typeface="Calibri"/>
                <a:sym typeface="Calibri"/>
              </a:rPr>
              <a:t>#HigherEdBadges</a:t>
            </a:r>
          </a:p>
        </p:txBody>
      </p:sp>
      <p:pic>
        <p:nvPicPr>
          <p:cNvPr id="93" name="Shape 93"/>
          <p:cNvPicPr preferRelativeResize="0"/>
          <p:nvPr/>
        </p:nvPicPr>
        <p:blipFill>
          <a:blip r:embed="rId8"/>
          <a:stretch>
            <a:fillRect/>
          </a:stretch>
        </p:blipFill>
        <p:spPr>
          <a:xfrm>
            <a:off x="345924" y="6068850"/>
            <a:ext cx="454321" cy="369348"/>
          </a:xfrm>
          <a:prstGeom prst="rect">
            <a:avLst/>
          </a:prstGeom>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Implementation</a:t>
            </a:r>
          </a:p>
        </p:txBody>
      </p:sp>
      <p:sp>
        <p:nvSpPr>
          <p:cNvPr id="175" name="Shape 175"/>
          <p:cNvSpPr txBox="1">
            <a:spLocks noGrp="1"/>
          </p:cNvSpPr>
          <p:nvPr>
            <p:ph type="body" idx="1"/>
          </p:nvPr>
        </p:nvSpPr>
        <p:spPr>
          <a:xfrm>
            <a:off x="761999" y="1600200"/>
            <a:ext cx="7543800" cy="5333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25000"/>
              <a:buFont typeface="Calibri"/>
              <a:buNone/>
            </a:pPr>
            <a:r>
              <a:rPr lang="en-US" sz="2950" b="0" i="0" u="none" strike="noStrike" cap="none" baseline="0" dirty="0">
                <a:solidFill>
                  <a:schemeClr val="dk1"/>
                </a:solidFill>
                <a:latin typeface="Calibri"/>
                <a:ea typeface="Calibri"/>
                <a:cs typeface="Calibri"/>
                <a:sym typeface="Calibri"/>
              </a:rPr>
              <a:t>Pilot Modules – Explorer Badge – </a:t>
            </a:r>
            <a:r>
              <a:rPr lang="en-US" sz="2950" b="0" i="0" u="none" strike="noStrike" cap="none" baseline="0" dirty="0">
                <a:solidFill>
                  <a:schemeClr val="dk1"/>
                </a:solidFill>
                <a:latin typeface="Calibri"/>
                <a:ea typeface="Calibri"/>
                <a:cs typeface="Calibri"/>
                <a:sym typeface="Calibri"/>
                <a:hlinkClick r:id="rId3"/>
              </a:rPr>
              <a:t>Module 1</a:t>
            </a:r>
            <a:endParaRPr lang="en-US" sz="2950" b="0" i="0" u="none" strike="noStrike" cap="none" baseline="0" dirty="0">
              <a:solidFill>
                <a:schemeClr val="dk1"/>
              </a:solidFill>
              <a:latin typeface="Calibri"/>
              <a:ea typeface="Calibri"/>
              <a:cs typeface="Calibri"/>
              <a:sym typeface="Calibri"/>
            </a:endParaRPr>
          </a:p>
        </p:txBody>
      </p:sp>
      <p:sp>
        <p:nvSpPr>
          <p:cNvPr id="176" name="Shape 176"/>
          <p:cNvSpPr/>
          <p:nvPr/>
        </p:nvSpPr>
        <p:spPr>
          <a:xfrm>
            <a:off x="1447800" y="2286000"/>
            <a:ext cx="6096000" cy="4204138"/>
          </a:xfrm>
          <a:prstGeom prst="rect">
            <a:avLst/>
          </a:prstGeom>
          <a:noFill/>
          <a:ln>
            <a:noFill/>
          </a:ln>
        </p:spPr>
        <p:txBody>
          <a:bodyPr lIns="91425" tIns="91425" rIns="91425" bIns="91425" anchor="ctr" anchorCtr="0">
            <a:noAutofit/>
          </a:bodyPr>
          <a:lstStyle/>
          <a:p>
            <a:endParaRPr/>
          </a:p>
        </p:txBody>
      </p:sp>
      <p:pic>
        <p:nvPicPr>
          <p:cNvPr id="177" name="Shape 177"/>
          <p:cNvPicPr preferRelativeResize="0"/>
          <p:nvPr/>
        </p:nvPicPr>
        <p:blipFill>
          <a:blip r:embed="rId4"/>
          <a:stretch>
            <a:fillRect/>
          </a:stretch>
        </p:blipFill>
        <p:spPr>
          <a:xfrm>
            <a:off x="1524000" y="2287812"/>
            <a:ext cx="6096000" cy="4200525"/>
          </a:xfrm>
          <a:prstGeom prst="rect">
            <a:avLst/>
          </a:prstGeom>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228600" y="1295400"/>
            <a:ext cx="8686800" cy="38517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00" b="0" i="0" u="none" strike="noStrike" cap="none" baseline="0">
                <a:solidFill>
                  <a:schemeClr val="dk1"/>
                </a:solidFill>
                <a:latin typeface="Calibri"/>
                <a:ea typeface="Calibri"/>
                <a:cs typeface="Calibri"/>
                <a:sym typeface="Calibri"/>
              </a:rPr>
              <a:t>How would learners at your institution benefit from digital learning badges?</a:t>
            </a:r>
          </a:p>
        </p:txBody>
      </p:sp>
      <p:sp>
        <p:nvSpPr>
          <p:cNvPr id="184" name="Shape 184"/>
          <p:cNvSpPr txBox="1">
            <a:spLocks noGrp="1"/>
          </p:cNvSpPr>
          <p:nvPr>
            <p:ph type="body" idx="1"/>
          </p:nvPr>
        </p:nvSpPr>
        <p:spPr>
          <a:xfrm>
            <a:off x="228600" y="762000"/>
            <a:ext cx="1981199" cy="7620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25000"/>
              <a:buFont typeface="Calibri"/>
              <a:buNone/>
            </a:pPr>
            <a:r>
              <a:rPr lang="en-US" sz="3200" b="0" i="0" u="sng" strike="noStrike" cap="none" baseline="0">
                <a:solidFill>
                  <a:schemeClr val="hlink"/>
                </a:solidFill>
                <a:latin typeface="Calibri"/>
                <a:ea typeface="Calibri"/>
                <a:cs typeface="Calibri"/>
                <a:sym typeface="Calibri"/>
                <a:hlinkClick r:id="rId3"/>
              </a:rPr>
              <a:t>Poll link</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57200" y="274637"/>
            <a:ext cx="8229600" cy="2087562"/>
          </a:xfrm>
          <a:prstGeom prst="rect">
            <a:avLst/>
          </a:prstGeom>
          <a:solidFill>
            <a:srgbClr val="DAE5F1"/>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200" b="0" i="0" u="none" strike="noStrike" cap="none" baseline="0">
                <a:solidFill>
                  <a:schemeClr val="dk1"/>
                </a:solidFill>
                <a:latin typeface="Calibri"/>
                <a:ea typeface="Calibri"/>
                <a:cs typeface="Calibri"/>
                <a:sym typeface="Calibri"/>
              </a:rPr>
              <a:t>What are some ideas you have about implementing a badges program at your institution?</a:t>
            </a:r>
          </a:p>
        </p:txBody>
      </p:sp>
      <p:sp>
        <p:nvSpPr>
          <p:cNvPr id="191" name="Shape 191"/>
          <p:cNvSpPr txBox="1">
            <a:spLocks noGrp="1"/>
          </p:cNvSpPr>
          <p:nvPr>
            <p:ph type="body" idx="1"/>
          </p:nvPr>
        </p:nvSpPr>
        <p:spPr>
          <a:xfrm>
            <a:off x="457200" y="2743200"/>
            <a:ext cx="8229600" cy="3809999"/>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Calibri"/>
              <a:buChar char="•"/>
            </a:pPr>
            <a:r>
              <a:rPr lang="en-US" sz="3600" b="0" i="0" u="none" strike="noStrike" cap="none" baseline="0">
                <a:solidFill>
                  <a:schemeClr val="dk1"/>
                </a:solidFill>
                <a:latin typeface="Calibri"/>
                <a:ea typeface="Calibri"/>
                <a:cs typeface="Calibri"/>
                <a:sym typeface="Calibri"/>
              </a:rPr>
              <a:t>What would your badges program address?</a:t>
            </a:r>
          </a:p>
          <a:p>
            <a:pPr marL="342900" marR="0" lvl="0" indent="-342900" algn="l" rtl="0">
              <a:spcBef>
                <a:spcPts val="720"/>
              </a:spcBef>
              <a:buClr>
                <a:schemeClr val="dk1"/>
              </a:buClr>
              <a:buSzPct val="100000"/>
              <a:buFont typeface="Calibri"/>
              <a:buChar char="•"/>
            </a:pPr>
            <a:r>
              <a:rPr lang="en-US" sz="3600" b="0" i="0" u="none" strike="noStrike" cap="none" baseline="0">
                <a:solidFill>
                  <a:schemeClr val="dk1"/>
                </a:solidFill>
                <a:latin typeface="Calibri"/>
                <a:ea typeface="Calibri"/>
                <a:cs typeface="Calibri"/>
                <a:sym typeface="Calibri"/>
              </a:rPr>
              <a:t>What challenges might you face in getting started?</a:t>
            </a:r>
          </a:p>
          <a:p>
            <a:pPr marL="342900" marR="0" lvl="0" indent="-342900" algn="l" rtl="0">
              <a:spcBef>
                <a:spcPts val="720"/>
              </a:spcBef>
              <a:buClr>
                <a:schemeClr val="dk1"/>
              </a:buClr>
              <a:buSzPct val="100000"/>
              <a:buFont typeface="Calibri"/>
              <a:buChar char="•"/>
            </a:pPr>
            <a:r>
              <a:rPr lang="en-US" sz="3600" b="0" i="0" u="none" strike="noStrike" cap="none" baseline="0">
                <a:solidFill>
                  <a:schemeClr val="dk1"/>
                </a:solidFill>
                <a:latin typeface="Calibri"/>
                <a:ea typeface="Calibri"/>
                <a:cs typeface="Calibri"/>
                <a:sym typeface="Calibri"/>
              </a:rPr>
              <a:t>What are some first steps you might take?</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Shape 197"/>
          <p:cNvPicPr preferRelativeResize="0"/>
          <p:nvPr/>
        </p:nvPicPr>
        <p:blipFill>
          <a:blip r:embed="rId3"/>
          <a:stretch>
            <a:fillRect/>
          </a:stretch>
        </p:blipFill>
        <p:spPr>
          <a:xfrm>
            <a:off x="-38100" y="0"/>
            <a:ext cx="5143500" cy="6858000"/>
          </a:xfrm>
          <a:prstGeom prst="rect">
            <a:avLst/>
          </a:prstGeom>
        </p:spPr>
      </p:pic>
      <p:sp>
        <p:nvSpPr>
          <p:cNvPr id="198" name="Shape 198"/>
          <p:cNvSpPr txBox="1"/>
          <p:nvPr/>
        </p:nvSpPr>
        <p:spPr>
          <a:xfrm>
            <a:off x="5562600" y="457200"/>
            <a:ext cx="3200399"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0" i="0" u="none" strike="noStrike" cap="none" baseline="0">
                <a:solidFill>
                  <a:schemeClr val="dk1"/>
                </a:solidFill>
                <a:latin typeface="Calibri"/>
                <a:ea typeface="Calibri"/>
                <a:cs typeface="Calibri"/>
                <a:sym typeface="Calibri"/>
              </a:rPr>
              <a:t>Questions?</a:t>
            </a:r>
          </a:p>
        </p:txBody>
      </p:sp>
      <p:sp>
        <p:nvSpPr>
          <p:cNvPr id="199" name="Shape 199"/>
          <p:cNvSpPr txBox="1"/>
          <p:nvPr/>
        </p:nvSpPr>
        <p:spPr>
          <a:xfrm>
            <a:off x="5060875" y="1776950"/>
            <a:ext cx="4082999" cy="35420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000" b="0" i="0" u="none" strike="noStrike" cap="none" baseline="0">
                <a:solidFill>
                  <a:schemeClr val="dk1"/>
                </a:solidFill>
                <a:latin typeface="Calibri"/>
                <a:ea typeface="Calibri"/>
                <a:cs typeface="Calibri"/>
                <a:sym typeface="Calibri"/>
              </a:rPr>
              <a:t>Bee Gallegos</a:t>
            </a:r>
          </a:p>
          <a:p>
            <a:pPr marL="0" marR="0" lvl="0" indent="0" algn="ctr" rtl="0">
              <a:buSzPct val="25000"/>
              <a:buNone/>
            </a:pPr>
            <a:r>
              <a:rPr lang="en-US" sz="2000" b="0" i="0" u="none" strike="noStrike" cap="none" baseline="0">
                <a:solidFill>
                  <a:schemeClr val="dk1"/>
                </a:solidFill>
                <a:latin typeface="Calibri"/>
                <a:ea typeface="Calibri"/>
                <a:cs typeface="Calibri"/>
                <a:sym typeface="Calibri"/>
              </a:rPr>
              <a:t>Bee.Gallegos@asu.edu</a:t>
            </a:r>
          </a:p>
          <a:p>
            <a:endParaRPr lang="en-US" sz="2000" b="0" i="0" u="none" strike="noStrike" cap="none" baseline="0">
              <a:solidFill>
                <a:schemeClr val="dk1"/>
              </a:solidFill>
              <a:latin typeface="Calibri"/>
              <a:ea typeface="Calibri"/>
              <a:cs typeface="Calibri"/>
              <a:sym typeface="Calibri"/>
            </a:endParaRPr>
          </a:p>
          <a:p>
            <a:pPr marL="0" marR="0" lvl="0" indent="0" algn="ctr" rtl="0">
              <a:buSzPct val="25000"/>
              <a:buNone/>
            </a:pPr>
            <a:r>
              <a:rPr lang="en-US" sz="2000" b="0" i="0" u="none" strike="noStrike" cap="none" baseline="0">
                <a:solidFill>
                  <a:schemeClr val="dk1"/>
                </a:solidFill>
                <a:latin typeface="Calibri"/>
                <a:ea typeface="Calibri"/>
                <a:cs typeface="Calibri"/>
                <a:sym typeface="Calibri"/>
              </a:rPr>
              <a:t> Lisa Kammerlocher</a:t>
            </a:r>
          </a:p>
          <a:p>
            <a:pPr marL="0" marR="0" lvl="0" indent="0" algn="ctr" rtl="0">
              <a:buSzPct val="25000"/>
              <a:buNone/>
            </a:pPr>
            <a:r>
              <a:rPr lang="en-US" sz="2000" b="0" i="0" u="none" strike="noStrike" cap="none" baseline="0">
                <a:solidFill>
                  <a:schemeClr val="dk1"/>
                </a:solidFill>
                <a:latin typeface="Calibri"/>
                <a:ea typeface="Calibri"/>
                <a:cs typeface="Calibri"/>
                <a:sym typeface="Calibri"/>
              </a:rPr>
              <a:t>lk@asu.edu</a:t>
            </a:r>
          </a:p>
          <a:p>
            <a:endParaRPr lang="en-US" sz="2000" b="0" i="0" u="none" strike="noStrike" cap="none" baseline="0">
              <a:solidFill>
                <a:schemeClr val="dk1"/>
              </a:solidFill>
              <a:latin typeface="Calibri"/>
              <a:ea typeface="Calibri"/>
              <a:cs typeface="Calibri"/>
              <a:sym typeface="Calibri"/>
            </a:endParaRPr>
          </a:p>
          <a:p>
            <a:pPr marL="0" marR="0" lvl="0" indent="0" algn="ctr" rtl="0">
              <a:buSzPct val="25000"/>
              <a:buNone/>
            </a:pPr>
            <a:r>
              <a:rPr lang="en-US" sz="2000" b="0" i="0" u="none" strike="noStrike" cap="none" baseline="0">
                <a:solidFill>
                  <a:schemeClr val="dk1"/>
                </a:solidFill>
                <a:latin typeface="Calibri"/>
                <a:ea typeface="Calibri"/>
                <a:cs typeface="Calibri"/>
                <a:sym typeface="Calibri"/>
              </a:rPr>
              <a:t>Virginia Pannabecker </a:t>
            </a:r>
          </a:p>
          <a:p>
            <a:pPr marL="0" marR="0" lvl="0" indent="0" algn="ctr" rtl="0">
              <a:buSzPct val="25000"/>
              <a:buNone/>
            </a:pPr>
            <a:r>
              <a:rPr lang="en-US" sz="2000" b="0" i="0" u="none" strike="noStrike" cap="none" baseline="0">
                <a:solidFill>
                  <a:schemeClr val="dk1"/>
                </a:solidFill>
                <a:latin typeface="Calibri"/>
                <a:ea typeface="Calibri"/>
                <a:cs typeface="Calibri"/>
                <a:sym typeface="Calibri"/>
              </a:rPr>
              <a:t>virginia.pannabecker@asu.edu</a:t>
            </a:r>
          </a:p>
          <a:p>
            <a:endParaRPr lang="en-US" sz="2000" b="0" i="0" u="none" strike="noStrike" cap="none" baseline="0">
              <a:solidFill>
                <a:schemeClr val="dk1"/>
              </a:solidFill>
              <a:latin typeface="Calibri"/>
              <a:ea typeface="Calibri"/>
              <a:cs typeface="Calibri"/>
              <a:sym typeface="Calibri"/>
            </a:endParaRPr>
          </a:p>
          <a:p>
            <a:pPr marL="0" marR="0" lvl="0" indent="0" algn="ctr" rtl="0">
              <a:buSzPct val="25000"/>
              <a:buNone/>
            </a:pPr>
            <a:r>
              <a:rPr lang="en-US" sz="2000" b="0" i="0" u="none" strike="noStrike" cap="none" baseline="0">
                <a:solidFill>
                  <a:schemeClr val="dk1"/>
                </a:solidFill>
                <a:latin typeface="Calibri"/>
                <a:ea typeface="Calibri"/>
                <a:cs typeface="Calibri"/>
                <a:sym typeface="Calibri"/>
              </a:rPr>
              <a:t>Kevin Pardon</a:t>
            </a:r>
          </a:p>
          <a:p>
            <a:pPr marL="0" marR="0" lvl="0" indent="0" algn="ctr" rtl="0">
              <a:buSzPct val="25000"/>
              <a:buNone/>
            </a:pPr>
            <a:r>
              <a:rPr lang="en-US" sz="2000" b="0" i="0" u="none" strike="noStrike" cap="none" baseline="0">
                <a:solidFill>
                  <a:schemeClr val="dk1"/>
                </a:solidFill>
                <a:latin typeface="Calibri"/>
                <a:ea typeface="Calibri"/>
                <a:cs typeface="Calibri"/>
                <a:sym typeface="Calibri"/>
              </a:rPr>
              <a:t>Kevin.Pardon@asu.edu</a:t>
            </a:r>
          </a:p>
          <a:p>
            <a:endParaRPr lang="en-US" sz="2000" b="0" i="0" u="none" strike="noStrike" cap="none" baseline="0">
              <a:solidFill>
                <a:schemeClr val="dk1"/>
              </a:solidFill>
              <a:latin typeface="Calibri"/>
              <a:ea typeface="Calibri"/>
              <a:cs typeface="Calibri"/>
              <a:sym typeface="Calibri"/>
            </a:endParaRPr>
          </a:p>
          <a:p>
            <a:endParaRPr lang="en-US" sz="2000" b="0" i="0" u="none" strike="noStrike" cap="none" baseline="0">
              <a:solidFill>
                <a:schemeClr val="dk1"/>
              </a:solidFill>
              <a:latin typeface="Calibri"/>
              <a:ea typeface="Calibri"/>
              <a:cs typeface="Calibri"/>
              <a:sym typeface="Calibri"/>
            </a:endParaRPr>
          </a:p>
        </p:txBody>
      </p:sp>
      <p:sp>
        <p:nvSpPr>
          <p:cNvPr id="200" name="Shape 200"/>
          <p:cNvSpPr txBox="1"/>
          <p:nvPr/>
        </p:nvSpPr>
        <p:spPr>
          <a:xfrm>
            <a:off x="5105400" y="5761825"/>
            <a:ext cx="4038599" cy="784799"/>
          </a:xfrm>
          <a:prstGeom prst="rect">
            <a:avLst/>
          </a:prstGeom>
        </p:spPr>
        <p:txBody>
          <a:bodyPr lIns="91425" tIns="91425" rIns="91425" bIns="91425" anchor="t" anchorCtr="0">
            <a:noAutofit/>
          </a:bodyPr>
          <a:lstStyle/>
          <a:p>
            <a:pPr lvl="0" algn="ctr" rtl="0">
              <a:buClr>
                <a:schemeClr val="dk1"/>
              </a:buClr>
              <a:buSzPct val="25000"/>
              <a:buFont typeface="Arial"/>
              <a:buNone/>
            </a:pPr>
            <a:r>
              <a:rPr lang="en-US" sz="1800">
                <a:solidFill>
                  <a:schemeClr val="dk1"/>
                </a:solidFill>
                <a:latin typeface="Calibri"/>
                <a:ea typeface="Calibri"/>
                <a:cs typeface="Calibri"/>
                <a:sym typeface="Calibri"/>
              </a:rPr>
              <a:t>Presentation Resources &amp; References:</a:t>
            </a:r>
          </a:p>
          <a:p>
            <a:pPr lvl="0" algn="ctr" rtl="0">
              <a:buClr>
                <a:schemeClr val="dk1"/>
              </a:buClr>
              <a:buSzPct val="25000"/>
              <a:buFont typeface="Arial"/>
              <a:buNone/>
            </a:pPr>
            <a:r>
              <a:rPr lang="en-US" b="1" u="sng">
                <a:solidFill>
                  <a:schemeClr val="hlink"/>
                </a:solidFill>
                <a:latin typeface="Calibri"/>
                <a:ea typeface="Calibri"/>
                <a:cs typeface="Calibri"/>
                <a:sym typeface="Calibri"/>
                <a:hlinkClick r:id="rId4"/>
              </a:rPr>
              <a:t>http://libguides.asu.edu/educauseportland2014</a:t>
            </a:r>
            <a:r>
              <a:rPr lang="en-US" b="1">
                <a:solidFill>
                  <a:srgbClr val="5F5F5F"/>
                </a:solidFill>
                <a:latin typeface="Calibri"/>
                <a:ea typeface="Calibri"/>
                <a:cs typeface="Calibri"/>
                <a:sym typeface="Calibri"/>
              </a:rPr>
              <a:t>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Shape 99"/>
          <p:cNvPicPr preferRelativeResize="0"/>
          <p:nvPr/>
        </p:nvPicPr>
        <p:blipFill>
          <a:blip r:embed="rId3"/>
          <a:stretch>
            <a:fillRect/>
          </a:stretch>
        </p:blipFill>
        <p:spPr>
          <a:xfrm>
            <a:off x="352909" y="228600"/>
            <a:ext cx="8534347" cy="6400800"/>
          </a:xfrm>
          <a:prstGeom prst="rect">
            <a:avLst/>
          </a:prstGeom>
        </p:spPr>
      </p:pic>
      <p:sp>
        <p:nvSpPr>
          <p:cNvPr id="100" name="Shape 100"/>
          <p:cNvSpPr txBox="1">
            <a:spLocks noGrp="1"/>
          </p:cNvSpPr>
          <p:nvPr>
            <p:ph type="title"/>
          </p:nvPr>
        </p:nvSpPr>
        <p:spPr>
          <a:xfrm>
            <a:off x="5257800" y="838200"/>
            <a:ext cx="3429000" cy="1371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5600" b="0" i="0" u="none" strike="noStrike" cap="none" baseline="0">
                <a:solidFill>
                  <a:schemeClr val="dk2"/>
                </a:solidFill>
                <a:latin typeface="Calibri"/>
                <a:ea typeface="Calibri"/>
                <a:cs typeface="Calibri"/>
                <a:sym typeface="Calibri"/>
              </a:rPr>
              <a:t>Welcome!</a:t>
            </a:r>
          </a:p>
        </p:txBody>
      </p:sp>
      <p:sp>
        <p:nvSpPr>
          <p:cNvPr id="101" name="Shape 101"/>
          <p:cNvSpPr txBox="1"/>
          <p:nvPr/>
        </p:nvSpPr>
        <p:spPr>
          <a:xfrm>
            <a:off x="5771725" y="4476025"/>
            <a:ext cx="3115499" cy="929100"/>
          </a:xfrm>
          <a:prstGeom prst="rect">
            <a:avLst/>
          </a:prstGeom>
        </p:spPr>
        <p:txBody>
          <a:bodyPr lIns="91425" tIns="91425" rIns="91425" bIns="91425" anchor="t" anchorCtr="0">
            <a:noAutofit/>
          </a:bodyPr>
          <a:lstStyle/>
          <a:p>
            <a:pPr>
              <a:buNone/>
            </a:pPr>
            <a:r>
              <a:rPr lang="en-US" sz="900">
                <a:solidFill>
                  <a:schemeClr val="dk1"/>
                </a:solidFill>
              </a:rPr>
              <a:t>This presentation leaves copyright of the content to the presenter. Unless otherwise noted in the materials, uploaded content carries the </a:t>
            </a:r>
            <a:r>
              <a:rPr lang="en-US" sz="900">
                <a:solidFill>
                  <a:srgbClr val="1A71C1"/>
                </a:solidFill>
                <a:hlinkClick r:id="rId4"/>
              </a:rPr>
              <a:t>Creative Commons Attribution-NonCommercial-ShareAlike license</a:t>
            </a:r>
            <a:r>
              <a:rPr lang="en-US" sz="900">
                <a:solidFill>
                  <a:schemeClr val="dk1"/>
                </a:solidFill>
              </a:rPr>
              <a:t>, which grants usage to the general public with the stipulated criteria.</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1654900"/>
            <a:ext cx="8229600" cy="39968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00" b="0" i="0" u="none" strike="noStrike" cap="none" baseline="0">
                <a:solidFill>
                  <a:schemeClr val="dk1"/>
                </a:solidFill>
                <a:latin typeface="Calibri"/>
                <a:ea typeface="Calibri"/>
                <a:cs typeface="Calibri"/>
                <a:sym typeface="Calibri"/>
              </a:rPr>
              <a:t>Are you considering implementing a digital learning badge system at your institution?</a:t>
            </a:r>
          </a:p>
        </p:txBody>
      </p:sp>
      <p:sp>
        <p:nvSpPr>
          <p:cNvPr id="108" name="Shape 108"/>
          <p:cNvSpPr txBox="1">
            <a:spLocks noGrp="1"/>
          </p:cNvSpPr>
          <p:nvPr>
            <p:ph type="body" idx="1"/>
          </p:nvPr>
        </p:nvSpPr>
        <p:spPr>
          <a:xfrm>
            <a:off x="457200" y="762000"/>
            <a:ext cx="8229600" cy="3810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25000"/>
              <a:buFont typeface="Calibri"/>
              <a:buNone/>
            </a:pPr>
            <a:r>
              <a:rPr lang="en-US" sz="2250" b="0" i="0" u="sng" strike="noStrike" cap="none" baseline="0">
                <a:solidFill>
                  <a:schemeClr val="hlink"/>
                </a:solidFill>
                <a:latin typeface="Calibri"/>
                <a:ea typeface="Calibri"/>
                <a:cs typeface="Calibri"/>
                <a:sym typeface="Calibri"/>
                <a:hlinkClick r:id="rId3"/>
              </a:rPr>
              <a:t>Poll link</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Shape 114"/>
          <p:cNvPicPr preferRelativeResize="0"/>
          <p:nvPr/>
        </p:nvPicPr>
        <p:blipFill>
          <a:blip r:embed="rId3"/>
          <a:stretch>
            <a:fillRect/>
          </a:stretch>
        </p:blipFill>
        <p:spPr>
          <a:xfrm>
            <a:off x="0" y="0"/>
            <a:ext cx="9144000" cy="6857999"/>
          </a:xfrm>
          <a:prstGeom prst="rect">
            <a:avLst/>
          </a:prstGeom>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800" b="0" i="0" u="none" strike="noStrike" cap="none" baseline="0">
                <a:solidFill>
                  <a:schemeClr val="dk1"/>
                </a:solidFill>
                <a:latin typeface="Calibri"/>
                <a:ea typeface="Calibri"/>
                <a:cs typeface="Calibri"/>
                <a:sym typeface="Calibri"/>
              </a:rPr>
              <a:t>ASU Libraries Digital Badges Project</a:t>
            </a:r>
          </a:p>
        </p:txBody>
      </p:sp>
      <p:pic>
        <p:nvPicPr>
          <p:cNvPr id="120" name="Shape 120"/>
          <p:cNvPicPr preferRelativeResize="0"/>
          <p:nvPr/>
        </p:nvPicPr>
        <p:blipFill>
          <a:blip r:embed="rId3"/>
          <a:stretch>
            <a:fillRect/>
          </a:stretch>
        </p:blipFill>
        <p:spPr>
          <a:xfrm>
            <a:off x="1152970" y="2057400"/>
            <a:ext cx="6880125" cy="3962399"/>
          </a:xfrm>
          <a:prstGeom prst="rect">
            <a:avLst/>
          </a:prstGeom>
        </p:spPr>
      </p:pic>
      <p:sp>
        <p:nvSpPr>
          <p:cNvPr id="121" name="Shape 121"/>
          <p:cNvSpPr txBox="1"/>
          <p:nvPr/>
        </p:nvSpPr>
        <p:spPr>
          <a:xfrm>
            <a:off x="382600" y="1654075"/>
            <a:ext cx="3424199" cy="322200"/>
          </a:xfrm>
          <a:prstGeom prst="rect">
            <a:avLst/>
          </a:prstGeom>
        </p:spPr>
        <p:txBody>
          <a:bodyPr lIns="91425" tIns="91425" rIns="91425" bIns="91425" anchor="t" anchorCtr="0">
            <a:noAutofit/>
          </a:bodyPr>
          <a:lstStyle/>
          <a:p>
            <a:pPr>
              <a:buNone/>
            </a:pPr>
            <a:r>
              <a:rPr lang="en-US" u="sng" dirty="0">
                <a:solidFill>
                  <a:schemeClr val="hlink"/>
                </a:solidFill>
                <a:hlinkClick r:id="rId4"/>
              </a:rPr>
              <a:t>Transfer Students and the ASU Libraries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a:solidFill>
                  <a:schemeClr val="dk1"/>
                </a:solidFill>
                <a:latin typeface="Calibri"/>
                <a:ea typeface="Calibri"/>
                <a:cs typeface="Calibri"/>
                <a:sym typeface="Calibri"/>
              </a:rPr>
              <a:t>Digital Badges</a:t>
            </a:r>
          </a:p>
        </p:txBody>
      </p:sp>
      <p:pic>
        <p:nvPicPr>
          <p:cNvPr id="128" name="Shape 128"/>
          <p:cNvPicPr preferRelativeResize="0"/>
          <p:nvPr/>
        </p:nvPicPr>
        <p:blipFill>
          <a:blip r:embed="rId3"/>
          <a:stretch>
            <a:fillRect/>
          </a:stretch>
        </p:blipFill>
        <p:spPr>
          <a:xfrm>
            <a:off x="603681" y="1600200"/>
            <a:ext cx="2062475" cy="1600200"/>
          </a:xfrm>
          <a:prstGeom prst="rect">
            <a:avLst/>
          </a:prstGeom>
        </p:spPr>
      </p:pic>
      <p:pic>
        <p:nvPicPr>
          <p:cNvPr id="129" name="Shape 129"/>
          <p:cNvPicPr preferRelativeResize="0"/>
          <p:nvPr/>
        </p:nvPicPr>
        <p:blipFill>
          <a:blip r:embed="rId4"/>
          <a:stretch>
            <a:fillRect/>
          </a:stretch>
        </p:blipFill>
        <p:spPr>
          <a:xfrm>
            <a:off x="4364505" y="3581400"/>
            <a:ext cx="4322293" cy="2917708"/>
          </a:xfrm>
          <a:prstGeom prst="rect">
            <a:avLst/>
          </a:prstGeom>
        </p:spPr>
      </p:pic>
      <p:pic>
        <p:nvPicPr>
          <p:cNvPr id="130" name="Shape 130"/>
          <p:cNvPicPr preferRelativeResize="0"/>
          <p:nvPr/>
        </p:nvPicPr>
        <p:blipFill>
          <a:blip r:embed="rId5"/>
          <a:stretch>
            <a:fillRect/>
          </a:stretch>
        </p:blipFill>
        <p:spPr>
          <a:xfrm>
            <a:off x="1066800" y="3962400"/>
            <a:ext cx="2776727" cy="2082545"/>
          </a:xfrm>
          <a:prstGeom prst="rect">
            <a:avLst/>
          </a:prstGeom>
        </p:spPr>
      </p:pic>
      <p:pic>
        <p:nvPicPr>
          <p:cNvPr id="131" name="Shape 131"/>
          <p:cNvPicPr preferRelativeResize="0"/>
          <p:nvPr/>
        </p:nvPicPr>
        <p:blipFill>
          <a:blip r:embed="rId6"/>
          <a:stretch>
            <a:fillRect/>
          </a:stretch>
        </p:blipFill>
        <p:spPr>
          <a:xfrm>
            <a:off x="3657600" y="1752600"/>
            <a:ext cx="1143529" cy="1143529"/>
          </a:xfrm>
          <a:prstGeom prst="rect">
            <a:avLst/>
          </a:prstGeom>
        </p:spPr>
      </p:pic>
      <p:pic>
        <p:nvPicPr>
          <p:cNvPr id="132" name="Shape 132"/>
          <p:cNvPicPr preferRelativeResize="0"/>
          <p:nvPr/>
        </p:nvPicPr>
        <p:blipFill>
          <a:blip r:embed="rId7"/>
          <a:stretch>
            <a:fillRect/>
          </a:stretch>
        </p:blipFill>
        <p:spPr>
          <a:xfrm>
            <a:off x="6048957" y="1752069"/>
            <a:ext cx="1448330" cy="1448330"/>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sng" strike="noStrike" cap="none" baseline="0" dirty="0">
                <a:solidFill>
                  <a:schemeClr val="hlink"/>
                </a:solidFill>
                <a:latin typeface="Calibri"/>
                <a:ea typeface="Calibri"/>
                <a:cs typeface="Calibri"/>
                <a:sym typeface="Calibri"/>
                <a:hlinkClick r:id="rId3"/>
              </a:rPr>
              <a:t>Project Plan</a:t>
            </a:r>
            <a:endParaRPr lang="en-US" sz="4400" b="0" i="0" u="sng" strike="noStrike" cap="none" baseline="0" dirty="0">
              <a:solidFill>
                <a:schemeClr val="hlink"/>
              </a:solidFill>
              <a:latin typeface="Calibri"/>
              <a:ea typeface="Calibri"/>
              <a:cs typeface="Calibri"/>
              <a:sym typeface="Calibri"/>
              <a:hlinkClick r:id="rId4"/>
            </a:endParaRPr>
          </a:p>
        </p:txBody>
      </p:sp>
      <p:sp>
        <p:nvSpPr>
          <p:cNvPr id="139" name="Shape 139"/>
          <p:cNvSpPr txBox="1">
            <a:spLocks noGrp="1"/>
          </p:cNvSpPr>
          <p:nvPr>
            <p:ph type="body" idx="1"/>
          </p:nvPr>
        </p:nvSpPr>
        <p:spPr>
          <a:xfrm>
            <a:off x="228600" y="1417637"/>
            <a:ext cx="8229600" cy="3154361"/>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100000"/>
              <a:buFont typeface="Calibri"/>
              <a:buChar char="•"/>
            </a:pPr>
            <a:r>
              <a:rPr lang="en-US" sz="1300" b="1" i="0" u="none" strike="noStrike" cap="none" baseline="0">
                <a:solidFill>
                  <a:schemeClr val="dk1"/>
                </a:solidFill>
                <a:latin typeface="Calibri"/>
                <a:ea typeface="Calibri"/>
                <a:cs typeface="Calibri"/>
                <a:sym typeface="Calibri"/>
              </a:rPr>
              <a:t>Project Goal and Parameters</a:t>
            </a:r>
          </a:p>
          <a:p>
            <a:pPr marL="342900" marR="0" lvl="0" indent="-342900" algn="l" rtl="0">
              <a:lnSpc>
                <a:spcPct val="80000"/>
              </a:lnSpc>
              <a:spcBef>
                <a:spcPts val="260"/>
              </a:spcBef>
              <a:buClr>
                <a:schemeClr val="dk1"/>
              </a:buClr>
              <a:buSzPct val="100000"/>
              <a:buFont typeface="Calibri"/>
              <a:buChar char="•"/>
            </a:pPr>
            <a:r>
              <a:rPr lang="en-US" sz="1300" b="0" i="0" u="none" strike="noStrike" cap="none" baseline="0">
                <a:solidFill>
                  <a:schemeClr val="dk1"/>
                </a:solidFill>
                <a:latin typeface="Calibri"/>
                <a:ea typeface="Calibri"/>
                <a:cs typeface="Calibri"/>
                <a:sym typeface="Calibri"/>
              </a:rPr>
              <a:t>Define and develop an online learning program for all students that builds information and research skills and promotes student success.  The program must include:</a:t>
            </a:r>
          </a:p>
          <a:p>
            <a:pPr marL="342900" marR="0" lvl="0" indent="-342900" algn="l" rtl="0">
              <a:lnSpc>
                <a:spcPct val="80000"/>
              </a:lnSpc>
              <a:spcBef>
                <a:spcPts val="260"/>
              </a:spcBef>
              <a:buClr>
                <a:schemeClr val="dk1"/>
              </a:buClr>
              <a:buSzPct val="100000"/>
              <a:buFont typeface="Calibri"/>
              <a:buChar char="•"/>
            </a:pPr>
            <a:r>
              <a:rPr lang="en-US" sz="1300" b="0" i="0" u="none" strike="noStrike" cap="none" baseline="0">
                <a:solidFill>
                  <a:schemeClr val="dk1"/>
                </a:solidFill>
                <a:latin typeface="Calibri"/>
                <a:ea typeface="Calibri"/>
                <a:cs typeface="Calibri"/>
                <a:sym typeface="Calibri"/>
              </a:rPr>
              <a:t>interactive learning components and multimedia presentations;</a:t>
            </a:r>
          </a:p>
          <a:p>
            <a:pPr marL="342900" marR="0" lvl="0" indent="-342900" algn="l" rtl="0">
              <a:lnSpc>
                <a:spcPct val="80000"/>
              </a:lnSpc>
              <a:spcBef>
                <a:spcPts val="260"/>
              </a:spcBef>
              <a:buClr>
                <a:schemeClr val="dk1"/>
              </a:buClr>
              <a:buSzPct val="100000"/>
              <a:buFont typeface="Calibri"/>
              <a:buChar char="•"/>
            </a:pPr>
            <a:r>
              <a:rPr lang="en-US" sz="1300" b="0" i="0" u="none" strike="noStrike" cap="none" baseline="0">
                <a:solidFill>
                  <a:schemeClr val="dk1"/>
                </a:solidFill>
                <a:latin typeface="Calibri"/>
                <a:ea typeface="Calibri"/>
                <a:cs typeface="Calibri"/>
                <a:sym typeface="Calibri"/>
              </a:rPr>
              <a:t>modular, individually identified skill and activity based components;</a:t>
            </a:r>
          </a:p>
          <a:p>
            <a:pPr marL="342900" marR="0" lvl="0" indent="-342900" algn="l" rtl="0">
              <a:lnSpc>
                <a:spcPct val="80000"/>
              </a:lnSpc>
              <a:spcBef>
                <a:spcPts val="260"/>
              </a:spcBef>
              <a:buClr>
                <a:schemeClr val="dk1"/>
              </a:buClr>
              <a:buSzPct val="100000"/>
              <a:buFont typeface="Calibri"/>
              <a:buChar char="•"/>
            </a:pPr>
            <a:r>
              <a:rPr lang="en-US" sz="1300" b="0" i="0" u="none" strike="noStrike" cap="none" baseline="0">
                <a:solidFill>
                  <a:schemeClr val="dk1"/>
                </a:solidFill>
                <a:latin typeface="Calibri"/>
                <a:ea typeface="Calibri"/>
                <a:cs typeface="Calibri"/>
                <a:sym typeface="Calibri"/>
              </a:rPr>
              <a:t>multiple learning options when possible;</a:t>
            </a:r>
          </a:p>
          <a:p>
            <a:pPr marL="342900" marR="0" lvl="0" indent="-342900" algn="l" rtl="0">
              <a:lnSpc>
                <a:spcPct val="80000"/>
              </a:lnSpc>
              <a:spcBef>
                <a:spcPts val="260"/>
              </a:spcBef>
              <a:buClr>
                <a:schemeClr val="dk1"/>
              </a:buClr>
              <a:buSzPct val="100000"/>
              <a:buFont typeface="Calibri"/>
              <a:buChar char="•"/>
            </a:pPr>
            <a:r>
              <a:rPr lang="en-US" sz="1300" b="0" i="0" u="none" strike="noStrike" cap="none" baseline="0">
                <a:solidFill>
                  <a:schemeClr val="dk1"/>
                </a:solidFill>
                <a:latin typeface="Calibri"/>
                <a:ea typeface="Calibri"/>
                <a:cs typeface="Calibri"/>
                <a:sym typeface="Calibri"/>
              </a:rPr>
              <a:t>self-generating recognition for satisfactory completion of modules and packages; </a:t>
            </a:r>
          </a:p>
          <a:p>
            <a:pPr marL="342900" marR="0" lvl="0" indent="-342900" algn="l" rtl="0">
              <a:lnSpc>
                <a:spcPct val="80000"/>
              </a:lnSpc>
              <a:spcBef>
                <a:spcPts val="260"/>
              </a:spcBef>
              <a:buClr>
                <a:schemeClr val="dk1"/>
              </a:buClr>
              <a:buSzPct val="100000"/>
              <a:buFont typeface="Calibri"/>
              <a:buChar char="•"/>
            </a:pPr>
            <a:r>
              <a:rPr lang="en-US" sz="1300" b="0" i="0" u="none" strike="noStrike" cap="none" baseline="0">
                <a:solidFill>
                  <a:schemeClr val="dk1"/>
                </a:solidFill>
                <a:latin typeface="Calibri"/>
                <a:ea typeface="Calibri"/>
                <a:cs typeface="Calibri"/>
                <a:sym typeface="Calibri"/>
              </a:rPr>
              <a:t>an authentic, self-sustaining model of learning outcomes assessment</a:t>
            </a:r>
          </a:p>
          <a:p>
            <a:pPr marL="342900" marR="0" lvl="0" indent="-342900" algn="l" rtl="0">
              <a:lnSpc>
                <a:spcPct val="80000"/>
              </a:lnSpc>
              <a:spcBef>
                <a:spcPts val="260"/>
              </a:spcBef>
              <a:buClr>
                <a:schemeClr val="dk1"/>
              </a:buClr>
              <a:buSzPct val="100000"/>
              <a:buFont typeface="Calibri"/>
              <a:buChar char="•"/>
            </a:pPr>
            <a:r>
              <a:rPr lang="en-US" sz="1300" b="1" i="0" u="none" strike="noStrike" cap="none" baseline="0">
                <a:solidFill>
                  <a:schemeClr val="dk1"/>
                </a:solidFill>
                <a:latin typeface="Calibri"/>
                <a:ea typeface="Calibri"/>
                <a:cs typeface="Calibri"/>
                <a:sym typeface="Calibri"/>
              </a:rPr>
              <a:t>Resources Needed</a:t>
            </a:r>
          </a:p>
          <a:p>
            <a:pPr marL="342900" marR="0" lvl="0" indent="-342900" algn="l" rtl="0">
              <a:lnSpc>
                <a:spcPct val="80000"/>
              </a:lnSpc>
              <a:spcBef>
                <a:spcPts val="260"/>
              </a:spcBef>
              <a:buClr>
                <a:schemeClr val="dk1"/>
              </a:buClr>
              <a:buSzPct val="100000"/>
              <a:buFont typeface="Calibri"/>
              <a:buChar char="•"/>
            </a:pPr>
            <a:r>
              <a:rPr lang="en-US" sz="1300" b="0" i="0" u="none" strike="noStrike" cap="none" baseline="0">
                <a:solidFill>
                  <a:schemeClr val="dk1"/>
                </a:solidFill>
                <a:latin typeface="Calibri"/>
                <a:ea typeface="Calibri"/>
                <a:cs typeface="Calibri"/>
                <a:sym typeface="Calibri"/>
              </a:rPr>
              <a:t>Dedicated team of librarians to develop content, create the individual learning modules and the complete program (curriculum) of sequenced modules</a:t>
            </a:r>
          </a:p>
          <a:p>
            <a:pPr marL="342900" marR="0" lvl="0" indent="-342900" algn="l" rtl="0">
              <a:lnSpc>
                <a:spcPct val="80000"/>
              </a:lnSpc>
              <a:spcBef>
                <a:spcPts val="260"/>
              </a:spcBef>
              <a:buClr>
                <a:schemeClr val="dk1"/>
              </a:buClr>
              <a:buSzPct val="100000"/>
              <a:buFont typeface="Calibri"/>
              <a:buChar char="•"/>
            </a:pPr>
            <a:r>
              <a:rPr lang="en-US" sz="1300" b="0" i="0" u="none" strike="noStrike" cap="none" baseline="0">
                <a:solidFill>
                  <a:schemeClr val="dk1"/>
                </a:solidFill>
                <a:latin typeface="Calibri"/>
                <a:ea typeface="Calibri"/>
                <a:cs typeface="Calibri"/>
                <a:sym typeface="Calibri"/>
              </a:rPr>
              <a:t>Dedicated or contracted instructional technology staff to construct the platform and web-based modules, assessment interface and digital badge design. </a:t>
            </a:r>
          </a:p>
          <a:p>
            <a:pPr marL="342900" marR="0" lvl="0" indent="-342900" algn="l" rtl="0">
              <a:lnSpc>
                <a:spcPct val="80000"/>
              </a:lnSpc>
              <a:spcBef>
                <a:spcPts val="260"/>
              </a:spcBef>
              <a:buClr>
                <a:schemeClr val="dk1"/>
              </a:buClr>
              <a:buSzPct val="100000"/>
              <a:buFont typeface="Calibri"/>
              <a:buChar char="•"/>
            </a:pPr>
            <a:r>
              <a:rPr lang="en-US" sz="1300" b="0" i="0" u="none" strike="noStrike" cap="none" baseline="0">
                <a:solidFill>
                  <a:schemeClr val="dk1"/>
                </a:solidFill>
                <a:latin typeface="Calibri"/>
                <a:ea typeface="Calibri"/>
                <a:cs typeface="Calibri"/>
                <a:sym typeface="Calibri"/>
              </a:rPr>
              <a:t>Dedicated IT staff to keep interface operational and to update as needed.</a:t>
            </a:r>
          </a:p>
          <a:p>
            <a:pPr marL="342900" marR="0" lvl="0" indent="-342900" algn="l" rtl="0">
              <a:lnSpc>
                <a:spcPct val="80000"/>
              </a:lnSpc>
              <a:spcBef>
                <a:spcPts val="260"/>
              </a:spcBef>
              <a:buClr>
                <a:schemeClr val="dk1"/>
              </a:buClr>
              <a:buSzPct val="100000"/>
              <a:buFont typeface="Calibri"/>
              <a:buChar char="•"/>
            </a:pPr>
            <a:r>
              <a:rPr lang="en-US" sz="1300" b="0" i="0" u="none" strike="noStrike" cap="none" baseline="0">
                <a:solidFill>
                  <a:schemeClr val="dk1"/>
                </a:solidFill>
                <a:latin typeface="Calibri"/>
                <a:ea typeface="Calibri"/>
                <a:cs typeface="Calibri"/>
                <a:sym typeface="Calibri"/>
              </a:rPr>
              <a:t>Technologies</a:t>
            </a:r>
          </a:p>
          <a:p>
            <a:endParaRPr lang="en-US" sz="1300" b="0" i="0" u="none" strike="noStrike" cap="none" baseline="0">
              <a:solidFill>
                <a:schemeClr val="dk1"/>
              </a:solidFill>
              <a:latin typeface="Calibri"/>
              <a:ea typeface="Calibri"/>
              <a:cs typeface="Calibri"/>
              <a:sym typeface="Calibri"/>
            </a:endParaRPr>
          </a:p>
        </p:txBody>
      </p:sp>
      <p:sp>
        <p:nvSpPr>
          <p:cNvPr id="140" name="Shape 140"/>
          <p:cNvSpPr/>
          <p:nvPr/>
        </p:nvSpPr>
        <p:spPr>
          <a:xfrm>
            <a:off x="4267200" y="2209800"/>
            <a:ext cx="4648199" cy="4259142"/>
          </a:xfrm>
          <a:prstGeom prst="rect">
            <a:avLst/>
          </a:prstGeom>
          <a:noFill/>
          <a:ln>
            <a:noFill/>
          </a:ln>
        </p:spPr>
        <p:txBody>
          <a:bodyPr lIns="91425" tIns="91425" rIns="91425" bIns="91425" anchor="ctr" anchorCtr="0">
            <a:noAutofit/>
          </a:bodyPr>
          <a:lstStyle/>
          <a:p>
            <a:endParaRPr/>
          </a:p>
        </p:txBody>
      </p:sp>
      <p:pic>
        <p:nvPicPr>
          <p:cNvPr id="141" name="Shape 141"/>
          <p:cNvPicPr preferRelativeResize="0"/>
          <p:nvPr/>
        </p:nvPicPr>
        <p:blipFill>
          <a:blip r:embed="rId5"/>
          <a:stretch>
            <a:fillRect/>
          </a:stretch>
        </p:blipFill>
        <p:spPr>
          <a:xfrm>
            <a:off x="4207950" y="2429925"/>
            <a:ext cx="4648200" cy="4257675"/>
          </a:xfrm>
          <a:prstGeom prst="rect">
            <a:avLst/>
          </a:prstGeom>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Implementation</a:t>
            </a:r>
          </a:p>
        </p:txBody>
      </p:sp>
      <p:sp>
        <p:nvSpPr>
          <p:cNvPr id="148" name="Shape 148"/>
          <p:cNvSpPr txBox="1">
            <a:spLocks noGrp="1"/>
          </p:cNvSpPr>
          <p:nvPr>
            <p:ph type="body" idx="1"/>
          </p:nvPr>
        </p:nvSpPr>
        <p:spPr>
          <a:xfrm>
            <a:off x="457200" y="1600200"/>
            <a:ext cx="2438399" cy="5333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Technology</a:t>
            </a:r>
          </a:p>
        </p:txBody>
      </p:sp>
      <p:pic>
        <p:nvPicPr>
          <p:cNvPr id="149" name="Shape 149"/>
          <p:cNvPicPr preferRelativeResize="0"/>
          <p:nvPr/>
        </p:nvPicPr>
        <p:blipFill>
          <a:blip r:embed="rId3"/>
          <a:stretch>
            <a:fillRect/>
          </a:stretch>
        </p:blipFill>
        <p:spPr>
          <a:xfrm>
            <a:off x="5715000" y="5410135"/>
            <a:ext cx="2276237" cy="609535"/>
          </a:xfrm>
          <a:prstGeom prst="rect">
            <a:avLst/>
          </a:prstGeom>
        </p:spPr>
      </p:pic>
      <p:pic>
        <p:nvPicPr>
          <p:cNvPr id="150" name="Shape 150"/>
          <p:cNvPicPr preferRelativeResize="0"/>
          <p:nvPr/>
        </p:nvPicPr>
        <p:blipFill>
          <a:blip r:embed="rId4"/>
          <a:stretch>
            <a:fillRect/>
          </a:stretch>
        </p:blipFill>
        <p:spPr>
          <a:xfrm>
            <a:off x="3429000" y="3886294"/>
            <a:ext cx="1752441" cy="1752441"/>
          </a:xfrm>
          <a:prstGeom prst="rect">
            <a:avLst/>
          </a:prstGeom>
        </p:spPr>
      </p:pic>
      <p:pic>
        <p:nvPicPr>
          <p:cNvPr id="151" name="Shape 151"/>
          <p:cNvPicPr preferRelativeResize="0"/>
          <p:nvPr/>
        </p:nvPicPr>
        <p:blipFill>
          <a:blip r:embed="rId5"/>
          <a:stretch>
            <a:fillRect/>
          </a:stretch>
        </p:blipFill>
        <p:spPr>
          <a:xfrm>
            <a:off x="1034275" y="2819400"/>
            <a:ext cx="1130515" cy="1066894"/>
          </a:xfrm>
          <a:prstGeom prst="rect">
            <a:avLst/>
          </a:prstGeom>
        </p:spPr>
      </p:pic>
      <p:pic>
        <p:nvPicPr>
          <p:cNvPr id="152" name="Shape 152"/>
          <p:cNvPicPr preferRelativeResize="0"/>
          <p:nvPr/>
        </p:nvPicPr>
        <p:blipFill>
          <a:blip r:embed="rId6"/>
          <a:stretch>
            <a:fillRect/>
          </a:stretch>
        </p:blipFill>
        <p:spPr>
          <a:xfrm>
            <a:off x="4038600" y="2514600"/>
            <a:ext cx="1371600" cy="653466"/>
          </a:xfrm>
          <a:prstGeom prst="rect">
            <a:avLst/>
          </a:prstGeom>
        </p:spPr>
      </p:pic>
      <p:pic>
        <p:nvPicPr>
          <p:cNvPr id="153" name="Shape 153"/>
          <p:cNvPicPr preferRelativeResize="0"/>
          <p:nvPr/>
        </p:nvPicPr>
        <p:blipFill>
          <a:blip r:embed="rId7"/>
          <a:stretch>
            <a:fillRect/>
          </a:stretch>
        </p:blipFill>
        <p:spPr>
          <a:xfrm>
            <a:off x="6629400" y="2961883"/>
            <a:ext cx="1066800" cy="1066800"/>
          </a:xfrm>
          <a:prstGeom prst="rect">
            <a:avLst/>
          </a:prstGeom>
        </p:spPr>
      </p:pic>
      <p:pic>
        <p:nvPicPr>
          <p:cNvPr id="154" name="Shape 154"/>
          <p:cNvPicPr preferRelativeResize="0"/>
          <p:nvPr/>
        </p:nvPicPr>
        <p:blipFill>
          <a:blip r:embed="rId8"/>
          <a:stretch>
            <a:fillRect/>
          </a:stretch>
        </p:blipFill>
        <p:spPr>
          <a:xfrm>
            <a:off x="788466" y="4434839"/>
            <a:ext cx="2107132" cy="594360"/>
          </a:xfrm>
          <a:prstGeom prst="rect">
            <a:avLst/>
          </a:prstGeom>
        </p:spPr>
      </p:pic>
      <p:sp>
        <p:nvSpPr>
          <p:cNvPr id="155" name="Shape 155"/>
          <p:cNvSpPr/>
          <p:nvPr/>
        </p:nvSpPr>
        <p:spPr>
          <a:xfrm>
            <a:off x="788466" y="4434839"/>
            <a:ext cx="2107133" cy="594359"/>
          </a:xfrm>
          <a:prstGeom prst="roundRect">
            <a:avLst>
              <a:gd name="adj" fmla="val 16667"/>
            </a:avLst>
          </a:prstGeom>
          <a:noFill/>
          <a:ln w="9525" cap="flat">
            <a:solidFill>
              <a:srgbClr val="000000"/>
            </a:solidFill>
            <a:prstDash val="solid"/>
            <a:round/>
            <a:headEnd type="none" w="med" len="med"/>
            <a:tailEnd type="none" w="med" len="med"/>
          </a:ln>
        </p:spPr>
        <p:txBody>
          <a:bodyPr lIns="91425" tIns="91425" rIns="91425" bIns="91425" anchor="ctr" anchorCtr="0">
            <a:noAutofit/>
          </a:bodyPr>
          <a:lstStyle/>
          <a:p>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Implementation</a:t>
            </a:r>
          </a:p>
        </p:txBody>
      </p:sp>
      <p:sp>
        <p:nvSpPr>
          <p:cNvPr id="162" name="Shape 162"/>
          <p:cNvSpPr txBox="1">
            <a:spLocks noGrp="1"/>
          </p:cNvSpPr>
          <p:nvPr>
            <p:ph type="body" idx="1"/>
          </p:nvPr>
        </p:nvSpPr>
        <p:spPr>
          <a:xfrm>
            <a:off x="228600" y="1371600"/>
            <a:ext cx="4724240" cy="5333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25000"/>
              <a:buFont typeface="Calibri"/>
              <a:buNone/>
            </a:pPr>
            <a:r>
              <a:rPr lang="en-US" sz="2950" b="0" i="0" u="sng" strike="noStrike" cap="none" baseline="0" dirty="0">
                <a:solidFill>
                  <a:schemeClr val="hlink"/>
                </a:solidFill>
                <a:latin typeface="Calibri"/>
                <a:ea typeface="Calibri"/>
                <a:cs typeface="Calibri"/>
                <a:sym typeface="Calibri"/>
                <a:hlinkClick r:id="rId3"/>
              </a:rPr>
              <a:t>Resources and Research</a:t>
            </a:r>
            <a:endParaRPr lang="en-US" sz="2950" b="0" i="0" u="sng" strike="noStrike" cap="none" baseline="0" dirty="0">
              <a:solidFill>
                <a:schemeClr val="hlink"/>
              </a:solidFill>
              <a:latin typeface="Calibri"/>
              <a:ea typeface="Calibri"/>
              <a:cs typeface="Calibri"/>
              <a:sym typeface="Calibri"/>
              <a:hlinkClick r:id="rId4"/>
            </a:endParaRPr>
          </a:p>
        </p:txBody>
      </p:sp>
      <p:sp>
        <p:nvSpPr>
          <p:cNvPr id="163" name="Shape 163"/>
          <p:cNvSpPr/>
          <p:nvPr/>
        </p:nvSpPr>
        <p:spPr>
          <a:xfrm>
            <a:off x="3704" y="2514600"/>
            <a:ext cx="5254094" cy="2662178"/>
          </a:xfrm>
          <a:prstGeom prst="rect">
            <a:avLst/>
          </a:prstGeom>
          <a:noFill/>
          <a:ln>
            <a:noFill/>
          </a:ln>
        </p:spPr>
        <p:txBody>
          <a:bodyPr lIns="91425" tIns="91425" rIns="91425" bIns="91425" anchor="ctr" anchorCtr="0">
            <a:noAutofit/>
          </a:bodyPr>
          <a:lstStyle/>
          <a:p>
            <a:endParaRPr/>
          </a:p>
        </p:txBody>
      </p:sp>
      <p:sp>
        <p:nvSpPr>
          <p:cNvPr id="164" name="Shape 164"/>
          <p:cNvSpPr/>
          <p:nvPr/>
        </p:nvSpPr>
        <p:spPr>
          <a:xfrm>
            <a:off x="3885537" y="2133600"/>
            <a:ext cx="5258462" cy="3117849"/>
          </a:xfrm>
          <a:prstGeom prst="rect">
            <a:avLst/>
          </a:prstGeom>
          <a:noFill/>
          <a:ln>
            <a:noFill/>
          </a:ln>
        </p:spPr>
        <p:txBody>
          <a:bodyPr lIns="91425" tIns="91425" rIns="91425" bIns="91425" anchor="ctr" anchorCtr="0">
            <a:noAutofit/>
          </a:bodyPr>
          <a:lstStyle/>
          <a:p>
            <a:endParaRPr/>
          </a:p>
        </p:txBody>
      </p:sp>
      <p:sp>
        <p:nvSpPr>
          <p:cNvPr id="165" name="Shape 165"/>
          <p:cNvSpPr/>
          <p:nvPr/>
        </p:nvSpPr>
        <p:spPr>
          <a:xfrm>
            <a:off x="2514600" y="4278805"/>
            <a:ext cx="4962364" cy="2350593"/>
          </a:xfrm>
          <a:prstGeom prst="rect">
            <a:avLst/>
          </a:prstGeom>
          <a:noFill/>
          <a:ln>
            <a:noFill/>
          </a:ln>
        </p:spPr>
        <p:txBody>
          <a:bodyPr lIns="91425" tIns="91425" rIns="91425" bIns="91425" anchor="ctr" anchorCtr="0">
            <a:noAutofit/>
          </a:bodyPr>
          <a:lstStyle/>
          <a:p>
            <a:endParaRPr/>
          </a:p>
        </p:txBody>
      </p:sp>
      <p:pic>
        <p:nvPicPr>
          <p:cNvPr id="166" name="Shape 166"/>
          <p:cNvPicPr preferRelativeResize="0"/>
          <p:nvPr/>
        </p:nvPicPr>
        <p:blipFill>
          <a:blip r:embed="rId5"/>
          <a:stretch>
            <a:fillRect/>
          </a:stretch>
        </p:blipFill>
        <p:spPr>
          <a:xfrm>
            <a:off x="118525" y="2133600"/>
            <a:ext cx="5257800" cy="2657475"/>
          </a:xfrm>
          <a:prstGeom prst="rect">
            <a:avLst/>
          </a:prstGeom>
        </p:spPr>
      </p:pic>
      <p:pic>
        <p:nvPicPr>
          <p:cNvPr id="167" name="Shape 167"/>
          <p:cNvPicPr preferRelativeResize="0"/>
          <p:nvPr/>
        </p:nvPicPr>
        <p:blipFill>
          <a:blip r:embed="rId6"/>
          <a:stretch>
            <a:fillRect/>
          </a:stretch>
        </p:blipFill>
        <p:spPr>
          <a:xfrm>
            <a:off x="4033500" y="2516175"/>
            <a:ext cx="4962525" cy="2352675"/>
          </a:xfrm>
          <a:prstGeom prst="rect">
            <a:avLst/>
          </a:prstGeom>
        </p:spPr>
      </p:pic>
      <p:pic>
        <p:nvPicPr>
          <p:cNvPr id="168" name="Shape 168"/>
          <p:cNvPicPr preferRelativeResize="0"/>
          <p:nvPr/>
        </p:nvPicPr>
        <p:blipFill>
          <a:blip r:embed="rId7"/>
          <a:stretch>
            <a:fillRect/>
          </a:stretch>
        </p:blipFill>
        <p:spPr>
          <a:xfrm>
            <a:off x="1892300" y="3624800"/>
            <a:ext cx="5257800" cy="3114675"/>
          </a:xfrm>
          <a:prstGeom prst="rect">
            <a:avLst/>
          </a:prstGeom>
        </p:spPr>
      </p:pic>
    </p:spTree>
  </p:cSld>
  <p:clrMapOvr>
    <a:masterClrMapping/>
  </p:clrMapOvr>
  <p:transition spd="slow">
    <p:cut/>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964</Words>
  <Application>Microsoft Office PowerPoint</Application>
  <PresentationFormat>On-screen Show (4:3)</PresentationFormat>
  <Paragraphs>114</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Overcoming Obstacles in Online Learning: Best Practices for Digital Badges in Higher Ed</vt:lpstr>
      <vt:lpstr>Welcome!</vt:lpstr>
      <vt:lpstr>Are you considering implementing a digital learning badge system at your institution?</vt:lpstr>
      <vt:lpstr>PowerPoint Presentation</vt:lpstr>
      <vt:lpstr>ASU Libraries Digital Badges Project</vt:lpstr>
      <vt:lpstr>Digital Badges</vt:lpstr>
      <vt:lpstr>Project Plan</vt:lpstr>
      <vt:lpstr>Implementation</vt:lpstr>
      <vt:lpstr>Implementation</vt:lpstr>
      <vt:lpstr>Implementation</vt:lpstr>
      <vt:lpstr>How would learners at your institution benefit from digital learning badges?</vt:lpstr>
      <vt:lpstr>What are some ideas you have about implementing a badges program at your institution?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Overcoming Obstacles in Online Learning: Best Practices for Digital Badges in Higher Ed</dc:title>
  <dc:creator>Virginia Pannabecker</dc:creator>
  <cp:lastModifiedBy>Virginia Pannabecker</cp:lastModifiedBy>
  <cp:revision>3</cp:revision>
  <dcterms:modified xsi:type="dcterms:W3CDTF">2014-02-11T06:23:17Z</dcterms:modified>
</cp:coreProperties>
</file>