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21945600"/>
  <p:notesSz cx="9309100" cy="70231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Tahoma" panose="020B0604030504040204" pitchFamily="34" charset="0"/>
      <p:regular r:id="rId8"/>
      <p:bold r:id="rId9"/>
    </p:embeddedFont>
  </p:embeddedFontLst>
  <p:defaultTextStyle>
    <a:defPPr>
      <a:defRPr lang="en-US"/>
    </a:defPPr>
    <a:lvl1pPr marL="0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1pPr>
    <a:lvl2pPr marL="1880979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2pPr>
    <a:lvl3pPr marL="3761958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3pPr>
    <a:lvl4pPr marL="5642939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4pPr>
    <a:lvl5pPr marL="7523918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5pPr>
    <a:lvl6pPr marL="9404897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6pPr>
    <a:lvl7pPr marL="11285876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7pPr>
    <a:lvl8pPr marL="13166855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8pPr>
    <a:lvl9pPr marL="15047836" algn="l" defTabSz="3761958" rtl="0" eaLnBrk="1" latinLnBrk="0" hangingPunct="1">
      <a:defRPr sz="73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912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4F81BD"/>
    <a:srgbClr val="D3D3D3"/>
    <a:srgbClr val="818B8B"/>
    <a:srgbClr val="D8DA74"/>
    <a:srgbClr val="0000FF"/>
    <a:srgbClr val="FF7C80"/>
    <a:srgbClr val="95404B"/>
    <a:srgbClr val="D7CE89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868" autoAdjust="0"/>
    <p:restoredTop sz="92336" autoAdjust="0"/>
  </p:normalViewPr>
  <p:slideViewPr>
    <p:cSldViewPr>
      <p:cViewPr>
        <p:scale>
          <a:sx n="30" d="100"/>
          <a:sy n="30" d="100"/>
        </p:scale>
        <p:origin x="678" y="-132"/>
      </p:cViewPr>
      <p:guideLst>
        <p:guide orient="horz" pos="6912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O%20NAME:IntHealthPoster:Typ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O%20NAME:IntHealthPoster:Typ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O%20NAME:IntHealthPoster:Typ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017561210646"/>
          <c:y val="3.783296080424E-2"/>
          <c:w val="0.86121356207285704"/>
          <c:h val="0.746474532660988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General</c:formatCode>
                <c:ptCount val="4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41</c:v>
                </c:pt>
                <c:pt idx="37">
                  <c:v>42</c:v>
                </c:pt>
                <c:pt idx="38">
                  <c:v>43</c:v>
                </c:pt>
                <c:pt idx="39">
                  <c:v>44</c:v>
                </c:pt>
                <c:pt idx="40">
                  <c:v>45</c:v>
                </c:pt>
                <c:pt idx="41">
                  <c:v>47</c:v>
                </c:pt>
                <c:pt idx="42">
                  <c:v>52</c:v>
                </c:pt>
                <c:pt idx="43">
                  <c:v>60</c:v>
                </c:pt>
                <c:pt idx="44">
                  <c:v>62</c:v>
                </c:pt>
                <c:pt idx="45">
                  <c:v>67</c:v>
                </c:pt>
                <c:pt idx="46">
                  <c:v>73</c:v>
                </c:pt>
                <c:pt idx="47">
                  <c:v>89</c:v>
                </c:pt>
              </c:numCache>
            </c:num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28</c:v>
                </c:pt>
                <c:pt idx="1">
                  <c:v>61</c:v>
                </c:pt>
                <c:pt idx="2">
                  <c:v>76</c:v>
                </c:pt>
                <c:pt idx="3">
                  <c:v>84</c:v>
                </c:pt>
                <c:pt idx="4">
                  <c:v>74</c:v>
                </c:pt>
                <c:pt idx="5">
                  <c:v>57</c:v>
                </c:pt>
                <c:pt idx="6">
                  <c:v>64</c:v>
                </c:pt>
                <c:pt idx="7">
                  <c:v>47</c:v>
                </c:pt>
                <c:pt idx="8">
                  <c:v>54</c:v>
                </c:pt>
                <c:pt idx="9">
                  <c:v>42</c:v>
                </c:pt>
                <c:pt idx="10">
                  <c:v>43</c:v>
                </c:pt>
                <c:pt idx="11">
                  <c:v>25</c:v>
                </c:pt>
                <c:pt idx="12">
                  <c:v>26</c:v>
                </c:pt>
                <c:pt idx="13">
                  <c:v>20</c:v>
                </c:pt>
                <c:pt idx="14">
                  <c:v>26</c:v>
                </c:pt>
                <c:pt idx="15">
                  <c:v>16</c:v>
                </c:pt>
                <c:pt idx="16">
                  <c:v>18</c:v>
                </c:pt>
                <c:pt idx="17">
                  <c:v>12</c:v>
                </c:pt>
                <c:pt idx="18">
                  <c:v>9</c:v>
                </c:pt>
                <c:pt idx="19">
                  <c:v>12</c:v>
                </c:pt>
                <c:pt idx="20">
                  <c:v>3</c:v>
                </c:pt>
                <c:pt idx="21">
                  <c:v>6</c:v>
                </c:pt>
                <c:pt idx="22">
                  <c:v>7</c:v>
                </c:pt>
                <c:pt idx="23">
                  <c:v>7</c:v>
                </c:pt>
                <c:pt idx="24">
                  <c:v>4</c:v>
                </c:pt>
                <c:pt idx="25">
                  <c:v>2</c:v>
                </c:pt>
                <c:pt idx="26">
                  <c:v>2</c:v>
                </c:pt>
                <c:pt idx="27">
                  <c:v>3</c:v>
                </c:pt>
                <c:pt idx="28">
                  <c:v>3</c:v>
                </c:pt>
                <c:pt idx="29">
                  <c:v>1</c:v>
                </c:pt>
                <c:pt idx="30">
                  <c:v>2</c:v>
                </c:pt>
                <c:pt idx="31">
                  <c:v>3</c:v>
                </c:pt>
                <c:pt idx="32">
                  <c:v>1</c:v>
                </c:pt>
                <c:pt idx="33">
                  <c:v>3</c:v>
                </c:pt>
                <c:pt idx="34">
                  <c:v>1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023616"/>
        <c:axId val="162670080"/>
      </c:lineChart>
      <c:catAx>
        <c:axId val="1570236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Age of Cited Articles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2670080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626700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Cited Articles</a:t>
                </a:r>
              </a:p>
            </c:rich>
          </c:tx>
          <c:layout>
            <c:manualLayout>
              <c:xMode val="edge"/>
              <c:yMode val="edge"/>
              <c:x val="8.0515297906602196E-3"/>
              <c:y val="1.4572529185275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7023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113517060367"/>
          <c:y val="2.7777777777777801E-2"/>
          <c:w val="0.870886482939633"/>
          <c:h val="0.799648950131234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cat>
            <c:strRef>
              <c:f>Sheet1!$B$1:$E$1</c:f>
              <c:strCache>
                <c:ptCount val="4"/>
                <c:pt idx="0">
                  <c:v>Books</c:v>
                </c:pt>
                <c:pt idx="1">
                  <c:v>Gov Doc</c:v>
                </c:pt>
                <c:pt idx="2">
                  <c:v>Journal Articles</c:v>
                </c:pt>
                <c:pt idx="3">
                  <c:v>Miscel.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219</c:v>
                </c:pt>
                <c:pt idx="1">
                  <c:v>14</c:v>
                </c:pt>
                <c:pt idx="2">
                  <c:v>857</c:v>
                </c:pt>
                <c:pt idx="3">
                  <c:v>191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419840"/>
        <c:axId val="162421376"/>
      </c:barChart>
      <c:catAx>
        <c:axId val="162419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2421376"/>
        <c:crosses val="autoZero"/>
        <c:auto val="1"/>
        <c:lblAlgn val="ctr"/>
        <c:lblOffset val="100"/>
        <c:noMultiLvlLbl val="0"/>
      </c:catAx>
      <c:valAx>
        <c:axId val="162421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24198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584837462985895"/>
          <c:y val="7.3325917343792704E-3"/>
          <c:w val="0.75012848891445905"/>
          <c:h val="0.911882647739214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Cited times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Sheet2!$A$2:$A$17</c:f>
              <c:strCache>
                <c:ptCount val="16"/>
                <c:pt idx="0">
                  <c:v>Clin Infect Dis </c:v>
                </c:pt>
                <c:pt idx="1">
                  <c:v>Cochrane Database Syst Rev </c:v>
                </c:pt>
                <c:pt idx="2">
                  <c:v>Am J Clin Nutr </c:v>
                </c:pt>
                <c:pt idx="3">
                  <c:v>J Clin Microbiol </c:v>
                </c:pt>
                <c:pt idx="4">
                  <c:v>Lancet Infect Dis </c:v>
                </c:pt>
                <c:pt idx="5">
                  <c:v>PLoS One </c:v>
                </c:pt>
                <c:pt idx="6">
                  <c:v>JAMA </c:v>
                </c:pt>
                <c:pt idx="7">
                  <c:v>BMC Public Health </c:v>
                </c:pt>
                <c:pt idx="8">
                  <c:v>Trans R Soc Trop Med Hyg </c:v>
                </c:pt>
                <c:pt idx="9">
                  <c:v>Int J Tuberc Lung Dis </c:v>
                </c:pt>
                <c:pt idx="10">
                  <c:v>N Engl J Med </c:v>
                </c:pt>
                <c:pt idx="11">
                  <c:v>J Infect Dis </c:v>
                </c:pt>
                <c:pt idx="12">
                  <c:v>PLoS Med </c:v>
                </c:pt>
                <c:pt idx="13">
                  <c:v>Soc Sci Med </c:v>
                </c:pt>
                <c:pt idx="14">
                  <c:v>Bull World Health Organ </c:v>
                </c:pt>
                <c:pt idx="15">
                  <c:v>Lancet </c:v>
                </c:pt>
              </c:strCache>
            </c:strRef>
          </c:cat>
          <c:val>
            <c:numRef>
              <c:f>Sheet2!$B$2:$B$17</c:f>
              <c:numCache>
                <c:formatCode>General</c:formatCode>
                <c:ptCount val="16"/>
                <c:pt idx="0">
                  <c:v>9</c:v>
                </c:pt>
                <c:pt idx="1">
                  <c:v>9</c:v>
                </c:pt>
                <c:pt idx="2">
                  <c:v>9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10</c:v>
                </c:pt>
                <c:pt idx="7">
                  <c:v>10</c:v>
                </c:pt>
                <c:pt idx="8">
                  <c:v>11</c:v>
                </c:pt>
                <c:pt idx="9">
                  <c:v>11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35</c:v>
                </c:pt>
                <c:pt idx="15">
                  <c:v>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453376"/>
        <c:axId val="162454912"/>
      </c:barChart>
      <c:catAx>
        <c:axId val="1624533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62454912"/>
        <c:crosses val="autoZero"/>
        <c:auto val="1"/>
        <c:lblAlgn val="ctr"/>
        <c:lblOffset val="100"/>
        <c:noMultiLvlLbl val="0"/>
      </c:catAx>
      <c:valAx>
        <c:axId val="1624549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24533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661537565394199"/>
          <c:y val="2.7363955221719999E-2"/>
          <c:w val="0.803384620715757"/>
          <c:h val="0.9107714911924670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N </c:v>
                </c:pt>
              </c:strCache>
            </c:strRef>
          </c:tx>
          <c:invertIfNegative val="0"/>
          <c:cat>
            <c:strRef>
              <c:f>Sheet3!$A$2:$A$6</c:f>
              <c:strCache>
                <c:ptCount val="5"/>
                <c:pt idx="0">
                  <c:v>1-5 years </c:v>
                </c:pt>
                <c:pt idx="1">
                  <c:v>6-10 years</c:v>
                </c:pt>
                <c:pt idx="2">
                  <c:v>11-15 years</c:v>
                </c:pt>
                <c:pt idx="3">
                  <c:v>16-20 years </c:v>
                </c:pt>
                <c:pt idx="4">
                  <c:v>21 years or more </c:v>
                </c:pt>
              </c:strCache>
            </c:strRef>
          </c:cat>
          <c:val>
            <c:numRef>
              <c:f>Sheet3!$B$2:$B$6</c:f>
              <c:numCache>
                <c:formatCode>General</c:formatCode>
                <c:ptCount val="5"/>
                <c:pt idx="0">
                  <c:v>323</c:v>
                </c:pt>
                <c:pt idx="1">
                  <c:v>264</c:v>
                </c:pt>
                <c:pt idx="2">
                  <c:v>140</c:v>
                </c:pt>
                <c:pt idx="3">
                  <c:v>67</c:v>
                </c:pt>
                <c:pt idx="4">
                  <c:v>63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% </c:v>
                </c:pt>
              </c:strCache>
            </c:strRef>
          </c:tx>
          <c:invertIfNegative val="0"/>
          <c:cat>
            <c:strRef>
              <c:f>Sheet3!$A$2:$A$6</c:f>
              <c:strCache>
                <c:ptCount val="5"/>
                <c:pt idx="0">
                  <c:v>1-5 years </c:v>
                </c:pt>
                <c:pt idx="1">
                  <c:v>6-10 years</c:v>
                </c:pt>
                <c:pt idx="2">
                  <c:v>11-15 years</c:v>
                </c:pt>
                <c:pt idx="3">
                  <c:v>16-20 years </c:v>
                </c:pt>
                <c:pt idx="4">
                  <c:v>21 years or more </c:v>
                </c:pt>
              </c:strCache>
            </c:strRef>
          </c:cat>
          <c:val>
            <c:numRef>
              <c:f>Sheet3!$C$2:$C$6</c:f>
              <c:numCache>
                <c:formatCode>0.00%</c:formatCode>
                <c:ptCount val="5"/>
                <c:pt idx="0">
                  <c:v>0.37369999999999998</c:v>
                </c:pt>
                <c:pt idx="1">
                  <c:v>0.308</c:v>
                </c:pt>
                <c:pt idx="2">
                  <c:v>0.16300000000000001</c:v>
                </c:pt>
                <c:pt idx="3">
                  <c:v>7.8E-2</c:v>
                </c:pt>
                <c:pt idx="4">
                  <c:v>7.3999999999999996E-2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742272"/>
        <c:axId val="162743808"/>
        <c:axId val="0"/>
      </c:bar3DChart>
      <c:catAx>
        <c:axId val="162742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2743808"/>
        <c:crosses val="autoZero"/>
        <c:auto val="1"/>
        <c:lblAlgn val="ctr"/>
        <c:lblOffset val="100"/>
        <c:noMultiLvlLbl val="0"/>
      </c:catAx>
      <c:valAx>
        <c:axId val="1627438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2742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675" y="0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1E064-DFA6-430C-ADD4-6715230EF7BD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877888"/>
            <a:ext cx="474027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9788"/>
            <a:ext cx="7448550" cy="2765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675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E34A7-A1D0-4802-9B14-80ADA3A98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52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E34A7-A1D0-4802-9B14-80ADA3A98E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6817362"/>
            <a:ext cx="3730752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2435840"/>
            <a:ext cx="3072384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03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05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07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008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210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412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614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28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3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878844"/>
            <a:ext cx="987552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878844"/>
            <a:ext cx="2889504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0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6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14102082"/>
            <a:ext cx="37307520" cy="4358640"/>
          </a:xfrm>
        </p:spPr>
        <p:txBody>
          <a:bodyPr anchor="t"/>
          <a:lstStyle>
            <a:lvl1pPr algn="l">
              <a:defRPr sz="10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9301484"/>
            <a:ext cx="37307520" cy="4800598"/>
          </a:xfrm>
        </p:spPr>
        <p:txBody>
          <a:bodyPr anchor="b"/>
          <a:lstStyle>
            <a:lvl1pPr marL="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1pPr>
            <a:lvl2pPr marL="12017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4035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60525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80700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600875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721050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841225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961400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07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5120641"/>
            <a:ext cx="19385280" cy="14483082"/>
          </a:xfrm>
        </p:spPr>
        <p:txBody>
          <a:bodyPr/>
          <a:lstStyle>
            <a:lvl1pPr>
              <a:defRPr sz="7400"/>
            </a:lvl1pPr>
            <a:lvl2pPr>
              <a:defRPr sz="6300"/>
            </a:lvl2pPr>
            <a:lvl3pPr>
              <a:defRPr sz="53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5120641"/>
            <a:ext cx="19385280" cy="14483082"/>
          </a:xfrm>
        </p:spPr>
        <p:txBody>
          <a:bodyPr/>
          <a:lstStyle>
            <a:lvl1pPr>
              <a:defRPr sz="7400"/>
            </a:lvl1pPr>
            <a:lvl2pPr>
              <a:defRPr sz="6300"/>
            </a:lvl2pPr>
            <a:lvl3pPr>
              <a:defRPr sz="53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4912362"/>
            <a:ext cx="19392902" cy="2047239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1750" indent="0">
              <a:buNone/>
              <a:defRPr sz="5300" b="1"/>
            </a:lvl2pPr>
            <a:lvl3pPr marL="2403500" indent="0">
              <a:buNone/>
              <a:defRPr sz="4700" b="1"/>
            </a:lvl3pPr>
            <a:lvl4pPr marL="3605251" indent="0">
              <a:buNone/>
              <a:defRPr sz="4200" b="1"/>
            </a:lvl4pPr>
            <a:lvl5pPr marL="4807001" indent="0">
              <a:buNone/>
              <a:defRPr sz="4200" b="1"/>
            </a:lvl5pPr>
            <a:lvl6pPr marL="6008751" indent="0">
              <a:buNone/>
              <a:defRPr sz="4200" b="1"/>
            </a:lvl6pPr>
            <a:lvl7pPr marL="7210501" indent="0">
              <a:buNone/>
              <a:defRPr sz="4200" b="1"/>
            </a:lvl7pPr>
            <a:lvl8pPr marL="8412251" indent="0">
              <a:buNone/>
              <a:defRPr sz="4200" b="1"/>
            </a:lvl8pPr>
            <a:lvl9pPr marL="9614002" indent="0">
              <a:buNone/>
              <a:defRPr sz="4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6959601"/>
            <a:ext cx="19392902" cy="12644121"/>
          </a:xfrm>
        </p:spPr>
        <p:txBody>
          <a:bodyPr/>
          <a:lstStyle>
            <a:lvl1pPr>
              <a:defRPr sz="6300"/>
            </a:lvl1pPr>
            <a:lvl2pPr>
              <a:defRPr sz="53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4912362"/>
            <a:ext cx="19400521" cy="2047239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1750" indent="0">
              <a:buNone/>
              <a:defRPr sz="5300" b="1"/>
            </a:lvl2pPr>
            <a:lvl3pPr marL="2403500" indent="0">
              <a:buNone/>
              <a:defRPr sz="4700" b="1"/>
            </a:lvl3pPr>
            <a:lvl4pPr marL="3605251" indent="0">
              <a:buNone/>
              <a:defRPr sz="4200" b="1"/>
            </a:lvl4pPr>
            <a:lvl5pPr marL="4807001" indent="0">
              <a:buNone/>
              <a:defRPr sz="4200" b="1"/>
            </a:lvl5pPr>
            <a:lvl6pPr marL="6008751" indent="0">
              <a:buNone/>
              <a:defRPr sz="4200" b="1"/>
            </a:lvl6pPr>
            <a:lvl7pPr marL="7210501" indent="0">
              <a:buNone/>
              <a:defRPr sz="4200" b="1"/>
            </a:lvl7pPr>
            <a:lvl8pPr marL="8412251" indent="0">
              <a:buNone/>
              <a:defRPr sz="4200" b="1"/>
            </a:lvl8pPr>
            <a:lvl9pPr marL="9614002" indent="0">
              <a:buNone/>
              <a:defRPr sz="4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6959601"/>
            <a:ext cx="19400521" cy="12644121"/>
          </a:xfrm>
        </p:spPr>
        <p:txBody>
          <a:bodyPr/>
          <a:lstStyle>
            <a:lvl1pPr>
              <a:defRPr sz="6300"/>
            </a:lvl1pPr>
            <a:lvl2pPr>
              <a:defRPr sz="53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3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17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8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2" y="873760"/>
            <a:ext cx="14439903" cy="3718560"/>
          </a:xfrm>
        </p:spPr>
        <p:txBody>
          <a:bodyPr anchor="b"/>
          <a:lstStyle>
            <a:lvl1pPr algn="l">
              <a:defRPr sz="5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873762"/>
            <a:ext cx="24536400" cy="18729962"/>
          </a:xfrm>
        </p:spPr>
        <p:txBody>
          <a:bodyPr/>
          <a:lstStyle>
            <a:lvl1pPr>
              <a:defRPr sz="8400"/>
            </a:lvl1pPr>
            <a:lvl2pPr>
              <a:defRPr sz="7400"/>
            </a:lvl2pPr>
            <a:lvl3pPr>
              <a:defRPr sz="63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2" y="4592322"/>
            <a:ext cx="14439903" cy="15011402"/>
          </a:xfrm>
        </p:spPr>
        <p:txBody>
          <a:bodyPr/>
          <a:lstStyle>
            <a:lvl1pPr marL="0" indent="0">
              <a:buNone/>
              <a:defRPr sz="3700"/>
            </a:lvl1pPr>
            <a:lvl2pPr marL="1201750" indent="0">
              <a:buNone/>
              <a:defRPr sz="3200"/>
            </a:lvl2pPr>
            <a:lvl3pPr marL="2403500" indent="0">
              <a:buNone/>
              <a:defRPr sz="2600"/>
            </a:lvl3pPr>
            <a:lvl4pPr marL="3605251" indent="0">
              <a:buNone/>
              <a:defRPr sz="2400"/>
            </a:lvl4pPr>
            <a:lvl5pPr marL="4807001" indent="0">
              <a:buNone/>
              <a:defRPr sz="2400"/>
            </a:lvl5pPr>
            <a:lvl6pPr marL="6008751" indent="0">
              <a:buNone/>
              <a:defRPr sz="2400"/>
            </a:lvl6pPr>
            <a:lvl7pPr marL="7210501" indent="0">
              <a:buNone/>
              <a:defRPr sz="2400"/>
            </a:lvl7pPr>
            <a:lvl8pPr marL="8412251" indent="0">
              <a:buNone/>
              <a:defRPr sz="2400"/>
            </a:lvl8pPr>
            <a:lvl9pPr marL="9614002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3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15361921"/>
            <a:ext cx="26334720" cy="1813562"/>
          </a:xfrm>
        </p:spPr>
        <p:txBody>
          <a:bodyPr anchor="b"/>
          <a:lstStyle>
            <a:lvl1pPr algn="l">
              <a:defRPr sz="5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1960880"/>
            <a:ext cx="26334720" cy="13167360"/>
          </a:xfrm>
        </p:spPr>
        <p:txBody>
          <a:bodyPr/>
          <a:lstStyle>
            <a:lvl1pPr marL="0" indent="0">
              <a:buNone/>
              <a:defRPr sz="8400"/>
            </a:lvl1pPr>
            <a:lvl2pPr marL="1201750" indent="0">
              <a:buNone/>
              <a:defRPr sz="7400"/>
            </a:lvl2pPr>
            <a:lvl3pPr marL="2403500" indent="0">
              <a:buNone/>
              <a:defRPr sz="6300"/>
            </a:lvl3pPr>
            <a:lvl4pPr marL="3605251" indent="0">
              <a:buNone/>
              <a:defRPr sz="5300"/>
            </a:lvl4pPr>
            <a:lvl5pPr marL="4807001" indent="0">
              <a:buNone/>
              <a:defRPr sz="5300"/>
            </a:lvl5pPr>
            <a:lvl6pPr marL="6008751" indent="0">
              <a:buNone/>
              <a:defRPr sz="5300"/>
            </a:lvl6pPr>
            <a:lvl7pPr marL="7210501" indent="0">
              <a:buNone/>
              <a:defRPr sz="5300"/>
            </a:lvl7pPr>
            <a:lvl8pPr marL="8412251" indent="0">
              <a:buNone/>
              <a:defRPr sz="5300"/>
            </a:lvl8pPr>
            <a:lvl9pPr marL="9614002" indent="0">
              <a:buNone/>
              <a:defRPr sz="53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17175483"/>
            <a:ext cx="26334720" cy="2575558"/>
          </a:xfrm>
        </p:spPr>
        <p:txBody>
          <a:bodyPr/>
          <a:lstStyle>
            <a:lvl1pPr marL="0" indent="0">
              <a:buNone/>
              <a:defRPr sz="3700"/>
            </a:lvl1pPr>
            <a:lvl2pPr marL="1201750" indent="0">
              <a:buNone/>
              <a:defRPr sz="3200"/>
            </a:lvl2pPr>
            <a:lvl3pPr marL="2403500" indent="0">
              <a:buNone/>
              <a:defRPr sz="2600"/>
            </a:lvl3pPr>
            <a:lvl4pPr marL="3605251" indent="0">
              <a:buNone/>
              <a:defRPr sz="2400"/>
            </a:lvl4pPr>
            <a:lvl5pPr marL="4807001" indent="0">
              <a:buNone/>
              <a:defRPr sz="2400"/>
            </a:lvl5pPr>
            <a:lvl6pPr marL="6008751" indent="0">
              <a:buNone/>
              <a:defRPr sz="2400"/>
            </a:lvl6pPr>
            <a:lvl7pPr marL="7210501" indent="0">
              <a:buNone/>
              <a:defRPr sz="2400"/>
            </a:lvl7pPr>
            <a:lvl8pPr marL="8412251" indent="0">
              <a:buNone/>
              <a:defRPr sz="2400"/>
            </a:lvl8pPr>
            <a:lvl9pPr marL="9614002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2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878841"/>
            <a:ext cx="39502080" cy="3657600"/>
          </a:xfrm>
          <a:prstGeom prst="rect">
            <a:avLst/>
          </a:prstGeom>
        </p:spPr>
        <p:txBody>
          <a:bodyPr vert="horz" lIns="240350" tIns="120175" rIns="240350" bIns="12017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5120641"/>
            <a:ext cx="39502080" cy="14483082"/>
          </a:xfrm>
          <a:prstGeom prst="rect">
            <a:avLst/>
          </a:prstGeom>
        </p:spPr>
        <p:txBody>
          <a:bodyPr vert="horz" lIns="240350" tIns="120175" rIns="240350" bIns="12017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0340322"/>
            <a:ext cx="10241280" cy="1168400"/>
          </a:xfrm>
          <a:prstGeom prst="rect">
            <a:avLst/>
          </a:prstGeom>
        </p:spPr>
        <p:txBody>
          <a:bodyPr vert="horz" lIns="240350" tIns="120175" rIns="240350" bIns="120175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22D7A-CB94-4E63-BF84-9E4C7FC0F5F4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0340322"/>
            <a:ext cx="13898880" cy="1168400"/>
          </a:xfrm>
          <a:prstGeom prst="rect">
            <a:avLst/>
          </a:prstGeom>
        </p:spPr>
        <p:txBody>
          <a:bodyPr vert="horz" lIns="240350" tIns="120175" rIns="240350" bIns="120175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0340322"/>
            <a:ext cx="10241280" cy="1168400"/>
          </a:xfrm>
          <a:prstGeom prst="rect">
            <a:avLst/>
          </a:prstGeom>
        </p:spPr>
        <p:txBody>
          <a:bodyPr vert="horz" lIns="240350" tIns="120175" rIns="240350" bIns="120175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4455B-E06C-475D-9761-AB5686C5E3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20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00" rtl="0" eaLnBrk="1" latinLnBrk="0" hangingPunct="1">
        <a:spcBef>
          <a:spcPct val="0"/>
        </a:spcBef>
        <a:buNone/>
        <a:defRPr sz="1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1313" indent="-901313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1952844" indent="-751094" algn="l" defTabSz="2403500" rtl="0" eaLnBrk="1" latinLnBrk="0" hangingPunct="1">
        <a:spcBef>
          <a:spcPct val="20000"/>
        </a:spcBef>
        <a:buFont typeface="Arial" panose="020B0604020202020204" pitchFamily="34" charset="0"/>
        <a:buChar char="–"/>
        <a:defRPr sz="7400" kern="1200">
          <a:solidFill>
            <a:schemeClr val="tx1"/>
          </a:solidFill>
          <a:latin typeface="+mn-lt"/>
          <a:ea typeface="+mn-ea"/>
          <a:cs typeface="+mn-cs"/>
        </a:defRPr>
      </a:lvl2pPr>
      <a:lvl3pPr marL="3004376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206126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4pPr>
      <a:lvl5pPr marL="5407876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»"/>
        <a:defRPr sz="5300" kern="1200">
          <a:solidFill>
            <a:schemeClr val="tx1"/>
          </a:solidFill>
          <a:latin typeface="+mn-lt"/>
          <a:ea typeface="+mn-ea"/>
          <a:cs typeface="+mn-cs"/>
        </a:defRPr>
      </a:lvl5pPr>
      <a:lvl6pPr marL="6609626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6pPr>
      <a:lvl7pPr marL="7811376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7pPr>
      <a:lvl8pPr marL="9013127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8pPr>
      <a:lvl9pPr marL="10214877" indent="-600875" algn="l" defTabSz="240350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50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403500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5251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07001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6008751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210501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412251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614002" algn="l" defTabSz="2403500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11" Type="http://schemas.openxmlformats.org/officeDocument/2006/relationships/image" Target="../media/image5.png"/><Relationship Id="rId5" Type="http://schemas.openxmlformats.org/officeDocument/2006/relationships/chart" Target="../charts/chart2.xml"/><Relationship Id="rId10" Type="http://schemas.openxmlformats.org/officeDocument/2006/relationships/image" Target="../media/image4.png"/><Relationship Id="rId4" Type="http://schemas.openxmlformats.org/officeDocument/2006/relationships/chart" Target="../charts/chart1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19688484" y="8037339"/>
            <a:ext cx="14552393" cy="2793757"/>
          </a:xfrm>
          <a:prstGeom prst="roundRect">
            <a:avLst>
              <a:gd name="adj" fmla="val 7000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lIns="80202" tIns="40101" rIns="80202" bIns="40101"/>
          <a:lstStyle/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8757" y="1245705"/>
            <a:ext cx="40634143" cy="50167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sz="3200" dirty="0" smtClean="0"/>
          </a:p>
          <a:p>
            <a:pPr algn="ctr"/>
            <a:r>
              <a:rPr lang="en-US" sz="7200" dirty="0" smtClean="0">
                <a:latin typeface="+mj-lt"/>
                <a:ea typeface="Tahoma" pitchFamily="34" charset="0"/>
                <a:cs typeface="Tahoma" pitchFamily="34" charset="0"/>
              </a:rPr>
              <a:t>Core resources of international health researchers: </a:t>
            </a:r>
          </a:p>
          <a:p>
            <a:pPr algn="ctr"/>
            <a:r>
              <a:rPr lang="en-US" sz="7200" dirty="0" smtClean="0">
                <a:latin typeface="+mj-lt"/>
                <a:ea typeface="Tahoma" pitchFamily="34" charset="0"/>
                <a:cs typeface="Tahoma" pitchFamily="34" charset="0"/>
              </a:rPr>
              <a:t>An analysis of citations in major international health journals</a:t>
            </a:r>
            <a:endParaRPr lang="en-US" sz="3600" dirty="0" smtClean="0">
              <a:solidFill>
                <a:schemeClr val="tx1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algn="ctr"/>
            <a:endParaRPr lang="en-US" sz="3600" dirty="0">
              <a:solidFill>
                <a:schemeClr val="tx1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Young-Joo Lee</a:t>
            </a:r>
            <a:r>
              <a:rPr lang="en-US" sz="3600" dirty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– </a:t>
            </a:r>
            <a:r>
              <a:rPr lang="en-US" sz="3600" dirty="0" smtClean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Louis </a:t>
            </a:r>
            <a:r>
              <a:rPr lang="en-US" sz="3600" dirty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Stokes Health Sciences Library, Howard University, Washington, </a:t>
            </a:r>
            <a:r>
              <a:rPr lang="en-US" sz="3600" dirty="0" smtClean="0">
                <a:solidFill>
                  <a:schemeClr val="tx1"/>
                </a:solidFill>
                <a:latin typeface="+mj-lt"/>
                <a:ea typeface="Tahoma" pitchFamily="34" charset="0"/>
                <a:cs typeface="Tahoma" pitchFamily="34" charset="0"/>
              </a:rPr>
              <a:t>DC</a:t>
            </a:r>
          </a:p>
          <a:p>
            <a:pPr algn="ctr"/>
            <a:r>
              <a:rPr lang="en-US" sz="3600" dirty="0" smtClean="0">
                <a:latin typeface="+mj-lt"/>
                <a:ea typeface="Tahoma" pitchFamily="34" charset="0"/>
                <a:cs typeface="Tahoma" pitchFamily="34" charset="0"/>
              </a:rPr>
              <a:t>Virginia </a:t>
            </a:r>
            <a:r>
              <a:rPr lang="en-US" sz="3600" dirty="0" err="1">
                <a:latin typeface="+mj-lt"/>
                <a:ea typeface="Tahoma" pitchFamily="34" charset="0"/>
                <a:cs typeface="Tahoma" pitchFamily="34" charset="0"/>
              </a:rPr>
              <a:t>Pannabecker</a:t>
            </a:r>
            <a:r>
              <a:rPr lang="en-US" sz="3600" dirty="0">
                <a:latin typeface="+mj-lt"/>
                <a:ea typeface="Tahoma" pitchFamily="34" charset="0"/>
                <a:cs typeface="Tahoma" pitchFamily="34" charset="0"/>
              </a:rPr>
              <a:t>, AHIP – </a:t>
            </a:r>
            <a:r>
              <a:rPr lang="en-US" sz="3600" dirty="0" smtClean="0">
                <a:latin typeface="+mj-lt"/>
                <a:ea typeface="Tahoma" pitchFamily="34" charset="0"/>
                <a:cs typeface="Tahoma" pitchFamily="34" charset="0"/>
              </a:rPr>
              <a:t>Downtown </a:t>
            </a:r>
            <a:r>
              <a:rPr lang="en-US" sz="3600" dirty="0">
                <a:latin typeface="+mj-lt"/>
                <a:ea typeface="Tahoma" pitchFamily="34" charset="0"/>
                <a:cs typeface="Tahoma" pitchFamily="34" charset="0"/>
              </a:rPr>
              <a:t>Phoenix Campus Library, Arizona State University</a:t>
            </a:r>
            <a:endParaRPr lang="en-US" sz="3600" dirty="0" smtClean="0">
              <a:solidFill>
                <a:schemeClr val="tx1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algn="ctr"/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oas.howard.edu/images/hulogo/howard_university_logo2896x289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212" y="1933963"/>
            <a:ext cx="3469650" cy="346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10210800" y="7809183"/>
            <a:ext cx="7200900" cy="13662099"/>
          </a:xfrm>
          <a:prstGeom prst="roundRect">
            <a:avLst>
              <a:gd name="adj" fmla="val 7000"/>
            </a:avLst>
          </a:prstGeom>
          <a:solidFill>
            <a:srgbClr val="FFCC66"/>
          </a:solidFill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lIns="80202" tIns="40101" rIns="80202" bIns="40101"/>
          <a:lstStyle/>
          <a:p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0995875" y="11013858"/>
            <a:ext cx="5788027" cy="10007018"/>
            <a:chOff x="8028106" y="10660258"/>
            <a:chExt cx="5788027" cy="6427428"/>
          </a:xfrm>
        </p:grpSpPr>
        <p:sp>
          <p:nvSpPr>
            <p:cNvPr id="14" name="Rectangle 13"/>
            <p:cNvSpPr/>
            <p:nvPr/>
          </p:nvSpPr>
          <p:spPr>
            <a:xfrm>
              <a:off x="8028106" y="10660258"/>
              <a:ext cx="5788027" cy="1157731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4 Journals Selected:</a:t>
              </a:r>
            </a:p>
            <a:p>
              <a:pPr algn="ctr"/>
              <a:endParaRPr lang="en-US" sz="10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000" b="1" i="1" dirty="0" smtClean="0">
                  <a:solidFill>
                    <a:srgbClr val="002060"/>
                  </a:solidFill>
                </a:rPr>
                <a:t>Bulletin of the World Health Organization</a:t>
              </a:r>
            </a:p>
            <a:p>
              <a:pPr algn="ctr"/>
              <a:r>
                <a:rPr lang="en-US" sz="2000" b="1" i="1" dirty="0" smtClean="0">
                  <a:solidFill>
                    <a:srgbClr val="002060"/>
                  </a:solidFill>
                </a:rPr>
                <a:t>Lancet Infectious Disease</a:t>
              </a:r>
              <a:endParaRPr lang="en-US" sz="1000" b="1" i="1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000" b="1" i="1" dirty="0" smtClean="0">
                  <a:solidFill>
                    <a:srgbClr val="002060"/>
                  </a:solidFill>
                </a:rPr>
                <a:t>Health Policy and Planning </a:t>
              </a:r>
            </a:p>
            <a:p>
              <a:pPr algn="ctr"/>
              <a:r>
                <a:rPr lang="en-US" sz="2000" b="1" i="1" dirty="0" smtClean="0">
                  <a:solidFill>
                    <a:srgbClr val="002060"/>
                  </a:solidFill>
                </a:rPr>
                <a:t>Journal of Health, Population and Nutrition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198333" y="12132098"/>
              <a:ext cx="2571750" cy="81862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All items in </a:t>
              </a:r>
            </a:p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the first 2013 issue of each Journal</a:t>
              </a:r>
              <a:endParaRPr lang="en-US" sz="1000" b="1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(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n=78)</a:t>
              </a:r>
              <a:endParaRPr lang="en-US" sz="2000" b="1" dirty="0">
                <a:solidFill>
                  <a:srgbClr val="FF0000"/>
                </a:solidFill>
              </a:endParaRPr>
            </a:p>
            <a:p>
              <a:pPr algn="ctr"/>
              <a:endParaRPr lang="en-US" sz="1000" b="1" dirty="0">
                <a:solidFill>
                  <a:srgbClr val="000000"/>
                </a:solidFill>
              </a:endParaRPr>
            </a:p>
            <a:p>
              <a:pPr marL="457200"/>
              <a:endParaRPr lang="en-US" sz="1200" dirty="0">
                <a:solidFill>
                  <a:srgbClr val="000000"/>
                </a:solidFill>
              </a:endParaRPr>
            </a:p>
            <a:p>
              <a:r>
                <a:rPr lang="en-US" sz="1200" dirty="0">
                  <a:solidFill>
                    <a:srgbClr val="000000"/>
                  </a:solidFill>
                </a:rPr>
                <a:t> 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0388214" y="12956502"/>
              <a:ext cx="24435" cy="896692"/>
            </a:xfrm>
            <a:prstGeom prst="line">
              <a:avLst/>
            </a:prstGeom>
            <a:ln w="38100"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8346858" y="13858975"/>
              <a:ext cx="4972050" cy="141682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000" b="1" dirty="0">
                  <a:solidFill>
                    <a:srgbClr val="000000"/>
                  </a:solidFill>
                </a:rPr>
                <a:t>Papers</a:t>
              </a:r>
              <a:r>
                <a:rPr lang="en-US" sz="2000" b="1" dirty="0" smtClean="0">
                  <a:solidFill>
                    <a:srgbClr val="000000"/>
                  </a:solidFill>
                </a:rPr>
                <a:t> Included: Original Studies</a:t>
              </a:r>
              <a:endParaRPr lang="en-US" sz="20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(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n=37)</a:t>
              </a:r>
            </a:p>
            <a:p>
              <a:pPr algn="ctr"/>
              <a:endParaRPr lang="en-US" sz="1000" b="1" dirty="0">
                <a:solidFill>
                  <a:schemeClr val="tx1"/>
                </a:solidFill>
              </a:endParaRP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Bull World Health Organ </a:t>
              </a:r>
              <a:r>
                <a:rPr lang="en-US" sz="2000" b="1" i="1" dirty="0">
                  <a:solidFill>
                    <a:schemeClr val="tx1"/>
                  </a:solidFill>
                </a:rPr>
                <a:t>(7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Health Policy Plan </a:t>
              </a:r>
              <a:r>
                <a:rPr lang="en-US" sz="2000" b="1" i="1" dirty="0">
                  <a:solidFill>
                    <a:schemeClr val="tx1"/>
                  </a:solidFill>
                </a:rPr>
                <a:t>(10)</a:t>
              </a: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 Health </a:t>
              </a:r>
              <a:r>
                <a:rPr lang="en-US" sz="2000" b="1" i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Popul</a:t>
              </a:r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Nutrition </a:t>
              </a:r>
              <a:r>
                <a:rPr lang="en-US" sz="2000" b="1" i="1" dirty="0">
                  <a:solidFill>
                    <a:schemeClr val="tx1"/>
                  </a:solidFill>
                </a:rPr>
                <a:t>(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16)</a:t>
              </a:r>
            </a:p>
            <a:p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Lancet Infect Dis </a:t>
              </a:r>
              <a:r>
                <a:rPr lang="en-US" sz="2000" b="1" i="1" dirty="0">
                  <a:solidFill>
                    <a:schemeClr val="tx1"/>
                  </a:solidFill>
                </a:rPr>
                <a:t>(4)</a:t>
              </a:r>
            </a:p>
            <a:p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10404889" y="13404848"/>
              <a:ext cx="1143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10345762" y="15281585"/>
              <a:ext cx="1" cy="405038"/>
            </a:xfrm>
            <a:prstGeom prst="line">
              <a:avLst/>
            </a:prstGeom>
            <a:ln w="38100"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8392751" y="15704429"/>
              <a:ext cx="4972050" cy="1383257"/>
            </a:xfrm>
            <a:prstGeom prst="rect">
              <a:avLst/>
            </a:prstGeom>
            <a:solidFill>
              <a:srgbClr val="92D05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Citations (hand-counted)</a:t>
              </a:r>
              <a:endParaRPr lang="en-US" sz="20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000" b="1" dirty="0">
                  <a:solidFill>
                    <a:srgbClr val="000000"/>
                  </a:solidFill>
                </a:rPr>
                <a:t>(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n=1281</a:t>
              </a:r>
              <a:r>
                <a:rPr lang="en-US" sz="2000" b="1" dirty="0" smtClean="0">
                  <a:solidFill>
                    <a:srgbClr val="000000"/>
                  </a:solidFill>
                </a:rPr>
                <a:t>)</a:t>
              </a:r>
            </a:p>
            <a:p>
              <a:pPr algn="ctr"/>
              <a:endParaRPr lang="en-US" sz="1000" b="1" dirty="0">
                <a:solidFill>
                  <a:srgbClr val="000000"/>
                </a:solidFill>
              </a:endParaRPr>
            </a:p>
            <a:p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Bull World Health </a:t>
              </a:r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Organ 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(267)</a:t>
              </a:r>
              <a:endParaRPr lang="en-US" sz="2000" b="1" i="1" dirty="0">
                <a:solidFill>
                  <a:schemeClr val="tx1"/>
                </a:solidFill>
              </a:endParaRP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Health </a:t>
              </a:r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Policy </a:t>
              </a:r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Plan 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(456)</a:t>
              </a:r>
              <a:endParaRPr lang="en-US" sz="2000" b="1" i="1" dirty="0">
                <a:solidFill>
                  <a:schemeClr val="tx1"/>
                </a:solidFill>
              </a:endParaRP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 </a:t>
              </a:r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Health </a:t>
              </a:r>
              <a:r>
                <a:rPr lang="en-US" sz="2000" b="1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Popul</a:t>
              </a:r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Nutrition 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(444)</a:t>
              </a:r>
            </a:p>
            <a:p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Lancet </a:t>
              </a:r>
              <a:r>
                <a:rPr lang="en-US" sz="20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Infect </a:t>
              </a:r>
              <a:r>
                <a: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Dis </a:t>
              </a:r>
              <a:r>
                <a:rPr lang="en-US" sz="2000" b="1" i="1" dirty="0" smtClean="0">
                  <a:solidFill>
                    <a:schemeClr val="tx1"/>
                  </a:solidFill>
                </a:rPr>
                <a:t>(</a:t>
              </a:r>
              <a:r>
                <a:rPr lang="en-US" sz="2000" b="1" i="1" dirty="0">
                  <a:solidFill>
                    <a:schemeClr val="tx1"/>
                  </a:solidFill>
                </a:rPr>
                <a:t>161)</a:t>
              </a:r>
              <a:endParaRPr lang="en-US" sz="2000" b="1" dirty="0">
                <a:solidFill>
                  <a:schemeClr val="tx1"/>
                </a:solidFill>
              </a:endParaRPr>
            </a:p>
            <a:p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5948802" y="19612612"/>
            <a:ext cx="3401461" cy="1858670"/>
          </a:xfrm>
          <a:prstGeom prst="roundRect">
            <a:avLst>
              <a:gd name="adj" fmla="val 7000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0202" tIns="40101" rIns="80202" bIns="40101"/>
          <a:lstStyle/>
          <a:p>
            <a:pPr algn="ctr"/>
            <a:endParaRPr lang="en-US" sz="1400" dirty="0" smtClean="0">
              <a:solidFill>
                <a:srgbClr val="FF0000"/>
              </a:solidFill>
            </a:endParaRPr>
          </a:p>
          <a:p>
            <a:pPr algn="ctr"/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18284486" y="11493489"/>
            <a:ext cx="17605713" cy="9977793"/>
          </a:xfrm>
          <a:prstGeom prst="roundRect">
            <a:avLst>
              <a:gd name="adj" fmla="val 1654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lIns="80202" tIns="40101" rIns="80202" bIns="40101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166102" y="6942877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METHODS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8" name="AutoShape 4" descr="data:image/png;base64,iVBORw0KGgoAAAANSUhEUgAAAMgAAADICAYAAACtWK6eAAAHjUlEQVR4nO2ay5IiMQwE+f+fnj3sZZsFjZHKUpnOjOBm62UlB4LHDwC85TFdAIAzCAIQgCAAAQgCEIAgAAEIAhCAIAABCAIQgCAAAQgCEIAgAAEIAhCAIAABCAIQgCAAAQgCECAR5PF42HzUfahR96G+2xHPfQ8uPUmCGAwEQRAEQRBEWjOCLPQkCWIwEARBEARBEGnNCLLQkyRIw2JV8joJ51RLpeZKDjUIUszrtJROtVRqruRQgyDFvE5L6VRLpeZKDjUIUszrtJROtVRqruRQgyDFvE5L6VRLpeZKDjVfI4h6OU58uI5FVdesvju1BxkQZCMI4rUHGRBkIwjitQcZEGQjCOK1BxkQZCMI4rUHGW4hiPtdJ4E74jntwa89SYIcOBinuwiCIG/PIQiCIEhwDkEQBEGCcwiCIAgSnOsYTEfejpo76PjiQBCzwSDIOgjyFFsSxHwwCLIOgjzFlgQxHwyCrIMgT7ElQcwHgyDrIMhTbEkQ88ecEq5yd+rTMT81CFLMiyAIko4tCWI+GARBkHRsSRDzwSAIgqRjS4KYDwZBECQdWxLE4GGnBeGc/x5kQBDOIUgAgnAOQQIQhHMIEoAgnEOQgJ6fGYZRP3Al74m13JlbTOTEpXSq5c7cYiInLqVTLXfmFhM5cSmdarkzt5jIiUvpVMudaf0Va/VuR151Dqdlq9Tc8R5TXxIZEESUA0EQ5H0QBEGQYt5KvJ0giCgHgiDI+yAIgiDFvJV4O2l9xY6H6zjntGyV3iq1qPM69XuJLYu0kgxB5LOq9FapRZ3Xqd9LbFmklWQIIp9VpbdKLeq8Tv1eYssirSRDEPmsKr1ValHnder3ElsWaSUZgshnVemtUos6r1O/l9iSIEbLWzm3etfh4T6tTy2wuhZ1DhUIkugNQfS1qHOoQJBEbwiir0WdQwWCJHpDEH0t6hwqECTRG4Loa1HnUNH6V5MTF6bj00GH1E7vK8snCWK0HNPL7jCD1blUzqnvVnIgSFMtCIIg/+WTBDFajulld5jB6lwq59R3KzkQpKkWBEGQ//JJghSG77SU6uF33J0S80T5U7ElQRCkNJepmVZAkE+CIEhpLlMzrYAgnwRBkNJcpmZaAUE+CYIgpblMzbQCgnwSRLwIUw/ccU6dY+ru1LluMREEQSwWv1IzgiDI23MIgiAIEpxDEARBkOAcghwgyMvA5tJMPaZ6Bmq+5d1UIAiC/JpXXTOC/HzPoBHkzHdTgSAI8mtedc0I8vM9g0aQM99NRc9/AaICGha1oz51vCnhOvqt5EUQBHl7DkEQBEGCcwiCIAgSnEMQBEGQ4ByCfJEgU4/ZMfyp5Z2qWZ2jQ0IVCJKoGUEQpB4YQeT9TtWMIBtAEARBkCgwgsj7naoZQTagXhh1LVMCq/tQ33XqbefiL9e1LTCCIEixNwTZcHc1HoIgyFJd2wIjCIIUe0OQDXdX4yEIgizV1ZqsMISOJe+ouYLDwkS1uL9HBgRBEFkt7u+RAUEQRFaL+3tkQBAEkdXi/h4ZEARBZLW4v0cGSaTVojuWbeqRKnPp6KPjjdQzcABBNuZAEAT5GwRBSnPp6ANBciDIxhwIgiB/gyBIaS4dfSBIjta/mkzJ0LGUq0wtx9SSn/hGl3zbAh84VARZv/vNb3TJty3wgUNFkPW73/xGl3zbAh84VARZv/vNb3TJty3wgUNFkPW73/xGl3xboz8nWxz01GOuxjvxrnrJ1XOuzGCnNAiSiHfiXQRJ1iCLtJIMQcbuIkiyBlmklWQIMnYXQZI1yCKtJEOQsbsIkqxBEqQwQPXDdZxzomN+HbVU6kMQBHkLgiAIggQgCIIgSACCIAiCBCDIAYK8DDw0rKl4qznUCz1198QcGRAEQSyWF0EQBEEQ5J/ACIIgZjkyIAiCWCzvVwuiHsLqXfUCqvvt6M09XvdCq0GQjf129OYeD0F+EARBECQOgiDyeAjiAYJs7LejN/d4CHIAHcvh1If6C+vELwQVCIIgCBLVKotkDIIgSLpWWSRjEARB0rXKIhmDIAiSrlUSpNCw+rNan7pfNZUcaqmnhFP3kQFBRP2qQRAEQZBNORBEB4KI+lWDIAiCIJtyIIiO1r+aqOl49NW7HVJ3xFPPSh2vWxoEQRAEifJJgiAIgnwAgiAIgnw4v8pdBNmQF0EQZCmfJIjRo6v7cO/NXdbuhVaDIIn6nHpDkL0gSKI+p94QZC8IkqjPqTcE2QuCJOpz6g1B9nILQdwfyamWV0y9rwMIYvBITrW8AkGqQRCkhFMtr0CQahAEKeFUyysQpBoEQUo41fIKBKkGMRdEfde9lgonfjntnB+CGDwSgiDI23MIgiAIEpxDEARBkOAcgiAIgmzCSaSpR6986ai/sDrm0g2CGORQ50UQHQhikEOdF0F0IIhBDnVeBNGBIAY51HkRRMc2QZwezimv+txUjo5a1HczIIjBIiAIgiAIgnxci/puBgQxWAQEQRAEQZCPa1HfzXDWTwoAzSAIQACCAAQgCEAAggAEIAhAAIIABCAIQACCAAQgCEAAggAEIAhAAIIABCAIQACCAAQgCEAAggAEIAhAwB9eMPSTkv7rxAAAAABJRU5ErkJggg=="/>
          <p:cNvSpPr>
            <a:spLocks noChangeAspect="1" noChangeArrowheads="1"/>
          </p:cNvSpPr>
          <p:nvPr/>
        </p:nvSpPr>
        <p:spPr bwMode="auto">
          <a:xfrm>
            <a:off x="11585575" y="3127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21266386" y="10023248"/>
            <a:ext cx="2152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Total: 1281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4872434" y="68580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FINDINGS &amp; ANALYSIS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498794" y="12292217"/>
            <a:ext cx="4114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</a:rPr>
              <a:t>Age of Cited Articles </a:t>
            </a:r>
            <a:endParaRPr lang="en-US" sz="2600" b="1" dirty="0">
              <a:solidFill>
                <a:srgbClr val="002060"/>
              </a:solidFill>
            </a:endParaRP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36805939" y="7672732"/>
            <a:ext cx="5500965" cy="9548468"/>
          </a:xfrm>
          <a:prstGeom prst="roundRect">
            <a:avLst>
              <a:gd name="adj" fmla="val 7000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lIns="80202" tIns="40101" rIns="80202" bIns="40101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Conclusion</a:t>
            </a: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000" dirty="0" smtClean="0">
              <a:solidFill>
                <a:srgbClr val="FF0000"/>
              </a:solidFill>
            </a:endParaRPr>
          </a:p>
          <a:p>
            <a:pPr algn="ctr"/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Future Study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68580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RESEARCH QUESTIONS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38249" y="11701598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LITERATURE REVIEW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686051" y="12339360"/>
            <a:ext cx="4114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</a:rPr>
              <a:t>Most Cited Journals</a:t>
            </a:r>
          </a:p>
          <a:p>
            <a:pPr algn="ctr"/>
            <a:r>
              <a:rPr lang="en-US" sz="2000" dirty="0" smtClean="0">
                <a:solidFill>
                  <a:srgbClr val="954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(Bradford Zone 1)   </a:t>
            </a:r>
            <a:endParaRPr lang="en-US" sz="2000" dirty="0">
              <a:solidFill>
                <a:srgbClr val="9540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060748" y="17685929"/>
            <a:ext cx="54730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</a:rPr>
              <a:t>Age of Cited Articles in 5 year periods  </a:t>
            </a:r>
            <a:endParaRPr lang="en-US" sz="26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544067" y="694108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DISCUSSION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580929"/>
              </p:ext>
            </p:extLst>
          </p:nvPr>
        </p:nvGraphicFramePr>
        <p:xfrm>
          <a:off x="19509076" y="13009693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192620" y="11240632"/>
            <a:ext cx="6259216" cy="5232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Citation Pattern of Journal Articles  </a:t>
            </a:r>
            <a:endParaRPr lang="en-US" sz="28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1196626" y="7809183"/>
            <a:ext cx="4012659" cy="52322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Types of Citations  </a:t>
            </a:r>
            <a:endParaRPr lang="en-US" sz="2800" b="1" dirty="0"/>
          </a:p>
        </p:txBody>
      </p:sp>
      <p:sp>
        <p:nvSpPr>
          <p:cNvPr id="53" name="Rectangle 52"/>
          <p:cNvSpPr/>
          <p:nvPr/>
        </p:nvSpPr>
        <p:spPr>
          <a:xfrm>
            <a:off x="11014251" y="8184855"/>
            <a:ext cx="5718512" cy="2150112"/>
          </a:xfrm>
          <a:prstGeom prst="rect">
            <a:avLst/>
          </a:prstGeom>
          <a:solidFill>
            <a:srgbClr val="CCFFCC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Selection </a:t>
            </a:r>
            <a:r>
              <a:rPr lang="en-US" sz="2000" b="1" dirty="0" smtClean="0">
                <a:solidFill>
                  <a:schemeClr val="tx1"/>
                </a:solidFill>
              </a:rPr>
              <a:t>Tools &amp; Criteria</a:t>
            </a:r>
          </a:p>
          <a:p>
            <a:pPr algn="ctr"/>
            <a:endParaRPr lang="en-US" sz="1000" b="1" dirty="0" smtClean="0">
              <a:solidFill>
                <a:srgbClr val="95404B"/>
              </a:solidFill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95404B"/>
                </a:solidFill>
              </a:rPr>
              <a:t>Journal Citation Report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95404B"/>
                </a:solidFill>
              </a:rPr>
              <a:t>Core Public Health Journals Project version 2.0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95404B"/>
                </a:solidFill>
              </a:rPr>
              <a:t>Scopus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95404B"/>
                </a:solidFill>
              </a:rPr>
              <a:t>Journal focus </a:t>
            </a:r>
            <a:r>
              <a:rPr lang="en-US" sz="2000" b="1" dirty="0" smtClean="0">
                <a:solidFill>
                  <a:srgbClr val="95404B"/>
                </a:solidFill>
                <a:sym typeface="Wingdings" panose="05000000000000000000" pitchFamily="2" charset="2"/>
              </a:rPr>
              <a:t> developing nation</a:t>
            </a:r>
            <a:endParaRPr lang="en-US" sz="2000" b="1" dirty="0" smtClean="0">
              <a:solidFill>
                <a:srgbClr val="95404B"/>
              </a:solidFill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95404B"/>
                </a:solidFill>
              </a:rPr>
              <a:t>Diverse subjects included 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13313531" y="10363983"/>
            <a:ext cx="989" cy="619278"/>
          </a:xfrm>
          <a:prstGeom prst="line">
            <a:avLst/>
          </a:prstGeom>
          <a:ln w="38100"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7566600" y="173736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KEY REFERENCES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56" name="Chart 55"/>
          <p:cNvGraphicFramePr/>
          <p:nvPr>
            <p:extLst>
              <p:ext uri="{D42A27DB-BD31-4B8C-83A1-F6EECF244321}">
                <p14:modId xmlns:p14="http://schemas.microsoft.com/office/powerpoint/2010/main" val="1256799928"/>
              </p:ext>
            </p:extLst>
          </p:nvPr>
        </p:nvGraphicFramePr>
        <p:xfrm>
          <a:off x="23832792" y="8692453"/>
          <a:ext cx="5704666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1" name="Chart 60"/>
          <p:cNvGraphicFramePr/>
          <p:nvPr>
            <p:extLst>
              <p:ext uri="{D42A27DB-BD31-4B8C-83A1-F6EECF244321}">
                <p14:modId xmlns:p14="http://schemas.microsoft.com/office/powerpoint/2010/main" val="2150337450"/>
              </p:ext>
            </p:extLst>
          </p:nvPr>
        </p:nvGraphicFramePr>
        <p:xfrm>
          <a:off x="28098871" y="13464132"/>
          <a:ext cx="7691325" cy="5195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5" name="Chart 64"/>
          <p:cNvGraphicFramePr/>
          <p:nvPr>
            <p:extLst>
              <p:ext uri="{D42A27DB-BD31-4B8C-83A1-F6EECF244321}">
                <p14:modId xmlns:p14="http://schemas.microsoft.com/office/powerpoint/2010/main" val="3999045079"/>
              </p:ext>
            </p:extLst>
          </p:nvPr>
        </p:nvGraphicFramePr>
        <p:xfrm>
          <a:off x="19207839" y="18439960"/>
          <a:ext cx="8343437" cy="2832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665761" y="7809183"/>
            <a:ext cx="7722723" cy="3204675"/>
          </a:xfrm>
          <a:prstGeom prst="roundRect">
            <a:avLst>
              <a:gd name="adj" fmla="val 7064"/>
            </a:avLst>
          </a:prstGeom>
          <a:solidFill>
            <a:srgbClr val="D9D9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95404B"/>
                </a:solidFill>
              </a:rPr>
              <a:t>How heavily do international health researchers use </a:t>
            </a:r>
            <a:r>
              <a:rPr lang="en-US" sz="2400" b="1" dirty="0" smtClean="0">
                <a:solidFill>
                  <a:srgbClr val="FF0000"/>
                </a:solidFill>
              </a:rPr>
              <a:t>journals </a:t>
            </a:r>
            <a:r>
              <a:rPr lang="en-US" sz="2400" b="1" dirty="0" smtClean="0">
                <a:solidFill>
                  <a:srgbClr val="95404B"/>
                </a:solidFill>
              </a:rPr>
              <a:t>(what percentage of citations)?</a:t>
            </a:r>
          </a:p>
          <a:p>
            <a:pPr marL="457200" indent="-457200">
              <a:buFont typeface="+mj-lt"/>
              <a:buAutoNum type="arabicPeriod"/>
            </a:pPr>
            <a:endParaRPr lang="en-US" sz="1400" b="1" dirty="0" smtClean="0">
              <a:solidFill>
                <a:srgbClr val="95404B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95404B"/>
                </a:solidFill>
              </a:rPr>
              <a:t>What is the </a:t>
            </a:r>
            <a:r>
              <a:rPr lang="en-US" sz="2400" b="1" dirty="0" smtClean="0">
                <a:solidFill>
                  <a:srgbClr val="FF0000"/>
                </a:solidFill>
              </a:rPr>
              <a:t>age</a:t>
            </a:r>
            <a:r>
              <a:rPr lang="en-US" sz="2400" b="1" dirty="0" smtClean="0">
                <a:solidFill>
                  <a:srgbClr val="95404B"/>
                </a:solidFill>
              </a:rPr>
              <a:t> of the cited journal articles? Mostly less than 5 years or greater range?</a:t>
            </a:r>
          </a:p>
          <a:p>
            <a:pPr marL="457200" indent="-457200">
              <a:buFont typeface="+mj-lt"/>
              <a:buAutoNum type="arabicPeriod"/>
            </a:pPr>
            <a:endParaRPr lang="en-US" sz="1400" b="1" dirty="0">
              <a:solidFill>
                <a:srgbClr val="95404B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rgbClr val="95404B"/>
                </a:solidFill>
              </a:rPr>
              <a:t>What are the </a:t>
            </a:r>
            <a:r>
              <a:rPr lang="en-US" sz="2400" b="1" dirty="0" smtClean="0">
                <a:solidFill>
                  <a:srgbClr val="FF0000"/>
                </a:solidFill>
              </a:rPr>
              <a:t>most highly cited journals</a:t>
            </a:r>
            <a:r>
              <a:rPr lang="en-US" sz="2400" b="1" dirty="0" smtClean="0">
                <a:solidFill>
                  <a:srgbClr val="95404B"/>
                </a:solidFill>
              </a:rPr>
              <a:t>? </a:t>
            </a:r>
            <a:endParaRPr lang="en-US" sz="2400" b="1" dirty="0">
              <a:solidFill>
                <a:srgbClr val="95404B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dirty="0">
              <a:solidFill>
                <a:srgbClr val="95404B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95404B"/>
                </a:solidFill>
              </a:rPr>
              <a:t>Are </a:t>
            </a:r>
            <a:r>
              <a:rPr lang="en-US" sz="2400" b="1" dirty="0" smtClean="0">
                <a:solidFill>
                  <a:srgbClr val="002060"/>
                </a:solidFill>
              </a:rPr>
              <a:t>datasets</a:t>
            </a:r>
            <a:r>
              <a:rPr lang="en-US" sz="2400" b="1" dirty="0" smtClean="0">
                <a:solidFill>
                  <a:srgbClr val="95404B"/>
                </a:solidFill>
              </a:rPr>
              <a:t> cited? </a:t>
            </a:r>
            <a:endParaRPr lang="en-US" sz="2400" b="1" dirty="0">
              <a:solidFill>
                <a:srgbClr val="95404B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1620168" y="12560578"/>
            <a:ext cx="7722723" cy="4707227"/>
          </a:xfrm>
          <a:prstGeom prst="roundRect">
            <a:avLst>
              <a:gd name="adj" fmla="val 70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International health is a growing field in public health programs, and thus, an important collection development area for libraries. </a:t>
            </a:r>
          </a:p>
          <a:p>
            <a:pPr marL="457200" indent="-457200">
              <a:buAutoNum type="arabicPeriod"/>
            </a:pPr>
            <a:endParaRPr lang="en-US" sz="1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Citation analysis is an established method to identify core literature.</a:t>
            </a:r>
          </a:p>
          <a:p>
            <a:pPr marL="457200" indent="-457200">
              <a:buAutoNum type="arabicPeriod"/>
            </a:pPr>
            <a:endParaRPr lang="en-US" sz="1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Public health researchers rely heavily on journals as information resources.</a:t>
            </a:r>
          </a:p>
          <a:p>
            <a:pPr marL="457200" indent="-457200">
              <a:buAutoNum type="arabicPeriod"/>
            </a:pPr>
            <a:endParaRPr lang="en-US" sz="1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50% of cited articles were published within 5 years. </a:t>
            </a:r>
          </a:p>
          <a:p>
            <a:pPr marL="457200" indent="-457200">
              <a:buAutoNum type="arabicPeriod"/>
            </a:pPr>
            <a:endParaRPr lang="en-US" sz="1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Cited articles are concentrated in a small number of journal titles. </a:t>
            </a:r>
          </a:p>
          <a:p>
            <a:endParaRPr lang="en-US" sz="2400" b="1" dirty="0">
              <a:solidFill>
                <a:srgbClr val="95404B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36394736" y="17999485"/>
            <a:ext cx="6091916" cy="3471797"/>
          </a:xfrm>
          <a:prstGeom prst="roundRect">
            <a:avLst>
              <a:gd name="adj" fmla="val 706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 indent="-236538"/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American Public Health Association (</a:t>
            </a:r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n.d.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</a:rPr>
              <a:t>Growth of international health: an analysis and history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. Retrieved from http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://www.apha.org/programs/globalhealth/</a:t>
            </a:r>
            <a:endParaRPr lang="en-US" sz="1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36538" indent="-236538"/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Baker, D. (1990). Citation analysis: a methodological review, </a:t>
            </a:r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</a:rPr>
              <a:t>Social Work Research Abstract,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</a:rPr>
              <a:t>26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(3), 3-10.</a:t>
            </a:r>
          </a:p>
          <a:p>
            <a:pPr marL="236538" indent="-236538"/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Delwiche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, F.A., </a:t>
            </a:r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Schloman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, B. F. &amp; Allen, M. P. (2010). Mapping the literature of nursing and allied health professions: project protocol. Retrieved from http://www.nahrs.mlanet.org/home/images/activity/mapping/nursing/Protocol_2010.pdf</a:t>
            </a:r>
          </a:p>
          <a:p>
            <a:pPr marL="236538" indent="-236538"/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Rethlesen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, M. L. &amp; Aldrich, A. M. (2013). Environmental health citation patterns: mapping the </a:t>
            </a:r>
            <a:r>
              <a:rPr lang="en-US" sz="1400" smtClean="0">
                <a:solidFill>
                  <a:schemeClr val="accent5">
                    <a:lumMod val="50000"/>
                  </a:schemeClr>
                </a:solidFill>
              </a:rPr>
              <a:t>literature 2008-2010</a:t>
            </a:r>
            <a:r>
              <a:rPr lang="en-US" sz="1400" i="1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400" i="1" dirty="0">
                <a:solidFill>
                  <a:schemeClr val="accent5">
                    <a:lumMod val="50000"/>
                  </a:schemeClr>
                </a:solidFill>
              </a:rPr>
              <a:t>Journal of Medical Library Association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</a:rPr>
              <a:t>101 (1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), 47-54</a:t>
            </a:r>
          </a:p>
          <a:p>
            <a:pPr marL="236538" indent="-236538"/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Rethlefsen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, M. L. &amp; </a:t>
            </a:r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Livinski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, A. A. (2013). Infectious disease citation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patterns: mapping the literature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2008-2010</a:t>
            </a:r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400" i="1" dirty="0">
                <a:solidFill>
                  <a:schemeClr val="accent5">
                    <a:lumMod val="50000"/>
                  </a:schemeClr>
                </a:solidFill>
              </a:rPr>
              <a:t>Journal of Medical Library Association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400" i="1" dirty="0">
                <a:solidFill>
                  <a:schemeClr val="accent5">
                    <a:lumMod val="50000"/>
                  </a:schemeClr>
                </a:solidFill>
              </a:rPr>
              <a:t>101 (1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),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55-61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4812348" y="9807805"/>
            <a:ext cx="674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17%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5997181" y="10146359"/>
            <a:ext cx="674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   1%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287427" y="8586214"/>
            <a:ext cx="674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 67%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8672061" y="9807805"/>
            <a:ext cx="598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15%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098000" y="18446553"/>
            <a:ext cx="717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5404B"/>
                </a:solidFill>
              </a:rPr>
              <a:t>37.7%</a:t>
            </a:r>
            <a:endParaRPr lang="en-US" sz="1600" b="1" dirty="0">
              <a:solidFill>
                <a:srgbClr val="95404B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2936200" y="18793746"/>
            <a:ext cx="717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5404B"/>
                </a:solidFill>
              </a:rPr>
              <a:t>30.8%</a:t>
            </a:r>
            <a:endParaRPr lang="en-US" sz="1600" b="1" dirty="0">
              <a:solidFill>
                <a:srgbClr val="95404B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792961" y="19506113"/>
            <a:ext cx="717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5404B"/>
                </a:solidFill>
              </a:rPr>
              <a:t>16.3%</a:t>
            </a:r>
            <a:endParaRPr lang="en-US" sz="1600" b="1" dirty="0">
              <a:solidFill>
                <a:srgbClr val="95404B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4684922" y="19967607"/>
            <a:ext cx="714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5404B"/>
                </a:solidFill>
              </a:rPr>
              <a:t>7.8%</a:t>
            </a:r>
            <a:endParaRPr lang="en-US" sz="1600" b="1" dirty="0">
              <a:solidFill>
                <a:srgbClr val="95404B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83823" y="20094564"/>
            <a:ext cx="717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5404B"/>
                </a:solidFill>
              </a:rPr>
              <a:t>7.4%</a:t>
            </a:r>
            <a:endParaRPr lang="en-US" sz="1600" b="1" dirty="0">
              <a:solidFill>
                <a:srgbClr val="95404B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9537458" y="19150280"/>
            <a:ext cx="5788027" cy="1965519"/>
          </a:xfrm>
          <a:prstGeom prst="rect">
            <a:avLst/>
          </a:prstGeom>
          <a:solidFill>
            <a:srgbClr val="C0504D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U</a:t>
            </a:r>
            <a:r>
              <a:rPr lang="en-US" sz="2000" b="1" dirty="0" smtClean="0">
                <a:solidFill>
                  <a:schemeClr val="bg1"/>
                </a:solidFill>
              </a:rPr>
              <a:t>nique titles: 346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220 journals (26%) are cited only once. 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Only </a:t>
            </a:r>
            <a:r>
              <a:rPr lang="en-US" sz="2000" b="1" i="1" dirty="0" smtClean="0">
                <a:solidFill>
                  <a:schemeClr val="bg1"/>
                </a:solidFill>
              </a:rPr>
              <a:t>Lancet</a:t>
            </a:r>
            <a:r>
              <a:rPr lang="en-US" sz="2000" b="1" dirty="0" smtClean="0">
                <a:solidFill>
                  <a:schemeClr val="bg1"/>
                </a:solidFill>
              </a:rPr>
              <a:t> and </a:t>
            </a:r>
            <a:r>
              <a:rPr lang="en-US" sz="2000" b="1" i="1" dirty="0" smtClean="0">
                <a:solidFill>
                  <a:schemeClr val="bg1"/>
                </a:solidFill>
              </a:rPr>
              <a:t>Bulletin of the World Health Organization </a:t>
            </a:r>
            <a:r>
              <a:rPr lang="en-US" sz="2000" b="1" dirty="0" smtClean="0">
                <a:solidFill>
                  <a:schemeClr val="bg1"/>
                </a:solidFill>
              </a:rPr>
              <a:t>are considered to be core journals in our study (It may be a limitation of this pilot study’s method or sample size). </a:t>
            </a:r>
          </a:p>
          <a:p>
            <a:pPr algn="ctr"/>
            <a:endParaRPr lang="en-US" sz="2000" b="1" dirty="0" smtClean="0">
              <a:solidFill>
                <a:srgbClr val="0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3144" y="2622932"/>
            <a:ext cx="3400662" cy="2262304"/>
          </a:xfrm>
          <a:prstGeom prst="rect">
            <a:avLst/>
          </a:prstGeom>
        </p:spPr>
      </p:pic>
      <p:sp>
        <p:nvSpPr>
          <p:cNvPr id="73" name="Rectangle 72"/>
          <p:cNvSpPr/>
          <p:nvPr/>
        </p:nvSpPr>
        <p:spPr>
          <a:xfrm>
            <a:off x="37109400" y="8305800"/>
            <a:ext cx="4925963" cy="5334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70C0"/>
                </a:solidFill>
              </a:rPr>
              <a:t>Journals</a:t>
            </a:r>
            <a:r>
              <a:rPr lang="en-US" sz="1800" b="1" dirty="0" smtClean="0">
                <a:solidFill>
                  <a:srgbClr val="000000"/>
                </a:solidFill>
              </a:rPr>
              <a:t> are the most important information source (67%) for international health researchers; yet books are still an important source type (17%).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While </a:t>
            </a:r>
            <a:r>
              <a:rPr lang="en-US" sz="1800" b="1" dirty="0" smtClean="0">
                <a:solidFill>
                  <a:srgbClr val="0070C0"/>
                </a:solidFill>
              </a:rPr>
              <a:t>recent articles </a:t>
            </a:r>
            <a:r>
              <a:rPr lang="en-US" sz="1800" b="1" dirty="0" smtClean="0">
                <a:solidFill>
                  <a:srgbClr val="000000"/>
                </a:solidFill>
              </a:rPr>
              <a:t>are cited most, cited journal articles greatly range in age at citation. There is a need for older journals.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Major medical journals may not be </a:t>
            </a:r>
            <a:r>
              <a:rPr lang="en-US" sz="1800" b="1" dirty="0" smtClean="0">
                <a:solidFill>
                  <a:srgbClr val="0070C0"/>
                </a:solidFill>
              </a:rPr>
              <a:t>key resources</a:t>
            </a:r>
            <a:r>
              <a:rPr lang="en-US" sz="1800" b="1" dirty="0" smtClean="0">
                <a:solidFill>
                  <a:srgbClr val="000000"/>
                </a:solidFill>
              </a:rPr>
              <a:t> to international health researchers. Librarians may want to focus on clinical journals that are relevant to their programs.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70C0"/>
                </a:solidFill>
              </a:rPr>
              <a:t>Sharing data </a:t>
            </a:r>
            <a:r>
              <a:rPr lang="en-US" sz="1800" b="1" dirty="0" smtClean="0">
                <a:solidFill>
                  <a:srgbClr val="000000"/>
                </a:solidFill>
              </a:rPr>
              <a:t>among international health research is limited (in these results, only government sources such as IMF, World Bank, FAO, OECD). Education &amp; outreach </a:t>
            </a:r>
            <a:r>
              <a:rPr lang="en-US" sz="1800" b="1" smtClean="0">
                <a:solidFill>
                  <a:srgbClr val="000000"/>
                </a:solidFill>
              </a:rPr>
              <a:t>by librarians is </a:t>
            </a:r>
            <a:r>
              <a:rPr lang="en-US" sz="1800" b="1" dirty="0" smtClean="0">
                <a:solidFill>
                  <a:srgbClr val="000000"/>
                </a:solidFill>
              </a:rPr>
              <a:t>called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</a:rPr>
              <a:t>for.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Datasets are cited inconsistently (e.g. as a web page, or without URL) – another area where librarian educational outreach is needed.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000000"/>
              </a:solidFill>
            </a:endParaRPr>
          </a:p>
          <a:p>
            <a:pPr algn="ctr"/>
            <a:endParaRPr lang="en-US" sz="2000" b="1" dirty="0" smtClean="0">
              <a:solidFill>
                <a:srgbClr val="000000"/>
              </a:solidFill>
            </a:endParaRPr>
          </a:p>
          <a:p>
            <a:pPr algn="ctr"/>
            <a:endParaRPr lang="en-US" sz="2000" b="1" dirty="0" smtClean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7033200" y="14249400"/>
            <a:ext cx="5029200" cy="281707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To make our data better represent the international health literature, our future study will</a:t>
            </a:r>
          </a:p>
          <a:p>
            <a:pPr marL="228600" lvl="1"/>
            <a:r>
              <a:rPr lang="en-US" sz="1800" b="1" dirty="0" smtClean="0">
                <a:solidFill>
                  <a:srgbClr val="0000FF"/>
                </a:solidFill>
              </a:rPr>
              <a:t>include more journals </a:t>
            </a:r>
          </a:p>
          <a:p>
            <a:pPr marL="228600" lvl="1"/>
            <a:r>
              <a:rPr lang="en-US" sz="1800" b="1" dirty="0">
                <a:solidFill>
                  <a:srgbClr val="0000FF"/>
                </a:solidFill>
              </a:rPr>
              <a:t>e</a:t>
            </a:r>
            <a:r>
              <a:rPr lang="en-US" sz="1800" b="1" dirty="0" smtClean="0">
                <a:solidFill>
                  <a:srgbClr val="0000FF"/>
                </a:solidFill>
              </a:rPr>
              <a:t>xpand to a 3 year period (e.g. 2010-2013)</a:t>
            </a:r>
          </a:p>
          <a:p>
            <a:pPr marL="228600" lvl="1"/>
            <a:r>
              <a:rPr lang="en-US" sz="1800" b="1" dirty="0" smtClean="0">
                <a:solidFill>
                  <a:srgbClr val="0000FF"/>
                </a:solidFill>
              </a:rPr>
              <a:t>use sampling technique</a:t>
            </a:r>
          </a:p>
          <a:p>
            <a:pPr marL="114300" lvl="1" indent="-11430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Journals will be categorized by subject disciplines to understand the interdisciplinary nature of international health research. </a:t>
            </a:r>
            <a:endParaRPr lang="en-US" sz="1800" b="1" dirty="0">
              <a:solidFill>
                <a:srgbClr val="000000"/>
              </a:solidFill>
            </a:endParaRPr>
          </a:p>
          <a:p>
            <a:pPr marL="677863" lvl="1"/>
            <a:endParaRPr lang="en-US" sz="2000" b="1" dirty="0" smtClean="0">
              <a:solidFill>
                <a:srgbClr val="0000FF"/>
              </a:solidFill>
            </a:endParaRPr>
          </a:p>
          <a:p>
            <a:pPr marL="677863" lvl="1"/>
            <a:endParaRPr lang="en-US" sz="2000" b="1" dirty="0" smtClean="0">
              <a:solidFill>
                <a:srgbClr val="0000FF"/>
              </a:solidFill>
            </a:endParaRPr>
          </a:p>
          <a:p>
            <a:pPr algn="ctr"/>
            <a:endParaRPr lang="en-US" sz="2000" b="1" dirty="0" smtClean="0">
              <a:solidFill>
                <a:srgbClr val="000000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000000"/>
              </a:solidFill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25883295" y="17773383"/>
            <a:ext cx="1793039" cy="82482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400" dirty="0" smtClean="0"/>
              <a:t>(year of citing item) </a:t>
            </a:r>
          </a:p>
          <a:p>
            <a:pPr algn="r"/>
            <a:r>
              <a:rPr lang="en-US" sz="1400" u="sng" dirty="0" smtClean="0"/>
              <a:t>– (year of cited item)</a:t>
            </a:r>
          </a:p>
          <a:p>
            <a:pPr algn="r"/>
            <a:r>
              <a:rPr lang="en-US" sz="1400" dirty="0" smtClean="0"/>
              <a:t>= Age</a:t>
            </a:r>
            <a:endParaRPr lang="en-US" sz="1400" dirty="0"/>
          </a:p>
        </p:txBody>
      </p:sp>
      <p:sp>
        <p:nvSpPr>
          <p:cNvPr id="77" name="Rectangle 1"/>
          <p:cNvSpPr>
            <a:spLocks noChangeArrowheads="1"/>
          </p:cNvSpPr>
          <p:nvPr/>
        </p:nvSpPr>
        <p:spPr bwMode="auto">
          <a:xfrm>
            <a:off x="25140551" y="12667363"/>
            <a:ext cx="1887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Total: </a:t>
            </a:r>
            <a:r>
              <a:rPr lang="en-US" sz="2400" b="1" dirty="0" smtClean="0">
                <a:latin typeface="Arial" panose="020B0604020202020204" pitchFamily="34" charset="0"/>
              </a:rPr>
              <a:t>857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Rectangle 1"/>
          <p:cNvSpPr>
            <a:spLocks noChangeArrowheads="1"/>
          </p:cNvSpPr>
          <p:nvPr/>
        </p:nvSpPr>
        <p:spPr bwMode="auto">
          <a:xfrm>
            <a:off x="30467881" y="14716758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1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1" name="Rectangle 1"/>
          <p:cNvSpPr>
            <a:spLocks noChangeArrowheads="1"/>
          </p:cNvSpPr>
          <p:nvPr/>
        </p:nvSpPr>
        <p:spPr bwMode="auto">
          <a:xfrm>
            <a:off x="30434478" y="15025308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13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" name="Rectangle 1"/>
          <p:cNvSpPr>
            <a:spLocks noChangeArrowheads="1"/>
          </p:cNvSpPr>
          <p:nvPr/>
        </p:nvSpPr>
        <p:spPr bwMode="auto">
          <a:xfrm>
            <a:off x="30611919" y="14097508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16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" name="Rectangle 1"/>
          <p:cNvSpPr>
            <a:spLocks noChangeArrowheads="1"/>
          </p:cNvSpPr>
          <p:nvPr/>
        </p:nvSpPr>
        <p:spPr bwMode="auto">
          <a:xfrm>
            <a:off x="35128199" y="13501300"/>
            <a:ext cx="39457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94</a:t>
            </a:r>
          </a:p>
        </p:txBody>
      </p:sp>
      <p:sp>
        <p:nvSpPr>
          <p:cNvPr id="84" name="Rectangle 1"/>
          <p:cNvSpPr>
            <a:spLocks noChangeArrowheads="1"/>
          </p:cNvSpPr>
          <p:nvPr/>
        </p:nvSpPr>
        <p:spPr bwMode="auto">
          <a:xfrm>
            <a:off x="31702184" y="13797388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35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Rectangle 1"/>
          <p:cNvSpPr>
            <a:spLocks noChangeArrowheads="1"/>
          </p:cNvSpPr>
          <p:nvPr/>
        </p:nvSpPr>
        <p:spPr bwMode="auto">
          <a:xfrm flipH="1">
            <a:off x="30234551" y="17128519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" name="Rectangle 1"/>
          <p:cNvSpPr>
            <a:spLocks noChangeArrowheads="1"/>
          </p:cNvSpPr>
          <p:nvPr/>
        </p:nvSpPr>
        <p:spPr bwMode="auto">
          <a:xfrm>
            <a:off x="30514810" y="14393206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</a:t>
            </a:r>
            <a:r>
              <a:rPr lang="en-US" sz="1200" b="1" dirty="0">
                <a:latin typeface="Arial" panose="020B0604020202020204" pitchFamily="34" charset="0"/>
              </a:rPr>
              <a:t>5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Rectangle 1"/>
          <p:cNvSpPr>
            <a:spLocks noChangeArrowheads="1"/>
          </p:cNvSpPr>
          <p:nvPr/>
        </p:nvSpPr>
        <p:spPr bwMode="auto">
          <a:xfrm>
            <a:off x="30301458" y="15280560"/>
            <a:ext cx="426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11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" name="Rectangle 1"/>
          <p:cNvSpPr>
            <a:spLocks noChangeArrowheads="1"/>
          </p:cNvSpPr>
          <p:nvPr/>
        </p:nvSpPr>
        <p:spPr bwMode="auto">
          <a:xfrm>
            <a:off x="30254668" y="15899256"/>
            <a:ext cx="4563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10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" name="Rectangle 1"/>
          <p:cNvSpPr>
            <a:spLocks noChangeArrowheads="1"/>
          </p:cNvSpPr>
          <p:nvPr/>
        </p:nvSpPr>
        <p:spPr bwMode="auto">
          <a:xfrm flipH="1">
            <a:off x="30299358" y="15579522"/>
            <a:ext cx="3818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11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" name="Rectangle 1"/>
          <p:cNvSpPr>
            <a:spLocks noChangeArrowheads="1"/>
          </p:cNvSpPr>
          <p:nvPr/>
        </p:nvSpPr>
        <p:spPr bwMode="auto">
          <a:xfrm flipH="1">
            <a:off x="30241004" y="16819967"/>
            <a:ext cx="3412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" name="Rectangle 1"/>
          <p:cNvSpPr>
            <a:spLocks noChangeArrowheads="1"/>
          </p:cNvSpPr>
          <p:nvPr/>
        </p:nvSpPr>
        <p:spPr bwMode="auto">
          <a:xfrm flipH="1">
            <a:off x="30243978" y="17418496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" name="Rectangle 1"/>
          <p:cNvSpPr>
            <a:spLocks noChangeArrowheads="1"/>
          </p:cNvSpPr>
          <p:nvPr/>
        </p:nvSpPr>
        <p:spPr bwMode="auto">
          <a:xfrm flipH="1">
            <a:off x="30234551" y="17723399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" name="Rectangle 1"/>
          <p:cNvSpPr>
            <a:spLocks noChangeArrowheads="1"/>
          </p:cNvSpPr>
          <p:nvPr/>
        </p:nvSpPr>
        <p:spPr bwMode="auto">
          <a:xfrm flipH="1">
            <a:off x="30230919" y="16179126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Arial" panose="020B0604020202020204" pitchFamily="34" charset="0"/>
              </a:rPr>
              <a:t>10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" name="Rectangle 1"/>
          <p:cNvSpPr>
            <a:spLocks noChangeArrowheads="1"/>
          </p:cNvSpPr>
          <p:nvPr/>
        </p:nvSpPr>
        <p:spPr bwMode="auto">
          <a:xfrm flipH="1">
            <a:off x="30230919" y="17999836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" name="Rectangle 1"/>
          <p:cNvSpPr>
            <a:spLocks noChangeArrowheads="1"/>
          </p:cNvSpPr>
          <p:nvPr/>
        </p:nvSpPr>
        <p:spPr bwMode="auto">
          <a:xfrm flipH="1">
            <a:off x="30243978" y="16492715"/>
            <a:ext cx="381000" cy="28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Arial" panose="020B0604020202020204" pitchFamily="34" charset="0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13348223" y="12826765"/>
            <a:ext cx="989" cy="465736"/>
          </a:xfrm>
          <a:prstGeom prst="line">
            <a:avLst/>
          </a:prstGeom>
          <a:ln w="38100"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4539750" y="14699316"/>
            <a:ext cx="2470317" cy="1175322"/>
          </a:xfrm>
          <a:prstGeom prst="ellipse">
            <a:avLst/>
          </a:prstGeom>
          <a:solidFill>
            <a:srgbClr val="D3D3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Excluded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Editorial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Review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Systematic Review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561420" y="19846847"/>
            <a:ext cx="2605247" cy="1124837"/>
          </a:xfrm>
          <a:prstGeom prst="rect">
            <a:avLst/>
          </a:prstGeom>
          <a:solidFill>
            <a:srgbClr val="C0504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</a:rPr>
              <a:t>n other public health mapping studies, 1-5 years were over 50%.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82247" y="9292524"/>
            <a:ext cx="3212359" cy="1160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5 citations </a:t>
            </a:r>
            <a:r>
              <a:rPr lang="en-US" sz="2000" dirty="0"/>
              <a:t>for datasets </a:t>
            </a:r>
            <a:r>
              <a:rPr lang="en-US" sz="2000" dirty="0" smtClean="0"/>
              <a:t>are included in Miscellaneous.</a:t>
            </a:r>
            <a:endParaRPr lang="en-US" sz="2000" dirty="0"/>
          </a:p>
        </p:txBody>
      </p:sp>
      <p:pic>
        <p:nvPicPr>
          <p:cNvPr id="76" name="Picture 75" descr="https://www.mlanet.org/am/am2014/sites/default/files/am2014/mla14_logo_l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403" y="17944848"/>
            <a:ext cx="3461083" cy="346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324600" y="19844667"/>
            <a:ext cx="914400" cy="382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Poster</a:t>
            </a:r>
          </a:p>
          <a:p>
            <a:pPr algn="ctr"/>
            <a:r>
              <a:rPr lang="en-US" sz="1200" dirty="0" smtClean="0"/>
              <a:t> (in PDF)</a:t>
            </a:r>
            <a:endParaRPr lang="en-US" sz="1200" dirty="0"/>
          </a:p>
        </p:txBody>
      </p:sp>
      <p:sp>
        <p:nvSpPr>
          <p:cNvPr id="79" name="Rectangle 78"/>
          <p:cNvSpPr/>
          <p:nvPr/>
        </p:nvSpPr>
        <p:spPr>
          <a:xfrm>
            <a:off x="7619998" y="19844667"/>
            <a:ext cx="1511671" cy="382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Cited Times of Journals</a:t>
            </a:r>
            <a:endParaRPr lang="en-US" sz="12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841" y="20380030"/>
            <a:ext cx="92392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0389556"/>
            <a:ext cx="985837" cy="99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i.creativecommons.org/l/by-sa/3.0/88x31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9558" y="21405931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0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3133</TotalTime>
  <Words>815</Words>
  <Application>Microsoft Office PowerPoint</Application>
  <PresentationFormat>Custom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Office Theme</vt:lpstr>
      <vt:lpstr>PowerPoint Presentation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levinl</dc:creator>
  <cp:lastModifiedBy>Miller, Chistopher</cp:lastModifiedBy>
  <cp:revision>206</cp:revision>
  <cp:lastPrinted>2014-04-28T23:01:18Z</cp:lastPrinted>
  <dcterms:created xsi:type="dcterms:W3CDTF">2014-04-26T09:07:43Z</dcterms:created>
  <dcterms:modified xsi:type="dcterms:W3CDTF">2014-05-15T14:23:04Z</dcterms:modified>
</cp:coreProperties>
</file>