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191997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chive.org/stream/GuerillaOpenAccessManifesto/Goamjuly2008_djvu.tx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Integrate OA and OERs into curriculum</a:t>
            </a:r>
          </a:p>
          <a:p>
            <a:pPr lvl="0" rtl="0">
              <a:spcBef>
                <a:spcPts val="0"/>
              </a:spcBef>
              <a:buNone/>
            </a:pPr>
            <a:endParaRPr/>
          </a:p>
          <a:p>
            <a:pPr lvl="0" rtl="0">
              <a:spcBef>
                <a:spcPts val="0"/>
              </a:spcBef>
              <a:buNone/>
            </a:pPr>
            <a:r>
              <a:rPr lang="en"/>
              <a:t>Some things you may already be doing:</a:t>
            </a:r>
          </a:p>
          <a:p>
            <a:pPr lvl="0" rtl="0">
              <a:spcBef>
                <a:spcPts val="0"/>
              </a:spcBef>
              <a:buNone/>
            </a:pPr>
            <a:r>
              <a:rPr lang="en"/>
              <a:t>-Encouraging the use of and facilitating expert use of the primary open access research database in health: PubMed</a:t>
            </a:r>
          </a:p>
          <a:p>
            <a:pPr lvl="0" rtl="0">
              <a:spcBef>
                <a:spcPts val="0"/>
              </a:spcBef>
              <a:buNone/>
            </a:pPr>
            <a:r>
              <a:rPr lang="en"/>
              <a:t>-Consumer health - how to read medical research</a:t>
            </a:r>
          </a:p>
          <a:p>
            <a:pPr lvl="0" rtl="0">
              <a:spcBef>
                <a:spcPts val="0"/>
              </a:spcBef>
              <a:buNone/>
            </a:pPr>
            <a:r>
              <a:rPr lang="en"/>
              <a:t>-Discipline specific</a:t>
            </a:r>
          </a:p>
          <a:p>
            <a:pPr lvl="0" rtl="0">
              <a:spcBef>
                <a:spcPts val="0"/>
              </a:spcBef>
              <a:buNone/>
            </a:pPr>
            <a:r>
              <a:rPr lang="en"/>
              <a:t>OERs - videos, images, more</a:t>
            </a:r>
          </a:p>
          <a:p>
            <a:pPr lvl="0" rtl="0">
              <a:spcBef>
                <a:spcPts val="0"/>
              </a:spcBef>
              <a:buNone/>
            </a:pPr>
            <a:r>
              <a:rPr lang="en"/>
              <a:t>author rights - grads, research, faculty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Support faculty use and involvement in OA and OE resources and initiatives</a:t>
            </a:r>
          </a:p>
          <a:p>
            <a:pPr marL="457200" lvl="0" indent="-317500" rtl="0">
              <a:spcBef>
                <a:spcPts val="0"/>
              </a:spcBef>
              <a:buClr>
                <a:srgbClr val="000000"/>
              </a:buClr>
              <a:buSzPct val="127272"/>
              <a:buFont typeface="Arial"/>
              <a:buChar char="●"/>
            </a:pPr>
            <a:r>
              <a:rPr lang="en"/>
              <a:t>Grant planning - consider building in fees to publish in OA journals</a:t>
            </a:r>
          </a:p>
          <a:p>
            <a:pPr marL="457200" lvl="0" indent="-317500" rtl="0">
              <a:spcBef>
                <a:spcPts val="0"/>
              </a:spcBef>
              <a:buClr>
                <a:srgbClr val="000000"/>
              </a:buClr>
              <a:buSzPct val="127272"/>
              <a:buFont typeface="Arial"/>
              <a:buChar char="●"/>
            </a:pPr>
            <a:r>
              <a:rPr lang="en"/>
              <a:t>Publishing - author rights, OA options, </a:t>
            </a:r>
          </a:p>
          <a:p>
            <a:pPr marL="457200" lvl="0" indent="-317500" rtl="0">
              <a:spcBef>
                <a:spcPts val="0"/>
              </a:spcBef>
              <a:buClr>
                <a:srgbClr val="000000"/>
              </a:buClr>
              <a:buSzPct val="127272"/>
              <a:buFont typeface="Arial"/>
              <a:buChar char="●"/>
            </a:pPr>
            <a:r>
              <a:rPr lang="en"/>
              <a:t>OA ‘predatory’ journals - how to tell the difference; support this</a:t>
            </a:r>
          </a:p>
          <a:p>
            <a:pPr marL="457200" lvl="0" indent="-317500" rtl="0">
              <a:spcBef>
                <a:spcPts val="0"/>
              </a:spcBef>
              <a:buClr>
                <a:srgbClr val="000000"/>
              </a:buClr>
              <a:buSzPct val="127272"/>
              <a:buFont typeface="Arial"/>
              <a:buChar char="●"/>
            </a:pPr>
            <a:r>
              <a:rPr lang="en"/>
              <a:t>Selecting a journal - resources (Eigenfactor), memberships / OA author fees</a:t>
            </a:r>
          </a:p>
          <a:p>
            <a:pPr marL="457200" lvl="0" indent="-317500" rtl="0">
              <a:spcBef>
                <a:spcPts val="0"/>
              </a:spcBef>
              <a:buClr>
                <a:srgbClr val="000000"/>
              </a:buClr>
              <a:buSzPct val="127272"/>
              <a:buFont typeface="Arial"/>
              <a:buChar char="●"/>
            </a:pPr>
            <a:r>
              <a:rPr lang="en"/>
              <a:t>Repository options</a:t>
            </a:r>
          </a:p>
          <a:p>
            <a:pPr marL="457200" lvl="0" indent="-317500" rtl="0">
              <a:spcBef>
                <a:spcPts val="0"/>
              </a:spcBef>
              <a:buClr>
                <a:srgbClr val="000000"/>
              </a:buClr>
              <a:buSzPct val="127272"/>
              <a:buFont typeface="Arial"/>
              <a:buChar char="●"/>
            </a:pPr>
            <a:r>
              <a:rPr lang="en">
                <a:solidFill>
                  <a:schemeClr val="dk1"/>
                </a:solidFill>
              </a:rPr>
              <a:t>Involve them in events</a:t>
            </a:r>
          </a:p>
          <a:p>
            <a:pPr lvl="0" rtl="0">
              <a:spcBef>
                <a:spcPts val="0"/>
              </a:spcBef>
              <a:buNone/>
            </a:pPr>
            <a:endParaRPr/>
          </a:p>
          <a:p>
            <a:pPr lvl="0">
              <a:spcBef>
                <a:spcPts val="0"/>
              </a:spcBef>
              <a:buNone/>
            </a:pPr>
            <a:r>
              <a:rPr lang="en"/>
              <a:t>Ways to do this - when they ask about journal selection, about grant publishing requirements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a:solidFill>
                  <a:schemeClr val="dk1"/>
                </a:solidFill>
              </a:rPr>
              <a:t>Use of OA</a:t>
            </a:r>
          </a:p>
          <a:p>
            <a:pPr lvl="0" rtl="0">
              <a:spcBef>
                <a:spcPts val="0"/>
              </a:spcBef>
              <a:buClr>
                <a:schemeClr val="dk1"/>
              </a:buClr>
              <a:buFont typeface="Arial"/>
              <a:buNone/>
            </a:pPr>
            <a:endParaRPr sz="1400">
              <a:solidFill>
                <a:schemeClr val="dk1"/>
              </a:solidFill>
            </a:endParaRPr>
          </a:p>
          <a:p>
            <a:pPr lvl="0" rtl="0">
              <a:spcBef>
                <a:spcPts val="0"/>
              </a:spcBef>
              <a:buClr>
                <a:schemeClr val="dk1"/>
              </a:buClr>
              <a:buSzPct val="78571"/>
              <a:buFont typeface="Arial"/>
              <a:buNone/>
            </a:pPr>
            <a:r>
              <a:rPr lang="en" sz="1400">
                <a:solidFill>
                  <a:schemeClr val="dk1"/>
                </a:solidFill>
              </a:rPr>
              <a:t>- health examples</a:t>
            </a:r>
          </a:p>
          <a:p>
            <a:pPr lvl="0" rtl="0">
              <a:spcBef>
                <a:spcPts val="0"/>
              </a:spcBef>
              <a:buClr>
                <a:schemeClr val="dk1"/>
              </a:buClr>
              <a:buSzPct val="78571"/>
              <a:buFont typeface="Arial"/>
              <a:buNone/>
            </a:pPr>
            <a:r>
              <a:rPr lang="en" sz="1400">
                <a:solidFill>
                  <a:schemeClr val="dk1"/>
                </a:solidFill>
              </a:rPr>
              <a:t>- alumni, community partners!! (research partners, nonprofits), ...continuing ed</a:t>
            </a:r>
          </a:p>
          <a:p>
            <a:pPr lvl="0" rtl="0">
              <a:spcBef>
                <a:spcPts val="0"/>
              </a:spcBef>
              <a:buNone/>
            </a:pPr>
            <a:r>
              <a:rPr lang="en" sz="1400"/>
              <a:t>-students - in classes highlight them as lifelong learning resources</a:t>
            </a:r>
          </a:p>
          <a:p>
            <a:pPr>
              <a:spcBef>
                <a:spcPts val="0"/>
              </a:spcBef>
              <a:buNone/>
            </a:pPr>
            <a:r>
              <a:rPr lang="en" sz="1400"/>
              <a:t>-students - esp grad students - talk with them about electronic dissertations and theses - how will they license theirs?  will they archive it or will it be automatically archived?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Creative Commons Search is a great way to introduce students to open licensing practices that explicitly tell others how and to what extent they may reuse or adapt the content. *A great place to do this is when students are looking for images to use in creating presentations or online products for their courses.  This may even be an opportunity to talk about the different CC licenses and suggest that they license the work they create with a creative commons license.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Open Access and Open Education promote Lifelong learning practices!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a:solidFill>
                  <a:schemeClr val="dk1"/>
                </a:solidFill>
              </a:rPr>
              <a:t>To make the in-person part of this flipped conference session as targeted and useful as possible, please tell me more about you and your interests in Open Access, Open Education, and Open Educational resources.</a:t>
            </a:r>
          </a:p>
          <a:p>
            <a:pPr lvl="0" rtl="0">
              <a:spcBef>
                <a:spcPts val="0"/>
              </a:spcBef>
              <a:buClr>
                <a:schemeClr val="dk1"/>
              </a:buClr>
              <a:buFont typeface="Arial"/>
              <a:buNone/>
            </a:pPr>
            <a:endParaRPr sz="1400">
              <a:solidFill>
                <a:schemeClr val="dk1"/>
              </a:solidFill>
            </a:endParaRPr>
          </a:p>
          <a:p>
            <a:pPr lvl="0" rtl="0">
              <a:spcBef>
                <a:spcPts val="0"/>
              </a:spcBef>
              <a:buClr>
                <a:schemeClr val="dk1"/>
              </a:buClr>
              <a:buSzPct val="78571"/>
              <a:buFont typeface="Arial"/>
              <a:buNone/>
            </a:pPr>
            <a:r>
              <a:rPr lang="en" sz="1400">
                <a:solidFill>
                  <a:schemeClr val="dk1"/>
                </a:solidFill>
              </a:rPr>
              <a:t>This should take 5 minutes total - filling out the survey:</a:t>
            </a:r>
          </a:p>
          <a:p>
            <a:pPr lvl="0" rtl="0">
              <a:spcBef>
                <a:spcPts val="0"/>
              </a:spcBef>
              <a:buClr>
                <a:schemeClr val="dk1"/>
              </a:buClr>
              <a:buFont typeface="Arial"/>
              <a:buNone/>
            </a:pPr>
            <a:endParaRPr sz="1400">
              <a:solidFill>
                <a:schemeClr val="dk1"/>
              </a:solidFill>
            </a:endParaRPr>
          </a:p>
          <a:p>
            <a:pPr lvl="0" rtl="0">
              <a:spcBef>
                <a:spcPts val="0"/>
              </a:spcBef>
              <a:buClr>
                <a:schemeClr val="dk1"/>
              </a:buClr>
              <a:buSzPct val="78571"/>
              <a:buFont typeface="Arial"/>
              <a:buNone/>
            </a:pPr>
            <a:r>
              <a:rPr lang="en" sz="1400">
                <a:solidFill>
                  <a:schemeClr val="dk1"/>
                </a:solidFill>
              </a:rPr>
              <a:t>Thanks for your time and interest!  Looking forward to seeing you at MLA in Chicago!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t>Hi!</a:t>
            </a:r>
          </a:p>
          <a:p>
            <a:pPr lvl="0" rtl="0">
              <a:spcBef>
                <a:spcPts val="0"/>
              </a:spcBef>
              <a:buClr>
                <a:schemeClr val="dk1"/>
              </a:buClr>
              <a:buFont typeface="Arial"/>
              <a:buNone/>
            </a:pPr>
            <a:endParaRPr sz="1200"/>
          </a:p>
          <a:p>
            <a:pPr lvl="0" rtl="0">
              <a:spcBef>
                <a:spcPts val="0"/>
              </a:spcBef>
              <a:buClr>
                <a:schemeClr val="dk1"/>
              </a:buClr>
              <a:buSzPct val="91666"/>
              <a:buFont typeface="Arial"/>
              <a:buNone/>
            </a:pPr>
            <a:r>
              <a:rPr lang="en" sz="1200"/>
              <a:t>My name is Ginny (Virginia) Pannabecker. I’m a Health Sciences Librarian at Arizona State University</a:t>
            </a:r>
          </a:p>
          <a:p>
            <a:pPr lvl="0" rtl="0">
              <a:spcBef>
                <a:spcPts val="0"/>
              </a:spcBef>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400"/>
              <a:t>Have you ever been asked about access to library research by an alumna of your institution?  Only to have to let them know that they no longer have access as they are not part of the institution?  (Or, at least, no online / interlibrary loan access?)</a:t>
            </a:r>
          </a:p>
          <a:p>
            <a:pPr lvl="0" rtl="0">
              <a:spcBef>
                <a:spcPts val="0"/>
              </a:spcBef>
              <a:buNone/>
            </a:pPr>
            <a:endParaRPr sz="1400"/>
          </a:p>
          <a:p>
            <a:pPr lvl="0" rtl="0">
              <a:spcBef>
                <a:spcPts val="0"/>
              </a:spcBef>
              <a:buClr>
                <a:schemeClr val="dk1"/>
              </a:buClr>
              <a:buSzPct val="78571"/>
              <a:buFont typeface="Arial"/>
              <a:buNone/>
            </a:pPr>
            <a:r>
              <a:rPr lang="en" sz="1400">
                <a:solidFill>
                  <a:srgbClr val="1E57A6"/>
                </a:solidFill>
              </a:rPr>
              <a:t>"...a student's education is only as valuable as the information that a student </a:t>
            </a:r>
          </a:p>
          <a:p>
            <a:pPr lvl="0" rtl="0">
              <a:spcBef>
                <a:spcPts val="0"/>
              </a:spcBef>
              <a:buNone/>
            </a:pPr>
            <a:r>
              <a:rPr lang="en" sz="1400">
                <a:solidFill>
                  <a:srgbClr val="1E57A6"/>
                </a:solidFill>
              </a:rPr>
              <a:t>has access to..."</a:t>
            </a:r>
          </a:p>
          <a:p>
            <a:pPr lvl="0" rtl="0">
              <a:spcBef>
                <a:spcPts val="0"/>
              </a:spcBef>
              <a:buNone/>
            </a:pPr>
            <a:endParaRPr sz="1400">
              <a:solidFill>
                <a:srgbClr val="1E57A6"/>
              </a:solidFill>
            </a:endParaRPr>
          </a:p>
          <a:p>
            <a:pPr lvl="0" rtl="0">
              <a:spcBef>
                <a:spcPts val="0"/>
              </a:spcBef>
              <a:buClr>
                <a:schemeClr val="dk1"/>
              </a:buClr>
              <a:buSzPct val="55000"/>
              <a:buFont typeface="Arial"/>
              <a:buNone/>
            </a:pPr>
            <a:r>
              <a:rPr lang="en" sz="2000">
                <a:solidFill>
                  <a:srgbClr val="1E57A6"/>
                </a:solidFill>
              </a:rPr>
              <a:t>~Matt Cooper, National Association of Graduate and Professional Students, 2012 President </a:t>
            </a:r>
          </a:p>
          <a:p>
            <a:pPr lvl="0" rtl="0">
              <a:spcBef>
                <a:spcPts val="0"/>
              </a:spcBef>
              <a:buClr>
                <a:schemeClr val="dk1"/>
              </a:buClr>
              <a:buFont typeface="Arial"/>
              <a:buNone/>
            </a:pPr>
            <a:endParaRPr sz="1400">
              <a:solidFill>
                <a:srgbClr val="1E57A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200"/>
              <a:t>Librarians can work with students, researchers, faculty, community to consider their role in increasing access to such research in the future</a:t>
            </a:r>
          </a:p>
          <a:p>
            <a:pPr lvl="0" rtl="0">
              <a:spcBef>
                <a:spcPts val="0"/>
              </a:spcBef>
              <a:buNone/>
            </a:pPr>
            <a:endParaRPr sz="1200"/>
          </a:p>
          <a:p>
            <a:pPr lvl="0" rtl="0">
              <a:spcBef>
                <a:spcPts val="0"/>
              </a:spcBef>
              <a:buNone/>
            </a:pPr>
            <a:r>
              <a:rPr lang="en" sz="1200" b="1"/>
              <a:t>“Those with access to these resources — students, librarians, scientists — you have been given a privilege. You get to feed at this banquet of knowledge while the rest of the world is locked out. But you need not — indeed, morally, you cannot — keep this privilege for yourselves.”</a:t>
            </a:r>
          </a:p>
          <a:p>
            <a:pPr lvl="0" rtl="0">
              <a:spcBef>
                <a:spcPts val="0"/>
              </a:spcBef>
              <a:buNone/>
            </a:pPr>
            <a:endParaRPr sz="1200" b="1"/>
          </a:p>
          <a:p>
            <a:pPr lvl="0" rtl="0">
              <a:spcBef>
                <a:spcPts val="0"/>
              </a:spcBef>
              <a:buNone/>
            </a:pPr>
            <a:r>
              <a:rPr lang="en" sz="1200"/>
              <a:t>~Aaron Swartz, Guerilla Open Access Manifesto (</a:t>
            </a:r>
            <a:r>
              <a:rPr lang="en" sz="1200" u="sng">
                <a:hlinkClick r:id="rId3"/>
              </a:rPr>
              <a:t>http://archive.org/stream/GuerillaOpenAccessManifesto/Goamjuly2008_djvu.txt</a:t>
            </a:r>
            <a:r>
              <a:rPr lang="en" sz="120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Open source movement</a:t>
            </a:r>
          </a:p>
          <a:p>
            <a:pPr lvl="0" rtl="0">
              <a:spcBef>
                <a:spcPts val="0"/>
              </a:spcBef>
              <a:buNone/>
            </a:pPr>
            <a:endParaRPr/>
          </a:p>
          <a:p>
            <a:pPr lvl="0" rtl="0">
              <a:spcBef>
                <a:spcPts val="0"/>
              </a:spcBef>
              <a:buNone/>
            </a:pPr>
            <a:r>
              <a:rPr lang="en"/>
              <a:t>Open Access</a:t>
            </a:r>
          </a:p>
          <a:p>
            <a:pPr lvl="0" rtl="0">
              <a:spcBef>
                <a:spcPts val="0"/>
              </a:spcBef>
              <a:buNone/>
            </a:pPr>
            <a:r>
              <a:rPr lang="en"/>
              <a:t>Open Education</a:t>
            </a:r>
          </a:p>
          <a:p>
            <a:pPr lvl="0" rtl="0">
              <a:spcBef>
                <a:spcPts val="0"/>
              </a:spcBef>
              <a:buNone/>
            </a:pPr>
            <a:r>
              <a:rPr lang="en"/>
              <a:t>Open Science</a:t>
            </a:r>
          </a:p>
          <a:p>
            <a:pPr lvl="0" rtl="0">
              <a:spcBef>
                <a:spcPts val="0"/>
              </a:spcBef>
              <a:buNone/>
            </a:pPr>
            <a:r>
              <a:rPr lang="en"/>
              <a:t>Open….everything!</a:t>
            </a:r>
          </a:p>
          <a:p>
            <a:pPr lvl="0" rtl="0">
              <a:spcBef>
                <a:spcPts val="0"/>
              </a:spcBef>
              <a:buNone/>
            </a:pPr>
            <a:endParaRPr/>
          </a:p>
          <a:p>
            <a:pPr lvl="0" rtl="0">
              <a:spcBef>
                <a:spcPts val="0"/>
              </a:spcBef>
              <a:buNone/>
            </a:pPr>
            <a:r>
              <a:rPr lang="en"/>
              <a:t>What is Open Education?</a:t>
            </a:r>
          </a:p>
          <a:p>
            <a:pPr lvl="0" rtl="0">
              <a:spcBef>
                <a:spcPts val="0"/>
              </a:spcBef>
              <a:buNone/>
            </a:pPr>
            <a:endParaRPr/>
          </a:p>
          <a:p>
            <a:pPr lvl="0" rtl="0">
              <a:spcBef>
                <a:spcPts val="0"/>
              </a:spcBef>
              <a:buClr>
                <a:schemeClr val="dk1"/>
              </a:buClr>
              <a:buSzPct val="91666"/>
              <a:buFont typeface="Arial"/>
              <a:buNone/>
            </a:pPr>
            <a:r>
              <a:rPr lang="en" sz="1200" b="1">
                <a:solidFill>
                  <a:schemeClr val="dk1"/>
                </a:solidFill>
              </a:rPr>
              <a:t>Open Educators and Supporters:</a:t>
            </a:r>
          </a:p>
          <a:p>
            <a:pPr lvl="0" rtl="0">
              <a:spcBef>
                <a:spcPts val="0"/>
              </a:spcBef>
              <a:buClr>
                <a:schemeClr val="dk1"/>
              </a:buClr>
              <a:buSzPct val="91666"/>
              <a:buFont typeface="Arial"/>
              <a:buNone/>
            </a:pPr>
            <a:r>
              <a:rPr lang="en" sz="1200" b="1">
                <a:solidFill>
                  <a:schemeClr val="dk1"/>
                </a:solidFill>
              </a:rPr>
              <a:t>Inspire </a:t>
            </a:r>
            <a:r>
              <a:rPr lang="en" sz="1200">
                <a:solidFill>
                  <a:schemeClr val="dk1"/>
                </a:solidFill>
              </a:rPr>
              <a:t>"a new pedagogy where educators and learners create, shape, and evolve knowledge together"</a:t>
            </a:r>
          </a:p>
          <a:p>
            <a:pPr>
              <a:spcBef>
                <a:spcPts val="0"/>
              </a:spcBef>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400" b="1">
                <a:solidFill>
                  <a:srgbClr val="292934"/>
                </a:solidFill>
              </a:rPr>
              <a:t>Open Access</a:t>
            </a:r>
            <a:r>
              <a:rPr lang="en" sz="1400">
                <a:solidFill>
                  <a:srgbClr val="292934"/>
                </a:solidFill>
              </a:rPr>
              <a:t> provides:</a:t>
            </a:r>
          </a:p>
          <a:p>
            <a:pPr lvl="0" rtl="0">
              <a:spcBef>
                <a:spcPts val="0"/>
              </a:spcBef>
              <a:buClr>
                <a:schemeClr val="dk1"/>
              </a:buClr>
              <a:buFont typeface="Arial"/>
              <a:buNone/>
            </a:pPr>
            <a:endParaRPr sz="1400">
              <a:solidFill>
                <a:srgbClr val="292934"/>
              </a:solidFill>
            </a:endParaRPr>
          </a:p>
          <a:p>
            <a:pPr lvl="0" rtl="0">
              <a:spcBef>
                <a:spcPts val="0"/>
              </a:spcBef>
              <a:buClr>
                <a:schemeClr val="dk1"/>
              </a:buClr>
              <a:buSzPct val="78571"/>
              <a:buFont typeface="Arial"/>
              <a:buNone/>
            </a:pPr>
            <a:r>
              <a:rPr lang="en" sz="1400">
                <a:solidFill>
                  <a:srgbClr val="292934"/>
                </a:solidFill>
              </a:rPr>
              <a:t>Research Literature</a:t>
            </a:r>
          </a:p>
          <a:p>
            <a:pPr marL="457200" lvl="0" indent="-317500" rtl="0">
              <a:spcBef>
                <a:spcPts val="0"/>
              </a:spcBef>
              <a:buClr>
                <a:srgbClr val="292934"/>
              </a:buClr>
              <a:buSzPct val="100000"/>
              <a:buFont typeface="Arial"/>
              <a:buChar char="●"/>
            </a:pPr>
            <a:r>
              <a:rPr lang="en" sz="1400">
                <a:solidFill>
                  <a:srgbClr val="292934"/>
                </a:solidFill>
              </a:rPr>
              <a:t>Online</a:t>
            </a:r>
          </a:p>
          <a:p>
            <a:pPr marL="457200" lvl="0" indent="-317500" rtl="0">
              <a:spcBef>
                <a:spcPts val="0"/>
              </a:spcBef>
              <a:buClr>
                <a:schemeClr val="dk1"/>
              </a:buClr>
              <a:buSzPct val="100000"/>
              <a:buFont typeface="Arial"/>
              <a:buChar char="●"/>
            </a:pPr>
            <a:r>
              <a:rPr lang="en" sz="1400">
                <a:solidFill>
                  <a:srgbClr val="292934"/>
                </a:solidFill>
              </a:rPr>
              <a:t>Free of charge </a:t>
            </a:r>
          </a:p>
          <a:p>
            <a:pPr marL="457200" lvl="0" indent="-317500" rtl="0">
              <a:spcBef>
                <a:spcPts val="0"/>
              </a:spcBef>
              <a:buClr>
                <a:schemeClr val="dk1"/>
              </a:buClr>
              <a:buSzPct val="100000"/>
              <a:buFont typeface="Arial"/>
              <a:buChar char="●"/>
            </a:pPr>
            <a:r>
              <a:rPr lang="en" sz="1400">
                <a:solidFill>
                  <a:srgbClr val="292934"/>
                </a:solidFill>
              </a:rPr>
              <a:t>Free of most copyright and licensing restrictions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a:solidFill>
                  <a:schemeClr val="dk2"/>
                </a:solidFill>
              </a:rPr>
              <a:t>Integrate OA/OE into curriculum/use</a:t>
            </a:r>
          </a:p>
          <a:p>
            <a:pPr lvl="0" rtl="0">
              <a:spcBef>
                <a:spcPts val="0"/>
              </a:spcBef>
              <a:buClr>
                <a:schemeClr val="dk1"/>
              </a:buClr>
              <a:buSzPct val="78571"/>
              <a:buFont typeface="Arial"/>
              <a:buNone/>
            </a:pPr>
            <a:r>
              <a:rPr lang="en" sz="1400">
                <a:solidFill>
                  <a:schemeClr val="dk2"/>
                </a:solidFill>
              </a:rPr>
              <a:t>faculty</a:t>
            </a:r>
          </a:p>
          <a:p>
            <a:pPr lvl="0" rtl="0">
              <a:spcBef>
                <a:spcPts val="0"/>
              </a:spcBef>
              <a:buClr>
                <a:schemeClr val="dk1"/>
              </a:buClr>
              <a:buSzPct val="78571"/>
              <a:buFont typeface="Arial"/>
              <a:buNone/>
            </a:pPr>
            <a:r>
              <a:rPr lang="en" sz="1400">
                <a:solidFill>
                  <a:schemeClr val="dk2"/>
                </a:solidFill>
              </a:rPr>
              <a:t>students</a:t>
            </a:r>
          </a:p>
          <a:p>
            <a:pPr lvl="0" rtl="0">
              <a:spcBef>
                <a:spcPts val="0"/>
              </a:spcBef>
              <a:buClr>
                <a:schemeClr val="dk1"/>
              </a:buClr>
              <a:buSzPct val="78571"/>
              <a:buFont typeface="Arial"/>
              <a:buNone/>
            </a:pPr>
            <a:r>
              <a:rPr lang="en" sz="1400">
                <a:solidFill>
                  <a:schemeClr val="dk2"/>
                </a:solidFill>
              </a:rPr>
              <a:t>you</a:t>
            </a:r>
          </a:p>
          <a:p>
            <a:pPr lvl="0" rtl="0">
              <a:spcBef>
                <a:spcPts val="0"/>
              </a:spcBef>
              <a:buClr>
                <a:schemeClr val="dk1"/>
              </a:buClr>
              <a:buSzPct val="78571"/>
              <a:buFont typeface="Arial"/>
              <a:buNone/>
            </a:pPr>
            <a:r>
              <a:rPr lang="en" sz="1400">
                <a:solidFill>
                  <a:schemeClr val="dk2"/>
                </a:solidFill>
              </a:rPr>
              <a:t>=</a:t>
            </a:r>
          </a:p>
          <a:p>
            <a:pPr lvl="0" rtl="0">
              <a:spcBef>
                <a:spcPts val="0"/>
              </a:spcBef>
              <a:buClr>
                <a:schemeClr val="dk1"/>
              </a:buClr>
              <a:buSzPct val="78571"/>
              <a:buFont typeface="Arial"/>
              <a:buNone/>
            </a:pPr>
            <a:r>
              <a:rPr lang="en" sz="1400">
                <a:solidFill>
                  <a:schemeClr val="dk2"/>
                </a:solidFill>
              </a:rPr>
              <a:t>content creators - know your rights!  Use licenses to make it explicit how you are allowing others to use, modify, and redistribute your content!</a:t>
            </a:r>
          </a:p>
          <a:p>
            <a:pPr>
              <a:spcBef>
                <a:spcPts val="0"/>
              </a:spcBef>
              <a:buNone/>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spcBef>
                <a:spcPts val="0"/>
              </a:spcBef>
              <a:buSzPct val="100000"/>
              <a:defRPr sz="4800"/>
            </a:lvl1pPr>
            <a:lvl2pPr indent="304800" algn="ctr">
              <a:spcBef>
                <a:spcPts val="0"/>
              </a:spcBef>
              <a:buSzPct val="100000"/>
              <a:defRPr sz="4800"/>
            </a:lvl2pPr>
            <a:lvl3pPr indent="304800" algn="ctr">
              <a:spcBef>
                <a:spcPts val="0"/>
              </a:spcBef>
              <a:buSzPct val="100000"/>
              <a:defRPr sz="4800"/>
            </a:lvl3pPr>
            <a:lvl4pPr indent="304800" algn="ctr">
              <a:spcBef>
                <a:spcPts val="0"/>
              </a:spcBef>
              <a:buSzPct val="100000"/>
              <a:defRPr sz="4800"/>
            </a:lvl4pPr>
            <a:lvl5pPr indent="304800" algn="ctr">
              <a:spcBef>
                <a:spcPts val="0"/>
              </a:spcBef>
              <a:buSzPct val="100000"/>
              <a:defRPr sz="4800"/>
            </a:lvl5pPr>
            <a:lvl6pPr indent="304800" algn="ctr">
              <a:spcBef>
                <a:spcPts val="0"/>
              </a:spcBef>
              <a:buSzPct val="100000"/>
              <a:defRPr sz="4800"/>
            </a:lvl6pPr>
            <a:lvl7pPr indent="304800" algn="ctr">
              <a:spcBef>
                <a:spcPts val="0"/>
              </a:spcBef>
              <a:buSzPct val="100000"/>
              <a:defRPr sz="4800"/>
            </a:lvl7pPr>
            <a:lvl8pPr indent="304800" algn="ctr">
              <a:spcBef>
                <a:spcPts val="0"/>
              </a:spcBef>
              <a:buSzPct val="100000"/>
              <a:defRPr sz="4800"/>
            </a:lvl8pPr>
            <a:lvl9pPr indent="304800"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spcBef>
                <a:spcPts val="0"/>
              </a:spcBef>
              <a:buClr>
                <a:schemeClr val="dk1"/>
              </a:buClr>
              <a:buSzPct val="100000"/>
              <a:buNone/>
              <a:defRPr sz="3600" b="1">
                <a:solidFill>
                  <a:schemeClr val="dk1"/>
                </a:solidFill>
              </a:defRPr>
            </a:lvl1pPr>
            <a:lvl2pPr marL="0" indent="228600">
              <a:spcBef>
                <a:spcPts val="0"/>
              </a:spcBef>
              <a:buClr>
                <a:schemeClr val="dk1"/>
              </a:buClr>
              <a:buSzPct val="100000"/>
              <a:buNone/>
              <a:defRPr sz="3600" b="1">
                <a:solidFill>
                  <a:schemeClr val="dk1"/>
                </a:solidFill>
              </a:defRPr>
            </a:lvl2pPr>
            <a:lvl3pPr marL="0" indent="228600">
              <a:spcBef>
                <a:spcPts val="0"/>
              </a:spcBef>
              <a:buClr>
                <a:schemeClr val="dk1"/>
              </a:buClr>
              <a:buSzPct val="100000"/>
              <a:buNone/>
              <a:defRPr sz="3600" b="1">
                <a:solidFill>
                  <a:schemeClr val="dk1"/>
                </a:solidFill>
              </a:defRPr>
            </a:lvl3pPr>
            <a:lvl4pPr marL="0" indent="228600">
              <a:spcBef>
                <a:spcPts val="0"/>
              </a:spcBef>
              <a:buClr>
                <a:schemeClr val="dk1"/>
              </a:buClr>
              <a:buSzPct val="100000"/>
              <a:buNone/>
              <a:defRPr sz="3600" b="1">
                <a:solidFill>
                  <a:schemeClr val="dk1"/>
                </a:solidFill>
              </a:defRPr>
            </a:lvl4pPr>
            <a:lvl5pPr marL="0" indent="228600">
              <a:spcBef>
                <a:spcPts val="0"/>
              </a:spcBef>
              <a:buClr>
                <a:schemeClr val="dk1"/>
              </a:buClr>
              <a:buSzPct val="100000"/>
              <a:buNone/>
              <a:defRPr sz="3600" b="1">
                <a:solidFill>
                  <a:schemeClr val="dk1"/>
                </a:solidFill>
              </a:defRPr>
            </a:lvl5pPr>
            <a:lvl6pPr marL="0" indent="228600">
              <a:spcBef>
                <a:spcPts val="0"/>
              </a:spcBef>
              <a:buClr>
                <a:schemeClr val="dk1"/>
              </a:buClr>
              <a:buSzPct val="100000"/>
              <a:buNone/>
              <a:defRPr sz="3600" b="1">
                <a:solidFill>
                  <a:schemeClr val="dk1"/>
                </a:solidFill>
              </a:defRPr>
            </a:lvl6pPr>
            <a:lvl7pPr marL="0" indent="228600">
              <a:spcBef>
                <a:spcPts val="0"/>
              </a:spcBef>
              <a:buClr>
                <a:schemeClr val="dk1"/>
              </a:buClr>
              <a:buSzPct val="100000"/>
              <a:buNone/>
              <a:defRPr sz="3600" b="1">
                <a:solidFill>
                  <a:schemeClr val="dk1"/>
                </a:solidFill>
              </a:defRPr>
            </a:lvl7pPr>
            <a:lvl8pPr marL="0" indent="228600">
              <a:spcBef>
                <a:spcPts val="0"/>
              </a:spcBef>
              <a:buClr>
                <a:schemeClr val="dk1"/>
              </a:buClr>
              <a:buSzPct val="100000"/>
              <a:buNone/>
              <a:defRPr sz="3600" b="1">
                <a:solidFill>
                  <a:schemeClr val="dk1"/>
                </a:solidFill>
              </a:defRPr>
            </a:lvl8pPr>
            <a:lvl9pPr marL="0" indent="22860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jp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jpg"/><Relationship Id="rId10" Type="http://schemas.openxmlformats.org/officeDocument/2006/relationships/image" Target="../media/image28.png"/><Relationship Id="rId4" Type="http://schemas.openxmlformats.org/officeDocument/2006/relationships/image" Target="../media/image23.jp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tinyurl.com/BuildingAFoundationMLA201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sites.google.com/site/buildingafoundationmla201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virginia.pannabecker@as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hyperlink" Target="http://commons.wikimedia.org/wiki/File:Open_Access_PLoS.svg" TargetMode="External"/><Relationship Id="rId3" Type="http://schemas.openxmlformats.org/officeDocument/2006/relationships/hyperlink" Target="http://upload.wikimedia.org/wikipedia/commons/4/4b/Base-foundation-2.jpg" TargetMode="External"/><Relationship Id="rId7" Type="http://schemas.openxmlformats.org/officeDocument/2006/relationships/hyperlink" Target="http://www.flickr.com/photos/34070876@N08/360239334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pixabay.com/en/fireworks-rockets-explosion-260573/" TargetMode="External"/><Relationship Id="rId11" Type="http://schemas.openxmlformats.org/officeDocument/2006/relationships/hyperlink" Target="http://www.lib.ncsu.edu/tutorials/lit-review/" TargetMode="External"/><Relationship Id="rId5" Type="http://schemas.openxmlformats.org/officeDocument/2006/relationships/hyperlink" Target="http://www.flickr.com/photos/josephleenovak/5559755789/" TargetMode="External"/><Relationship Id="rId10" Type="http://schemas.openxmlformats.org/officeDocument/2006/relationships/hyperlink" Target="http://commons.wikimedia.org/wiki/File:Envelope_email.svg" TargetMode="External"/><Relationship Id="rId4" Type="http://schemas.openxmlformats.org/officeDocument/2006/relationships/hyperlink" Target="http://pixabay.com/en/learn-note-sign-directory-64058/" TargetMode="External"/><Relationship Id="rId9" Type="http://schemas.openxmlformats.org/officeDocument/2006/relationships/hyperlink" Target="http://commons.wikimedia.org/wiki/File:Chiropractic_students_learning_anatomy.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virginia.pannabecker@asu.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hyperlink" Target="http://www.doaj.org/" TargetMode="External"/><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a:stretch>
            <a:fillRect/>
          </a:stretch>
        </p:blipFill>
        <p:spPr>
          <a:xfrm>
            <a:off x="714369" y="0"/>
            <a:ext cx="7715260" cy="5143501"/>
          </a:xfrm>
          <a:prstGeom prst="rect">
            <a:avLst/>
          </a:prstGeom>
          <a:noFill/>
          <a:ln>
            <a:noFill/>
          </a:ln>
        </p:spPr>
      </p:pic>
      <p:sp>
        <p:nvSpPr>
          <p:cNvPr id="24" name="Shape 24"/>
          <p:cNvSpPr txBox="1">
            <a:spLocks noGrp="1"/>
          </p:cNvSpPr>
          <p:nvPr>
            <p:ph type="ctrTitle"/>
          </p:nvPr>
        </p:nvSpPr>
        <p:spPr>
          <a:xfrm>
            <a:off x="1807375" y="405975"/>
            <a:ext cx="4993199" cy="888000"/>
          </a:xfrm>
          <a:prstGeom prst="rect">
            <a:avLst/>
          </a:prstGeom>
          <a:solidFill>
            <a:srgbClr val="F3F3F3"/>
          </a:solidFill>
        </p:spPr>
        <p:txBody>
          <a:bodyPr lIns="91425" tIns="91425" rIns="91425" bIns="91425" anchor="ctr" anchorCtr="0">
            <a:noAutofit/>
          </a:bodyPr>
          <a:lstStyle/>
          <a:p>
            <a:pPr lvl="0" rtl="0">
              <a:spcBef>
                <a:spcPts val="0"/>
              </a:spcBef>
              <a:buNone/>
            </a:pPr>
            <a:r>
              <a:rPr lang="en" sz="3000">
                <a:solidFill>
                  <a:srgbClr val="1E57A6"/>
                </a:solidFill>
              </a:rPr>
              <a:t>Building a Foundation</a:t>
            </a:r>
          </a:p>
        </p:txBody>
      </p:sp>
      <p:sp>
        <p:nvSpPr>
          <p:cNvPr id="25" name="Shape 25"/>
          <p:cNvSpPr txBox="1">
            <a:spLocks noGrp="1"/>
          </p:cNvSpPr>
          <p:nvPr>
            <p:ph type="subTitle" idx="1"/>
          </p:nvPr>
        </p:nvSpPr>
        <p:spPr>
          <a:xfrm>
            <a:off x="187950" y="2711000"/>
            <a:ext cx="8768099" cy="888000"/>
          </a:xfrm>
          <a:prstGeom prst="rect">
            <a:avLst/>
          </a:prstGeom>
          <a:solidFill>
            <a:srgbClr val="EFEFEF"/>
          </a:solidFill>
        </p:spPr>
        <p:txBody>
          <a:bodyPr lIns="91425" tIns="91425" rIns="91425" bIns="91425" anchor="ctr" anchorCtr="0">
            <a:noAutofit/>
          </a:bodyPr>
          <a:lstStyle/>
          <a:p>
            <a:pPr lvl="0" rtl="0">
              <a:spcBef>
                <a:spcPts val="0"/>
              </a:spcBef>
              <a:buNone/>
            </a:pPr>
            <a:r>
              <a:rPr lang="en" sz="2300" b="1">
                <a:solidFill>
                  <a:srgbClr val="1E57A6"/>
                </a:solidFill>
              </a:rPr>
              <a:t>Open Access and Open Educational Resources </a:t>
            </a:r>
          </a:p>
          <a:p>
            <a:pPr lvl="0" rtl="0">
              <a:spcBef>
                <a:spcPts val="0"/>
              </a:spcBef>
              <a:buClr>
                <a:schemeClr val="dk1"/>
              </a:buClr>
              <a:buSzPct val="47826"/>
              <a:buFont typeface="Arial"/>
              <a:buNone/>
            </a:pPr>
            <a:r>
              <a:rPr lang="en" sz="2300" b="1">
                <a:solidFill>
                  <a:srgbClr val="1E57A6"/>
                </a:solidFill>
              </a:rPr>
              <a:t>in Allied Health Higher Education</a:t>
            </a:r>
          </a:p>
        </p:txBody>
      </p:sp>
      <p:sp>
        <p:nvSpPr>
          <p:cNvPr id="26" name="Shape 26"/>
          <p:cNvSpPr txBox="1"/>
          <p:nvPr/>
        </p:nvSpPr>
        <p:spPr>
          <a:xfrm>
            <a:off x="1257775" y="1565687"/>
            <a:ext cx="6092400" cy="873600"/>
          </a:xfrm>
          <a:prstGeom prst="rect">
            <a:avLst/>
          </a:prstGeom>
          <a:solidFill>
            <a:srgbClr val="EFEFEF"/>
          </a:solidFill>
        </p:spPr>
        <p:txBody>
          <a:bodyPr lIns="91425" tIns="91425" rIns="91425" bIns="91425" anchor="ctr" anchorCtr="0">
            <a:noAutofit/>
          </a:bodyPr>
          <a:lstStyle/>
          <a:p>
            <a:pPr algn="ctr">
              <a:spcBef>
                <a:spcPts val="0"/>
              </a:spcBef>
              <a:buNone/>
            </a:pPr>
            <a:r>
              <a:rPr lang="en" sz="3000" b="1">
                <a:solidFill>
                  <a:srgbClr val="1E57A6"/>
                </a:solidFill>
              </a:rPr>
              <a:t>for Lifelong Research</a:t>
            </a:r>
          </a:p>
        </p:txBody>
      </p:sp>
      <p:pic>
        <p:nvPicPr>
          <p:cNvPr id="27" name="Shape 27"/>
          <p:cNvPicPr preferRelativeResize="0"/>
          <p:nvPr/>
        </p:nvPicPr>
        <p:blipFill>
          <a:blip r:embed="rId4"/>
          <a:stretch>
            <a:fillRect/>
          </a:stretch>
        </p:blipFill>
        <p:spPr>
          <a:xfrm>
            <a:off x="7646600" y="4614625"/>
            <a:ext cx="1028749" cy="36240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stretch>
            <a:fillRect/>
          </a:stretch>
        </p:blipFill>
        <p:spPr>
          <a:xfrm>
            <a:off x="2275700" y="3598300"/>
            <a:ext cx="1864350" cy="762000"/>
          </a:xfrm>
          <a:prstGeom prst="rect">
            <a:avLst/>
          </a:prstGeom>
        </p:spPr>
      </p:pic>
      <p:pic>
        <p:nvPicPr>
          <p:cNvPr id="93" name="Shape 93"/>
          <p:cNvPicPr preferRelativeResize="0"/>
          <p:nvPr/>
        </p:nvPicPr>
        <p:blipFill>
          <a:blip r:embed="rId4"/>
          <a:stretch>
            <a:fillRect/>
          </a:stretch>
        </p:blipFill>
        <p:spPr>
          <a:xfrm>
            <a:off x="4286748" y="3328600"/>
            <a:ext cx="2769902" cy="1192225"/>
          </a:xfrm>
          <a:prstGeom prst="rect">
            <a:avLst/>
          </a:prstGeom>
        </p:spPr>
      </p:pic>
      <p:sp>
        <p:nvSpPr>
          <p:cNvPr id="94" name="Shape 94"/>
          <p:cNvSpPr txBox="1"/>
          <p:nvPr/>
        </p:nvSpPr>
        <p:spPr>
          <a:xfrm>
            <a:off x="0" y="0"/>
            <a:ext cx="2473799" cy="1717499"/>
          </a:xfrm>
          <a:prstGeom prst="rect">
            <a:avLst/>
          </a:prstGeom>
        </p:spPr>
        <p:txBody>
          <a:bodyPr lIns="91425" tIns="91425" rIns="91425" bIns="91425" anchor="ctr" anchorCtr="0">
            <a:noAutofit/>
          </a:bodyPr>
          <a:lstStyle/>
          <a:p>
            <a:pPr lvl="0" algn="ctr" rtl="0">
              <a:spcBef>
                <a:spcPts val="0"/>
              </a:spcBef>
              <a:buNone/>
            </a:pPr>
            <a:r>
              <a:rPr lang="en" sz="3000" b="1">
                <a:solidFill>
                  <a:schemeClr val="dk1"/>
                </a:solidFill>
              </a:rPr>
              <a:t>Open Educational Resources</a:t>
            </a:r>
          </a:p>
        </p:txBody>
      </p:sp>
      <p:pic>
        <p:nvPicPr>
          <p:cNvPr id="95" name="Shape 95"/>
          <p:cNvPicPr preferRelativeResize="0"/>
          <p:nvPr/>
        </p:nvPicPr>
        <p:blipFill>
          <a:blip r:embed="rId5"/>
          <a:stretch>
            <a:fillRect/>
          </a:stretch>
        </p:blipFill>
        <p:spPr>
          <a:xfrm>
            <a:off x="6174900" y="2123399"/>
            <a:ext cx="2591449" cy="1668730"/>
          </a:xfrm>
          <a:prstGeom prst="rect">
            <a:avLst/>
          </a:prstGeom>
        </p:spPr>
      </p:pic>
      <p:pic>
        <p:nvPicPr>
          <p:cNvPr id="96" name="Shape 96"/>
          <p:cNvPicPr preferRelativeResize="0"/>
          <p:nvPr/>
        </p:nvPicPr>
        <p:blipFill>
          <a:blip r:embed="rId6"/>
          <a:stretch>
            <a:fillRect/>
          </a:stretch>
        </p:blipFill>
        <p:spPr>
          <a:xfrm>
            <a:off x="522346" y="3663850"/>
            <a:ext cx="1190149" cy="1192225"/>
          </a:xfrm>
          <a:prstGeom prst="rect">
            <a:avLst/>
          </a:prstGeom>
        </p:spPr>
      </p:pic>
      <p:pic>
        <p:nvPicPr>
          <p:cNvPr id="97" name="Shape 97"/>
          <p:cNvPicPr preferRelativeResize="0"/>
          <p:nvPr/>
        </p:nvPicPr>
        <p:blipFill>
          <a:blip r:embed="rId7"/>
          <a:stretch>
            <a:fillRect/>
          </a:stretch>
        </p:blipFill>
        <p:spPr>
          <a:xfrm>
            <a:off x="237230" y="2687125"/>
            <a:ext cx="1375595" cy="1044675"/>
          </a:xfrm>
          <a:prstGeom prst="rect">
            <a:avLst/>
          </a:prstGeom>
        </p:spPr>
      </p:pic>
      <p:pic>
        <p:nvPicPr>
          <p:cNvPr id="98" name="Shape 98"/>
          <p:cNvPicPr preferRelativeResize="0"/>
          <p:nvPr/>
        </p:nvPicPr>
        <p:blipFill>
          <a:blip r:embed="rId8"/>
          <a:stretch>
            <a:fillRect/>
          </a:stretch>
        </p:blipFill>
        <p:spPr>
          <a:xfrm>
            <a:off x="5871175" y="966374"/>
            <a:ext cx="3198899" cy="1044675"/>
          </a:xfrm>
          <a:prstGeom prst="rect">
            <a:avLst/>
          </a:prstGeom>
        </p:spPr>
      </p:pic>
      <p:sp>
        <p:nvSpPr>
          <p:cNvPr id="99" name="Shape 99"/>
          <p:cNvSpPr txBox="1"/>
          <p:nvPr/>
        </p:nvSpPr>
        <p:spPr>
          <a:xfrm>
            <a:off x="3103875" y="966375"/>
            <a:ext cx="2235599" cy="1519199"/>
          </a:xfrm>
          <a:prstGeom prst="rect">
            <a:avLst/>
          </a:prstGeom>
        </p:spPr>
        <p:txBody>
          <a:bodyPr lIns="91425" tIns="91425" rIns="91425" bIns="91425" anchor="t" anchorCtr="0">
            <a:noAutofit/>
          </a:bodyPr>
          <a:lstStyle/>
          <a:p>
            <a:pPr lvl="0" rtl="0">
              <a:spcBef>
                <a:spcPts val="0"/>
              </a:spcBef>
              <a:buNone/>
            </a:pPr>
            <a:r>
              <a:rPr lang="en" sz="1800"/>
              <a:t>Open Education </a:t>
            </a:r>
          </a:p>
          <a:p>
            <a:pPr lvl="0" rtl="0">
              <a:spcBef>
                <a:spcPts val="0"/>
              </a:spcBef>
              <a:buNone/>
            </a:pPr>
            <a:r>
              <a:rPr lang="en" sz="1800"/>
              <a:t>Library Guide</a:t>
            </a:r>
          </a:p>
          <a:p>
            <a:pPr lvl="0" rtl="0">
              <a:spcBef>
                <a:spcPts val="0"/>
              </a:spcBef>
              <a:buNone/>
            </a:pPr>
            <a:endParaRPr sz="600"/>
          </a:p>
          <a:p>
            <a:pPr>
              <a:spcBef>
                <a:spcPts val="0"/>
              </a:spcBef>
              <a:buNone/>
            </a:pPr>
            <a:r>
              <a:rPr lang="en" sz="1800" b="1"/>
              <a:t>libguides.asu.edu/OpenEducation</a:t>
            </a:r>
          </a:p>
        </p:txBody>
      </p:sp>
      <p:pic>
        <p:nvPicPr>
          <p:cNvPr id="100" name="Shape 100"/>
          <p:cNvPicPr preferRelativeResize="0"/>
          <p:nvPr/>
        </p:nvPicPr>
        <p:blipFill>
          <a:blip r:embed="rId9"/>
          <a:stretch>
            <a:fillRect/>
          </a:stretch>
        </p:blipFill>
        <p:spPr>
          <a:xfrm>
            <a:off x="3103875" y="273225"/>
            <a:ext cx="2028199" cy="761999"/>
          </a:xfrm>
          <a:prstGeom prst="rect">
            <a:avLst/>
          </a:prstGeom>
        </p:spPr>
      </p:pic>
      <p:pic>
        <p:nvPicPr>
          <p:cNvPr id="101" name="Shape 101"/>
          <p:cNvPicPr preferRelativeResize="0"/>
          <p:nvPr/>
        </p:nvPicPr>
        <p:blipFill>
          <a:blip r:embed="rId10"/>
          <a:stretch>
            <a:fillRect/>
          </a:stretch>
        </p:blipFill>
        <p:spPr>
          <a:xfrm>
            <a:off x="2464550" y="2930189"/>
            <a:ext cx="2235600" cy="558547"/>
          </a:xfrm>
          <a:prstGeom prst="rect">
            <a:avLst/>
          </a:prstGeom>
        </p:spPr>
      </p:pic>
      <p:pic>
        <p:nvPicPr>
          <p:cNvPr id="102" name="Shape 102"/>
          <p:cNvPicPr preferRelativeResize="0"/>
          <p:nvPr/>
        </p:nvPicPr>
        <p:blipFill>
          <a:blip r:embed="rId11"/>
          <a:stretch>
            <a:fillRect/>
          </a:stretch>
        </p:blipFill>
        <p:spPr>
          <a:xfrm>
            <a:off x="2464554" y="4551175"/>
            <a:ext cx="4214893" cy="514399"/>
          </a:xfrm>
          <a:prstGeom prst="rect">
            <a:avLst/>
          </a:prstGeom>
        </p:spPr>
      </p:pic>
      <p:sp>
        <p:nvSpPr>
          <p:cNvPr id="103" name="Shape 103"/>
          <p:cNvSpPr txBox="1"/>
          <p:nvPr/>
        </p:nvSpPr>
        <p:spPr>
          <a:xfrm>
            <a:off x="2876775" y="273225"/>
            <a:ext cx="2591399" cy="22583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endParaRPr/>
          </a:p>
        </p:txBody>
      </p:sp>
      <p:pic>
        <p:nvPicPr>
          <p:cNvPr id="104" name="Shape 104"/>
          <p:cNvPicPr preferRelativeResize="0"/>
          <p:nvPr/>
        </p:nvPicPr>
        <p:blipFill>
          <a:blip r:embed="rId12"/>
          <a:stretch>
            <a:fillRect/>
          </a:stretch>
        </p:blipFill>
        <p:spPr>
          <a:xfrm>
            <a:off x="237230" y="1925125"/>
            <a:ext cx="1558119" cy="762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stretch>
            <a:fillRect/>
          </a:stretch>
        </p:blipFill>
        <p:spPr>
          <a:xfrm>
            <a:off x="2133600" y="1223962"/>
            <a:ext cx="4876800" cy="2695575"/>
          </a:xfrm>
          <a:prstGeom prst="rect">
            <a:avLst/>
          </a:prstGeom>
          <a:noFill/>
          <a:ln>
            <a:noFill/>
          </a:ln>
        </p:spPr>
      </p:pic>
      <p:sp>
        <p:nvSpPr>
          <p:cNvPr id="110" name="Shape 110"/>
          <p:cNvSpPr txBox="1">
            <a:spLocks noGrp="1"/>
          </p:cNvSpPr>
          <p:nvPr>
            <p:ph type="subTitle" idx="1"/>
          </p:nvPr>
        </p:nvSpPr>
        <p:spPr>
          <a:xfrm>
            <a:off x="638175" y="139624"/>
            <a:ext cx="7772400" cy="685799"/>
          </a:xfrm>
          <a:prstGeom prst="rect">
            <a:avLst/>
          </a:prstGeom>
        </p:spPr>
        <p:txBody>
          <a:bodyPr lIns="91425" tIns="91425" rIns="91425" bIns="91425" anchor="t" anchorCtr="0">
            <a:noAutofit/>
          </a:bodyPr>
          <a:lstStyle/>
          <a:p>
            <a:pPr lvl="0" rtl="0">
              <a:spcBef>
                <a:spcPts val="0"/>
              </a:spcBef>
              <a:buNone/>
            </a:pPr>
            <a:r>
              <a:rPr lang="en"/>
              <a:t>Integrating OA and OERs into Curriculum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stretch>
            <a:fillRect/>
          </a:stretch>
        </p:blipFill>
        <p:spPr>
          <a:xfrm>
            <a:off x="1899550" y="832550"/>
            <a:ext cx="5344924" cy="4008975"/>
          </a:xfrm>
          <a:prstGeom prst="rect">
            <a:avLst/>
          </a:prstGeom>
        </p:spPr>
      </p:pic>
      <p:sp>
        <p:nvSpPr>
          <p:cNvPr id="116" name="Shape 116"/>
          <p:cNvSpPr txBox="1">
            <a:spLocks noGrp="1"/>
          </p:cNvSpPr>
          <p:nvPr>
            <p:ph type="subTitle" idx="1"/>
          </p:nvPr>
        </p:nvSpPr>
        <p:spPr>
          <a:xfrm>
            <a:off x="0" y="139625"/>
            <a:ext cx="9144000" cy="685799"/>
          </a:xfrm>
          <a:prstGeom prst="rect">
            <a:avLst/>
          </a:prstGeom>
        </p:spPr>
        <p:txBody>
          <a:bodyPr lIns="91425" tIns="91425" rIns="91425" bIns="91425" anchor="t" anchorCtr="0">
            <a:noAutofit/>
          </a:bodyPr>
          <a:lstStyle/>
          <a:p>
            <a:pPr lvl="0" rtl="0">
              <a:spcBef>
                <a:spcPts val="0"/>
              </a:spcBef>
              <a:buNone/>
            </a:pPr>
            <a:r>
              <a:rPr lang="en"/>
              <a:t>Supporting Faculty Use &amp; Creation of OA and OERs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0" y="0"/>
            <a:ext cx="3822299" cy="2373000"/>
          </a:xfrm>
          <a:prstGeom prst="rect">
            <a:avLst/>
          </a:prstGeom>
        </p:spPr>
        <p:txBody>
          <a:bodyPr lIns="91425" tIns="91425" rIns="91425" bIns="91425" anchor="ctr" anchorCtr="0">
            <a:noAutofit/>
          </a:bodyPr>
          <a:lstStyle/>
          <a:p>
            <a:pPr lvl="0" algn="ctr" rtl="0">
              <a:spcBef>
                <a:spcPts val="0"/>
              </a:spcBef>
              <a:buNone/>
            </a:pPr>
            <a:r>
              <a:rPr lang="en" sz="3000" b="1">
                <a:solidFill>
                  <a:schemeClr val="dk1"/>
                </a:solidFill>
              </a:rPr>
              <a:t>Using &amp; Supporting</a:t>
            </a:r>
          </a:p>
          <a:p>
            <a:pPr lvl="0" algn="ctr" rtl="0">
              <a:spcBef>
                <a:spcPts val="0"/>
              </a:spcBef>
              <a:buNone/>
            </a:pPr>
            <a:r>
              <a:rPr lang="en" sz="3000" b="1">
                <a:solidFill>
                  <a:schemeClr val="dk1"/>
                </a:solidFill>
              </a:rPr>
              <a:t>Open Access</a:t>
            </a:r>
          </a:p>
          <a:p>
            <a:pPr lvl="0" algn="ctr" rtl="0">
              <a:spcBef>
                <a:spcPts val="0"/>
              </a:spcBef>
              <a:buNone/>
            </a:pPr>
            <a:r>
              <a:rPr lang="en" sz="3000" b="1">
                <a:solidFill>
                  <a:schemeClr val="dk1"/>
                </a:solidFill>
              </a:rPr>
              <a:t>Resources</a:t>
            </a:r>
          </a:p>
        </p:txBody>
      </p:sp>
      <p:pic>
        <p:nvPicPr>
          <p:cNvPr id="122" name="Shape 122"/>
          <p:cNvPicPr preferRelativeResize="0"/>
          <p:nvPr/>
        </p:nvPicPr>
        <p:blipFill>
          <a:blip r:embed="rId3"/>
          <a:stretch>
            <a:fillRect/>
          </a:stretch>
        </p:blipFill>
        <p:spPr>
          <a:xfrm>
            <a:off x="1667475" y="2373000"/>
            <a:ext cx="5297424" cy="2543550"/>
          </a:xfrm>
          <a:prstGeom prst="rect">
            <a:avLst/>
          </a:prstGeom>
          <a:noFill/>
          <a:ln>
            <a:noFill/>
          </a:ln>
        </p:spPr>
      </p:pic>
      <p:pic>
        <p:nvPicPr>
          <p:cNvPr id="123" name="Shape 123"/>
          <p:cNvPicPr preferRelativeResize="0"/>
          <p:nvPr/>
        </p:nvPicPr>
        <p:blipFill>
          <a:blip r:embed="rId4"/>
          <a:stretch>
            <a:fillRect/>
          </a:stretch>
        </p:blipFill>
        <p:spPr>
          <a:xfrm>
            <a:off x="4181500" y="70050"/>
            <a:ext cx="3015600" cy="2721100"/>
          </a:xfrm>
          <a:prstGeom prst="rect">
            <a:avLst/>
          </a:prstGeom>
          <a:noFill/>
          <a:ln>
            <a:noFill/>
          </a:ln>
        </p:spPr>
      </p:pic>
      <p:sp>
        <p:nvSpPr>
          <p:cNvPr id="124" name="Shape 124"/>
          <p:cNvSpPr txBox="1"/>
          <p:nvPr/>
        </p:nvSpPr>
        <p:spPr>
          <a:xfrm>
            <a:off x="7093150" y="301500"/>
            <a:ext cx="1898399" cy="1769999"/>
          </a:xfrm>
          <a:prstGeom prst="rect">
            <a:avLst/>
          </a:prstGeom>
        </p:spPr>
        <p:txBody>
          <a:bodyPr lIns="91425" tIns="91425" rIns="91425" bIns="91425" anchor="ctr" anchorCtr="0">
            <a:noAutofit/>
          </a:bodyPr>
          <a:lstStyle/>
          <a:p>
            <a:pPr lvl="0" algn="ctr" rtl="0">
              <a:spcBef>
                <a:spcPts val="0"/>
              </a:spcBef>
              <a:buNone/>
            </a:pPr>
            <a:r>
              <a:rPr lang="en" sz="2400"/>
              <a:t>Alumni</a:t>
            </a:r>
          </a:p>
          <a:p>
            <a:pPr lvl="0" algn="ctr" rtl="0">
              <a:spcBef>
                <a:spcPts val="0"/>
              </a:spcBef>
              <a:buNone/>
            </a:pPr>
            <a:endParaRPr sz="2400"/>
          </a:p>
          <a:p>
            <a:pPr lvl="0" algn="ctr" rtl="0">
              <a:spcBef>
                <a:spcPts val="0"/>
              </a:spcBef>
              <a:buNone/>
            </a:pPr>
            <a:r>
              <a:rPr lang="en" sz="2400"/>
              <a:t>Community Partners</a:t>
            </a:r>
          </a:p>
        </p:txBody>
      </p:sp>
      <p:sp>
        <p:nvSpPr>
          <p:cNvPr id="125" name="Shape 125"/>
          <p:cNvSpPr txBox="1"/>
          <p:nvPr/>
        </p:nvSpPr>
        <p:spPr>
          <a:xfrm>
            <a:off x="269350" y="2809050"/>
            <a:ext cx="1397999" cy="1603199"/>
          </a:xfrm>
          <a:prstGeom prst="rect">
            <a:avLst/>
          </a:prstGeom>
        </p:spPr>
        <p:txBody>
          <a:bodyPr lIns="91425" tIns="91425" rIns="91425" bIns="91425" anchor="t" anchorCtr="0">
            <a:noAutofit/>
          </a:bodyPr>
          <a:lstStyle/>
          <a:p>
            <a:pPr lvl="0" rtl="0">
              <a:spcBef>
                <a:spcPts val="0"/>
              </a:spcBef>
              <a:buNone/>
            </a:pPr>
            <a:r>
              <a:rPr lang="en" sz="2400"/>
              <a:t>Students</a:t>
            </a:r>
          </a:p>
          <a:p>
            <a:pPr lvl="0" rtl="0">
              <a:spcBef>
                <a:spcPts val="0"/>
              </a:spcBef>
              <a:buNone/>
            </a:pPr>
            <a:endParaRPr sz="2400"/>
          </a:p>
          <a:p>
            <a:pPr>
              <a:spcBef>
                <a:spcPts val="0"/>
              </a:spcBef>
              <a:buNone/>
            </a:pPr>
            <a:r>
              <a:rPr lang="en" sz="2400"/>
              <a:t>Classes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stretch>
            <a:fillRect/>
          </a:stretch>
        </p:blipFill>
        <p:spPr>
          <a:xfrm>
            <a:off x="3315050" y="2373000"/>
            <a:ext cx="3723628" cy="3059600"/>
          </a:xfrm>
          <a:prstGeom prst="rect">
            <a:avLst/>
          </a:prstGeom>
          <a:noFill/>
          <a:ln>
            <a:noFill/>
          </a:ln>
        </p:spPr>
      </p:pic>
      <p:sp>
        <p:nvSpPr>
          <p:cNvPr id="131" name="Shape 131"/>
          <p:cNvSpPr txBox="1"/>
          <p:nvPr/>
        </p:nvSpPr>
        <p:spPr>
          <a:xfrm>
            <a:off x="0" y="0"/>
            <a:ext cx="3822299" cy="2373000"/>
          </a:xfrm>
          <a:prstGeom prst="rect">
            <a:avLst/>
          </a:prstGeom>
        </p:spPr>
        <p:txBody>
          <a:bodyPr lIns="91425" tIns="91425" rIns="91425" bIns="91425" anchor="ctr" anchorCtr="0">
            <a:noAutofit/>
          </a:bodyPr>
          <a:lstStyle/>
          <a:p>
            <a:pPr lvl="0" algn="ctr" rtl="0">
              <a:spcBef>
                <a:spcPts val="0"/>
              </a:spcBef>
              <a:buNone/>
            </a:pPr>
            <a:r>
              <a:rPr lang="en" sz="3000" b="1">
                <a:solidFill>
                  <a:schemeClr val="dk1"/>
                </a:solidFill>
              </a:rPr>
              <a:t>Using &amp; Supporting</a:t>
            </a:r>
          </a:p>
          <a:p>
            <a:pPr lvl="0" algn="ctr" rtl="0">
              <a:spcBef>
                <a:spcPts val="0"/>
              </a:spcBef>
              <a:buNone/>
            </a:pPr>
            <a:r>
              <a:rPr lang="en" sz="3000" b="1">
                <a:solidFill>
                  <a:schemeClr val="dk1"/>
                </a:solidFill>
              </a:rPr>
              <a:t>Open Access</a:t>
            </a:r>
          </a:p>
          <a:p>
            <a:pPr lvl="0" algn="ctr" rtl="0">
              <a:spcBef>
                <a:spcPts val="0"/>
              </a:spcBef>
              <a:buNone/>
            </a:pPr>
            <a:r>
              <a:rPr lang="en" sz="3000" b="1">
                <a:solidFill>
                  <a:schemeClr val="dk1"/>
                </a:solidFill>
              </a:rPr>
              <a:t>Resources</a:t>
            </a:r>
          </a:p>
        </p:txBody>
      </p:sp>
      <p:sp>
        <p:nvSpPr>
          <p:cNvPr id="132" name="Shape 132"/>
          <p:cNvSpPr txBox="1"/>
          <p:nvPr/>
        </p:nvSpPr>
        <p:spPr>
          <a:xfrm>
            <a:off x="6679050" y="113875"/>
            <a:ext cx="2397299" cy="1374000"/>
          </a:xfrm>
          <a:prstGeom prst="rect">
            <a:avLst/>
          </a:prstGeom>
        </p:spPr>
        <p:txBody>
          <a:bodyPr lIns="91425" tIns="91425" rIns="91425" bIns="91425" anchor="ctr" anchorCtr="0">
            <a:noAutofit/>
          </a:bodyPr>
          <a:lstStyle/>
          <a:p>
            <a:pPr lvl="0" algn="ctr" rtl="0">
              <a:spcBef>
                <a:spcPts val="0"/>
              </a:spcBef>
              <a:buNone/>
            </a:pPr>
            <a:r>
              <a:rPr lang="en" sz="1800"/>
              <a:t>Faculty</a:t>
            </a:r>
          </a:p>
          <a:p>
            <a:pPr lvl="0" algn="ctr" rtl="0">
              <a:spcBef>
                <a:spcPts val="0"/>
              </a:spcBef>
              <a:buNone/>
            </a:pPr>
            <a:endParaRPr sz="1000"/>
          </a:p>
          <a:p>
            <a:pPr lvl="0" algn="ctr" rtl="0">
              <a:spcBef>
                <a:spcPts val="0"/>
              </a:spcBef>
              <a:buNone/>
            </a:pPr>
            <a:r>
              <a:rPr lang="en" sz="1800"/>
              <a:t>Researchers</a:t>
            </a:r>
          </a:p>
          <a:p>
            <a:pPr lvl="0" algn="ctr" rtl="0">
              <a:spcBef>
                <a:spcPts val="0"/>
              </a:spcBef>
              <a:buNone/>
            </a:pPr>
            <a:endParaRPr sz="1000"/>
          </a:p>
          <a:p>
            <a:pPr lvl="0" algn="ctr" rtl="0">
              <a:spcBef>
                <a:spcPts val="0"/>
              </a:spcBef>
              <a:buNone/>
            </a:pPr>
            <a:r>
              <a:rPr lang="en" sz="1800"/>
              <a:t>Graduate Students</a:t>
            </a:r>
          </a:p>
        </p:txBody>
      </p:sp>
      <p:sp>
        <p:nvSpPr>
          <p:cNvPr id="133" name="Shape 133"/>
          <p:cNvSpPr txBox="1"/>
          <p:nvPr/>
        </p:nvSpPr>
        <p:spPr>
          <a:xfrm>
            <a:off x="4040800" y="267775"/>
            <a:ext cx="2591399" cy="22583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pic>
        <p:nvPicPr>
          <p:cNvPr id="134" name="Shape 134"/>
          <p:cNvPicPr preferRelativeResize="0"/>
          <p:nvPr/>
        </p:nvPicPr>
        <p:blipFill>
          <a:blip r:embed="rId4"/>
          <a:stretch>
            <a:fillRect/>
          </a:stretch>
        </p:blipFill>
        <p:spPr>
          <a:xfrm>
            <a:off x="4322400" y="290875"/>
            <a:ext cx="2028199" cy="761999"/>
          </a:xfrm>
          <a:prstGeom prst="rect">
            <a:avLst/>
          </a:prstGeom>
        </p:spPr>
      </p:pic>
      <p:sp>
        <p:nvSpPr>
          <p:cNvPr id="135" name="Shape 135"/>
          <p:cNvSpPr txBox="1"/>
          <p:nvPr/>
        </p:nvSpPr>
        <p:spPr>
          <a:xfrm>
            <a:off x="4218700" y="1052875"/>
            <a:ext cx="2235599" cy="1473300"/>
          </a:xfrm>
          <a:prstGeom prst="rect">
            <a:avLst/>
          </a:prstGeom>
        </p:spPr>
        <p:txBody>
          <a:bodyPr lIns="91425" tIns="91425" rIns="91425" bIns="91425" anchor="t" anchorCtr="0">
            <a:noAutofit/>
          </a:bodyPr>
          <a:lstStyle/>
          <a:p>
            <a:pPr lvl="0" rtl="0">
              <a:spcBef>
                <a:spcPts val="0"/>
              </a:spcBef>
              <a:buNone/>
            </a:pPr>
            <a:r>
              <a:rPr lang="en" sz="1800"/>
              <a:t>Getting Published</a:t>
            </a:r>
          </a:p>
          <a:p>
            <a:pPr lvl="0" rtl="0">
              <a:spcBef>
                <a:spcPts val="0"/>
              </a:spcBef>
              <a:buNone/>
            </a:pPr>
            <a:r>
              <a:rPr lang="en" sz="1800"/>
              <a:t>Library Guide</a:t>
            </a:r>
          </a:p>
          <a:p>
            <a:pPr lvl="0" rtl="0">
              <a:spcBef>
                <a:spcPts val="0"/>
              </a:spcBef>
              <a:buNone/>
            </a:pPr>
            <a:endParaRPr sz="600"/>
          </a:p>
          <a:p>
            <a:pPr lvl="0" rtl="0">
              <a:spcBef>
                <a:spcPts val="0"/>
              </a:spcBef>
              <a:buNone/>
            </a:pPr>
            <a:r>
              <a:rPr lang="en" sz="1800" b="1"/>
              <a:t>libguides.asu.edu/gettingpublished</a:t>
            </a:r>
          </a:p>
        </p:txBody>
      </p:sp>
      <p:pic>
        <p:nvPicPr>
          <p:cNvPr id="136" name="Shape 136"/>
          <p:cNvPicPr preferRelativeResize="0"/>
          <p:nvPr/>
        </p:nvPicPr>
        <p:blipFill>
          <a:blip r:embed="rId5"/>
          <a:stretch>
            <a:fillRect/>
          </a:stretch>
        </p:blipFill>
        <p:spPr>
          <a:xfrm>
            <a:off x="162525" y="2619737"/>
            <a:ext cx="3009900" cy="942975"/>
          </a:xfrm>
          <a:prstGeom prst="rect">
            <a:avLst/>
          </a:prstGeom>
          <a:noFill/>
          <a:ln>
            <a:noFill/>
          </a:ln>
        </p:spPr>
      </p:pic>
      <p:pic>
        <p:nvPicPr>
          <p:cNvPr id="137" name="Shape 137"/>
          <p:cNvPicPr preferRelativeResize="0"/>
          <p:nvPr/>
        </p:nvPicPr>
        <p:blipFill>
          <a:blip r:embed="rId6"/>
          <a:stretch>
            <a:fillRect/>
          </a:stretch>
        </p:blipFill>
        <p:spPr>
          <a:xfrm>
            <a:off x="6790350" y="1546400"/>
            <a:ext cx="2286000" cy="33718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a:blip r:embed="rId3"/>
          <a:stretch>
            <a:fillRect/>
          </a:stretch>
        </p:blipFill>
        <p:spPr>
          <a:xfrm>
            <a:off x="5146321" y="-890853"/>
            <a:ext cx="3997674" cy="3135550"/>
          </a:xfrm>
          <a:prstGeom prst="rect">
            <a:avLst/>
          </a:prstGeom>
          <a:noFill/>
          <a:ln>
            <a:noFill/>
          </a:ln>
        </p:spPr>
      </p:pic>
      <p:sp>
        <p:nvSpPr>
          <p:cNvPr id="143" name="Shape 143"/>
          <p:cNvSpPr txBox="1"/>
          <p:nvPr/>
        </p:nvSpPr>
        <p:spPr>
          <a:xfrm>
            <a:off x="0" y="0"/>
            <a:ext cx="3822299" cy="2129099"/>
          </a:xfrm>
          <a:prstGeom prst="rect">
            <a:avLst/>
          </a:prstGeom>
        </p:spPr>
        <p:txBody>
          <a:bodyPr lIns="91425" tIns="91425" rIns="91425" bIns="91425" anchor="ctr" anchorCtr="0">
            <a:noAutofit/>
          </a:bodyPr>
          <a:lstStyle/>
          <a:p>
            <a:pPr lvl="0" algn="ctr" rtl="0">
              <a:spcBef>
                <a:spcPts val="0"/>
              </a:spcBef>
              <a:buNone/>
            </a:pPr>
            <a:r>
              <a:rPr lang="en" sz="3000" b="1">
                <a:solidFill>
                  <a:schemeClr val="dk1"/>
                </a:solidFill>
              </a:rPr>
              <a:t>Using</a:t>
            </a:r>
          </a:p>
          <a:p>
            <a:pPr lvl="0" algn="ctr" rtl="0">
              <a:spcBef>
                <a:spcPts val="0"/>
              </a:spcBef>
              <a:buNone/>
            </a:pPr>
            <a:r>
              <a:rPr lang="en" sz="3000" b="1">
                <a:solidFill>
                  <a:schemeClr val="dk1"/>
                </a:solidFill>
              </a:rPr>
              <a:t>Open Educational Resources</a:t>
            </a:r>
          </a:p>
        </p:txBody>
      </p:sp>
      <p:pic>
        <p:nvPicPr>
          <p:cNvPr id="144" name="Shape 144"/>
          <p:cNvPicPr preferRelativeResize="0"/>
          <p:nvPr/>
        </p:nvPicPr>
        <p:blipFill>
          <a:blip r:embed="rId4"/>
          <a:stretch>
            <a:fillRect/>
          </a:stretch>
        </p:blipFill>
        <p:spPr>
          <a:xfrm>
            <a:off x="0" y="1989849"/>
            <a:ext cx="4969625" cy="2703700"/>
          </a:xfrm>
          <a:prstGeom prst="rect">
            <a:avLst/>
          </a:prstGeom>
          <a:noFill/>
          <a:ln>
            <a:noFill/>
          </a:ln>
        </p:spPr>
      </p:pic>
      <p:pic>
        <p:nvPicPr>
          <p:cNvPr id="145" name="Shape 145"/>
          <p:cNvPicPr preferRelativeResize="0"/>
          <p:nvPr/>
        </p:nvPicPr>
        <p:blipFill>
          <a:blip r:embed="rId5"/>
          <a:stretch>
            <a:fillRect/>
          </a:stretch>
        </p:blipFill>
        <p:spPr>
          <a:xfrm>
            <a:off x="4205175" y="2526851"/>
            <a:ext cx="5202674" cy="35441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subTitle" idx="1"/>
          </p:nvPr>
        </p:nvSpPr>
        <p:spPr>
          <a:xfrm>
            <a:off x="133350" y="123825"/>
            <a:ext cx="4552800" cy="1162200"/>
          </a:xfrm>
          <a:prstGeom prst="rect">
            <a:avLst/>
          </a:prstGeom>
        </p:spPr>
        <p:txBody>
          <a:bodyPr lIns="91425" tIns="91425" rIns="91425" bIns="91425" anchor="t" anchorCtr="0">
            <a:noAutofit/>
          </a:bodyPr>
          <a:lstStyle/>
          <a:p>
            <a:pPr>
              <a:spcBef>
                <a:spcPts val="0"/>
              </a:spcBef>
              <a:buNone/>
            </a:pPr>
            <a:r>
              <a:rPr lang="en"/>
              <a:t>Promoting OA and OE Resources</a:t>
            </a:r>
          </a:p>
        </p:txBody>
      </p:sp>
      <p:pic>
        <p:nvPicPr>
          <p:cNvPr id="151" name="Shape 151"/>
          <p:cNvPicPr preferRelativeResize="0"/>
          <p:nvPr/>
        </p:nvPicPr>
        <p:blipFill>
          <a:blip r:embed="rId3"/>
          <a:stretch>
            <a:fillRect/>
          </a:stretch>
        </p:blipFill>
        <p:spPr>
          <a:xfrm>
            <a:off x="0" y="1433450"/>
            <a:ext cx="4967172" cy="3710048"/>
          </a:xfrm>
          <a:prstGeom prst="rect">
            <a:avLst/>
          </a:prstGeom>
          <a:noFill/>
          <a:ln>
            <a:noFill/>
          </a:ln>
        </p:spPr>
      </p:pic>
      <p:pic>
        <p:nvPicPr>
          <p:cNvPr id="152" name="Shape 152"/>
          <p:cNvPicPr preferRelativeResize="0"/>
          <p:nvPr/>
        </p:nvPicPr>
        <p:blipFill>
          <a:blip r:embed="rId4"/>
          <a:stretch>
            <a:fillRect/>
          </a:stretch>
        </p:blipFill>
        <p:spPr>
          <a:xfrm>
            <a:off x="4807125" y="3543300"/>
            <a:ext cx="4336875" cy="1207000"/>
          </a:xfrm>
          <a:prstGeom prst="rect">
            <a:avLst/>
          </a:prstGeom>
        </p:spPr>
      </p:pic>
      <p:pic>
        <p:nvPicPr>
          <p:cNvPr id="153" name="Shape 153"/>
          <p:cNvPicPr preferRelativeResize="0"/>
          <p:nvPr/>
        </p:nvPicPr>
        <p:blipFill>
          <a:blip r:embed="rId5"/>
          <a:stretch>
            <a:fillRect/>
          </a:stretch>
        </p:blipFill>
        <p:spPr>
          <a:xfrm>
            <a:off x="6027950" y="123825"/>
            <a:ext cx="2783674" cy="3590924"/>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subTitle" idx="1"/>
          </p:nvPr>
        </p:nvSpPr>
        <p:spPr>
          <a:xfrm>
            <a:off x="177500" y="186575"/>
            <a:ext cx="2947799" cy="627000"/>
          </a:xfrm>
          <a:prstGeom prst="rect">
            <a:avLst/>
          </a:prstGeom>
        </p:spPr>
        <p:txBody>
          <a:bodyPr lIns="91425" tIns="91425" rIns="91425" bIns="91425" anchor="t" anchorCtr="0">
            <a:noAutofit/>
          </a:bodyPr>
          <a:lstStyle/>
          <a:p>
            <a:pPr>
              <a:spcBef>
                <a:spcPts val="0"/>
              </a:spcBef>
              <a:buNone/>
            </a:pPr>
            <a:r>
              <a:rPr lang="en"/>
              <a:t>Getting Involved</a:t>
            </a:r>
          </a:p>
        </p:txBody>
      </p:sp>
      <p:pic>
        <p:nvPicPr>
          <p:cNvPr id="159" name="Shape 159"/>
          <p:cNvPicPr preferRelativeResize="0"/>
          <p:nvPr/>
        </p:nvPicPr>
        <p:blipFill>
          <a:blip r:embed="rId3"/>
          <a:stretch>
            <a:fillRect/>
          </a:stretch>
        </p:blipFill>
        <p:spPr>
          <a:xfrm>
            <a:off x="0" y="2234424"/>
            <a:ext cx="9144001" cy="2522494"/>
          </a:xfrm>
          <a:prstGeom prst="rect">
            <a:avLst/>
          </a:prstGeom>
          <a:noFill/>
          <a:ln>
            <a:noFill/>
          </a:ln>
        </p:spPr>
      </p:pic>
      <p:pic>
        <p:nvPicPr>
          <p:cNvPr id="160" name="Shape 160"/>
          <p:cNvPicPr preferRelativeResize="0"/>
          <p:nvPr/>
        </p:nvPicPr>
        <p:blipFill>
          <a:blip r:embed="rId4"/>
          <a:stretch>
            <a:fillRect/>
          </a:stretch>
        </p:blipFill>
        <p:spPr>
          <a:xfrm>
            <a:off x="5523424" y="133350"/>
            <a:ext cx="3229825" cy="3181350"/>
          </a:xfrm>
          <a:prstGeom prst="rect">
            <a:avLst/>
          </a:prstGeom>
          <a:noFill/>
          <a:ln>
            <a:noFill/>
          </a:ln>
        </p:spPr>
      </p:pic>
      <p:pic>
        <p:nvPicPr>
          <p:cNvPr id="161" name="Shape 161"/>
          <p:cNvPicPr preferRelativeResize="0"/>
          <p:nvPr/>
        </p:nvPicPr>
        <p:blipFill>
          <a:blip r:embed="rId5"/>
          <a:stretch>
            <a:fillRect/>
          </a:stretch>
        </p:blipFill>
        <p:spPr>
          <a:xfrm>
            <a:off x="4005262" y="390525"/>
            <a:ext cx="942975" cy="1676400"/>
          </a:xfrm>
          <a:prstGeom prst="rect">
            <a:avLst/>
          </a:prstGeom>
          <a:noFill/>
          <a:ln>
            <a:noFill/>
          </a:ln>
        </p:spPr>
      </p:pic>
      <p:pic>
        <p:nvPicPr>
          <p:cNvPr id="162" name="Shape 162"/>
          <p:cNvPicPr preferRelativeResize="0"/>
          <p:nvPr/>
        </p:nvPicPr>
        <p:blipFill>
          <a:blip r:embed="rId6"/>
          <a:stretch>
            <a:fillRect/>
          </a:stretch>
        </p:blipFill>
        <p:spPr>
          <a:xfrm>
            <a:off x="1162050" y="981075"/>
            <a:ext cx="2495550" cy="10858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stretch>
            <a:fillRect/>
          </a:stretch>
        </p:blipFill>
        <p:spPr>
          <a:xfrm>
            <a:off x="1072737" y="0"/>
            <a:ext cx="6998524" cy="52488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subTitle" idx="1"/>
          </p:nvPr>
        </p:nvSpPr>
        <p:spPr>
          <a:xfrm>
            <a:off x="659550" y="3"/>
            <a:ext cx="7772400" cy="784799"/>
          </a:xfrm>
          <a:prstGeom prst="rect">
            <a:avLst/>
          </a:prstGeom>
        </p:spPr>
        <p:txBody>
          <a:bodyPr lIns="91425" tIns="91425" rIns="91425" bIns="91425" anchor="t" anchorCtr="0">
            <a:noAutofit/>
          </a:bodyPr>
          <a:lstStyle/>
          <a:p>
            <a:pPr>
              <a:spcBef>
                <a:spcPts val="0"/>
              </a:spcBef>
              <a:buNone/>
            </a:pPr>
            <a:r>
              <a:rPr lang="en"/>
              <a:t>Resources &amp; In-Session Prep!</a:t>
            </a:r>
          </a:p>
        </p:txBody>
      </p:sp>
      <p:sp>
        <p:nvSpPr>
          <p:cNvPr id="173" name="Shape 173"/>
          <p:cNvSpPr txBox="1"/>
          <p:nvPr/>
        </p:nvSpPr>
        <p:spPr>
          <a:xfrm>
            <a:off x="81450" y="629950"/>
            <a:ext cx="8928600" cy="22304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solidFill>
                  <a:schemeClr val="dk1"/>
                </a:solidFill>
              </a:rPr>
              <a:t>Join us at MLA 2014 for the in-person follow up to this and more flipped presentations!</a:t>
            </a:r>
          </a:p>
          <a:p>
            <a:pPr lvl="0" rtl="0">
              <a:spcBef>
                <a:spcPts val="0"/>
              </a:spcBef>
              <a:buClr>
                <a:schemeClr val="dk1"/>
              </a:buClr>
              <a:buFont typeface="Arial"/>
              <a:buNone/>
            </a:pPr>
            <a:endParaRPr sz="600">
              <a:solidFill>
                <a:schemeClr val="dk1"/>
              </a:solidFill>
            </a:endParaRPr>
          </a:p>
          <a:p>
            <a:pPr lvl="0" rtl="0">
              <a:spcBef>
                <a:spcPts val="0"/>
              </a:spcBef>
              <a:buClr>
                <a:schemeClr val="dk1"/>
              </a:buClr>
              <a:buSzPct val="78571"/>
              <a:buFont typeface="Arial"/>
              <a:buNone/>
            </a:pPr>
            <a:r>
              <a:rPr lang="en">
                <a:solidFill>
                  <a:schemeClr val="dk1"/>
                </a:solidFill>
              </a:rPr>
              <a:t>Title: Building a Foundation for Lifelong Research: Emphasizing Open Access and Open Educational Resources in Allied Health Higher Education</a:t>
            </a:r>
          </a:p>
          <a:p>
            <a:pPr lvl="0" rtl="0">
              <a:spcBef>
                <a:spcPts val="0"/>
              </a:spcBef>
              <a:buClr>
                <a:schemeClr val="dk1"/>
              </a:buClr>
              <a:buSzPct val="78571"/>
              <a:buFont typeface="Arial"/>
              <a:buNone/>
            </a:pPr>
            <a:r>
              <a:rPr lang="en">
                <a:solidFill>
                  <a:schemeClr val="dk1"/>
                </a:solidFill>
              </a:rPr>
              <a:t>Track: Structural Adjustments: Changes in Education</a:t>
            </a:r>
          </a:p>
          <a:p>
            <a:pPr lvl="0" rtl="0">
              <a:spcBef>
                <a:spcPts val="0"/>
              </a:spcBef>
              <a:buClr>
                <a:schemeClr val="dk1"/>
              </a:buClr>
              <a:buSzPct val="78571"/>
              <a:buFont typeface="Arial"/>
              <a:buNone/>
            </a:pPr>
            <a:r>
              <a:rPr lang="en">
                <a:solidFill>
                  <a:schemeClr val="dk1"/>
                </a:solidFill>
              </a:rPr>
              <a:t>Date:</a:t>
            </a:r>
            <a:r>
              <a:rPr lang="en" b="1">
                <a:solidFill>
                  <a:schemeClr val="dk1"/>
                </a:solidFill>
              </a:rPr>
              <a:t> Sunday, May 18, 2014</a:t>
            </a:r>
          </a:p>
          <a:p>
            <a:pPr>
              <a:spcBef>
                <a:spcPts val="0"/>
              </a:spcBef>
              <a:buNone/>
            </a:pPr>
            <a:r>
              <a:rPr lang="en">
                <a:solidFill>
                  <a:schemeClr val="dk1"/>
                </a:solidFill>
              </a:rPr>
              <a:t>Time: </a:t>
            </a:r>
            <a:r>
              <a:rPr lang="en" b="1">
                <a:solidFill>
                  <a:schemeClr val="dk1"/>
                </a:solidFill>
              </a:rPr>
              <a:t>4:30 PM – 5:55 PM </a:t>
            </a:r>
          </a:p>
        </p:txBody>
      </p:sp>
      <p:sp>
        <p:nvSpPr>
          <p:cNvPr id="174" name="Shape 174"/>
          <p:cNvSpPr txBox="1"/>
          <p:nvPr/>
        </p:nvSpPr>
        <p:spPr>
          <a:xfrm>
            <a:off x="133950" y="2519300"/>
            <a:ext cx="8876099" cy="2230499"/>
          </a:xfrm>
          <a:prstGeom prst="rect">
            <a:avLst/>
          </a:prstGeom>
        </p:spPr>
        <p:txBody>
          <a:bodyPr lIns="91425" tIns="91425" rIns="91425" bIns="91425" anchor="t" anchorCtr="0">
            <a:noAutofit/>
          </a:bodyPr>
          <a:lstStyle/>
          <a:p>
            <a:pPr lvl="0" rtl="0">
              <a:spcBef>
                <a:spcPts val="0"/>
              </a:spcBef>
              <a:buNone/>
            </a:pPr>
            <a:r>
              <a:rPr lang="en" sz="2000" b="1"/>
              <a:t>Before the session:</a:t>
            </a:r>
          </a:p>
          <a:p>
            <a:pPr lvl="0" rtl="0">
              <a:spcBef>
                <a:spcPts val="0"/>
              </a:spcBef>
              <a:buNone/>
            </a:pPr>
            <a:endParaRPr/>
          </a:p>
          <a:p>
            <a:pPr lvl="0" rtl="0">
              <a:spcBef>
                <a:spcPts val="0"/>
              </a:spcBef>
              <a:buNone/>
            </a:pPr>
            <a:r>
              <a:rPr lang="en"/>
              <a:t>Choose your favorite discussion topics or suggest new ones:</a:t>
            </a:r>
          </a:p>
          <a:p>
            <a:pPr lvl="0" rtl="0">
              <a:spcBef>
                <a:spcPts val="0"/>
              </a:spcBef>
              <a:buNone/>
            </a:pPr>
            <a:r>
              <a:rPr lang="en" b="1" u="sng">
                <a:solidFill>
                  <a:schemeClr val="hlink"/>
                </a:solidFill>
                <a:hlinkClick r:id="rId3"/>
              </a:rPr>
              <a:t>http://tinyurl.com/BuildingAFoundationMLA2014</a:t>
            </a:r>
            <a:r>
              <a:rPr lang="en" b="1">
                <a:solidFill>
                  <a:schemeClr val="dk1"/>
                </a:solidFill>
              </a:rPr>
              <a:t> </a:t>
            </a:r>
          </a:p>
          <a:p>
            <a:pPr lvl="0" rtl="0">
              <a:spcBef>
                <a:spcPts val="0"/>
              </a:spcBef>
              <a:buNone/>
            </a:pPr>
            <a:endParaRPr/>
          </a:p>
          <a:p>
            <a:pPr lvl="0" rtl="0">
              <a:spcBef>
                <a:spcPts val="0"/>
              </a:spcBef>
              <a:buNone/>
            </a:pPr>
            <a:r>
              <a:rPr lang="en"/>
              <a:t>Check out the Building a Foundation Google site: </a:t>
            </a:r>
          </a:p>
          <a:p>
            <a:pPr lvl="0" rtl="0">
              <a:spcBef>
                <a:spcPts val="0"/>
              </a:spcBef>
              <a:buNone/>
            </a:pPr>
            <a:r>
              <a:rPr lang="en" b="1" u="sng">
                <a:solidFill>
                  <a:schemeClr val="hlink"/>
                </a:solidFill>
                <a:hlinkClick r:id="rId4"/>
              </a:rPr>
              <a:t>https://sites.google.com/site/buildingafoundationmla2014/</a:t>
            </a:r>
            <a:r>
              <a:rPr lang="en" b="1"/>
              <a:t> </a:t>
            </a:r>
          </a:p>
          <a:p>
            <a:pPr lvl="0" rtl="0">
              <a:spcBef>
                <a:spcPts val="0"/>
              </a:spcBef>
              <a:buNone/>
            </a:pPr>
            <a:endParaRPr/>
          </a:p>
          <a:p>
            <a:pPr marL="457200" lvl="0" indent="-317500" rtl="0">
              <a:spcBef>
                <a:spcPts val="0"/>
              </a:spcBef>
              <a:buClr>
                <a:srgbClr val="000000"/>
              </a:buClr>
              <a:buSzPct val="100000"/>
              <a:buFont typeface="Arial"/>
              <a:buChar char="●"/>
            </a:pPr>
            <a:r>
              <a:rPr lang="en"/>
              <a:t>Share ideas for the in-person discussion - at the form above or on the Google site</a:t>
            </a:r>
          </a:p>
          <a:p>
            <a:pPr marL="457200" lvl="0" indent="-317500" rtl="0">
              <a:spcBef>
                <a:spcPts val="0"/>
              </a:spcBef>
              <a:buClr>
                <a:srgbClr val="000000"/>
              </a:buClr>
              <a:buSzPct val="100000"/>
              <a:buFont typeface="Arial"/>
              <a:buChar char="●"/>
            </a:pPr>
            <a:r>
              <a:rPr lang="en"/>
              <a:t>Get OA and OE resource lists</a:t>
            </a: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subTitle" idx="1"/>
          </p:nvPr>
        </p:nvSpPr>
        <p:spPr>
          <a:xfrm>
            <a:off x="3548100" y="410275"/>
            <a:ext cx="5245499" cy="3909900"/>
          </a:xfrm>
          <a:prstGeom prst="rect">
            <a:avLst/>
          </a:prstGeom>
        </p:spPr>
        <p:txBody>
          <a:bodyPr lIns="91425" tIns="91425" rIns="91425" bIns="91425" anchor="ctr" anchorCtr="0">
            <a:noAutofit/>
          </a:bodyPr>
          <a:lstStyle/>
          <a:p>
            <a:pPr lvl="0" rtl="0">
              <a:spcBef>
                <a:spcPts val="0"/>
              </a:spcBef>
              <a:buNone/>
            </a:pPr>
            <a:r>
              <a:rPr lang="en" b="1">
                <a:solidFill>
                  <a:srgbClr val="1E57A6"/>
                </a:solidFill>
              </a:rPr>
              <a:t>Virginia Pannabecker</a:t>
            </a:r>
          </a:p>
          <a:p>
            <a:pPr lvl="0" rtl="0">
              <a:spcBef>
                <a:spcPts val="0"/>
              </a:spcBef>
              <a:buNone/>
            </a:pPr>
            <a:r>
              <a:rPr lang="en" sz="2400" b="1">
                <a:solidFill>
                  <a:srgbClr val="1E57A6"/>
                </a:solidFill>
              </a:rPr>
              <a:t>Health Sciences Librarian</a:t>
            </a:r>
          </a:p>
          <a:p>
            <a:pPr lvl="0" rtl="0">
              <a:spcBef>
                <a:spcPts val="0"/>
              </a:spcBef>
              <a:buNone/>
            </a:pPr>
            <a:endParaRPr sz="1800" b="1">
              <a:solidFill>
                <a:srgbClr val="1E57A6"/>
              </a:solidFill>
            </a:endParaRPr>
          </a:p>
          <a:p>
            <a:pPr lvl="0" rtl="0">
              <a:spcBef>
                <a:spcPts val="0"/>
              </a:spcBef>
              <a:buNone/>
            </a:pPr>
            <a:r>
              <a:rPr lang="en" sz="2200" b="1">
                <a:solidFill>
                  <a:srgbClr val="1E57A6"/>
                </a:solidFill>
              </a:rPr>
              <a:t>Arizona State University</a:t>
            </a:r>
          </a:p>
          <a:p>
            <a:pPr lvl="0" rtl="0">
              <a:spcBef>
                <a:spcPts val="0"/>
              </a:spcBef>
              <a:buNone/>
            </a:pPr>
            <a:r>
              <a:rPr lang="en" sz="2200" b="1">
                <a:solidFill>
                  <a:srgbClr val="1E57A6"/>
                </a:solidFill>
              </a:rPr>
              <a:t>Downtown Phoenix Campus</a:t>
            </a:r>
          </a:p>
          <a:p>
            <a:pPr lvl="0" rtl="0">
              <a:spcBef>
                <a:spcPts val="0"/>
              </a:spcBef>
              <a:buNone/>
            </a:pPr>
            <a:r>
              <a:rPr lang="en" sz="2200" b="1" u="sng">
                <a:solidFill>
                  <a:schemeClr val="hlink"/>
                </a:solidFill>
                <a:hlinkClick r:id="rId3"/>
              </a:rPr>
              <a:t>virginia.pannabecker@asu.edu</a:t>
            </a:r>
            <a:r>
              <a:rPr lang="en" sz="2400" b="1">
                <a:solidFill>
                  <a:srgbClr val="1E57A6"/>
                </a:solidFill>
              </a:rPr>
              <a:t> </a:t>
            </a:r>
          </a:p>
          <a:p>
            <a:pPr lvl="0" rtl="0">
              <a:spcBef>
                <a:spcPts val="0"/>
              </a:spcBef>
              <a:buNone/>
            </a:pPr>
            <a:endParaRPr sz="2400" b="1">
              <a:solidFill>
                <a:srgbClr val="1E57A6"/>
              </a:solidFill>
            </a:endParaRPr>
          </a:p>
          <a:p>
            <a:pPr lvl="0" rtl="0">
              <a:spcBef>
                <a:spcPts val="0"/>
              </a:spcBef>
              <a:buNone/>
            </a:pPr>
            <a:r>
              <a:rPr lang="en" sz="1800" b="1">
                <a:solidFill>
                  <a:srgbClr val="1E57A6"/>
                </a:solidFill>
              </a:rPr>
              <a:t>@VPannabecker</a:t>
            </a:r>
          </a:p>
          <a:p>
            <a:pPr lvl="0" rtl="0">
              <a:spcBef>
                <a:spcPts val="0"/>
              </a:spcBef>
              <a:buNone/>
            </a:pPr>
            <a:endParaRPr sz="1800" b="1">
              <a:solidFill>
                <a:srgbClr val="1E57A6"/>
              </a:solidFill>
            </a:endParaRPr>
          </a:p>
          <a:p>
            <a:pPr lvl="0" rtl="0">
              <a:spcBef>
                <a:spcPts val="0"/>
              </a:spcBef>
              <a:buNone/>
            </a:pPr>
            <a:r>
              <a:rPr lang="en" sz="1200" b="1">
                <a:solidFill>
                  <a:srgbClr val="1E57A6"/>
                </a:solidFill>
              </a:rPr>
              <a:t>www.linkedin.com/pub/virginia-pannabecker/23/a4/38</a:t>
            </a:r>
          </a:p>
        </p:txBody>
      </p:sp>
      <p:pic>
        <p:nvPicPr>
          <p:cNvPr id="33" name="Shape 33"/>
          <p:cNvPicPr preferRelativeResize="0"/>
          <p:nvPr/>
        </p:nvPicPr>
        <p:blipFill>
          <a:blip r:embed="rId4"/>
          <a:stretch>
            <a:fillRect/>
          </a:stretch>
        </p:blipFill>
        <p:spPr>
          <a:xfrm>
            <a:off x="383275" y="410262"/>
            <a:ext cx="3022875" cy="3909824"/>
          </a:xfrm>
          <a:prstGeom prst="rect">
            <a:avLst/>
          </a:prstGeom>
          <a:noFill/>
          <a:ln>
            <a:noFill/>
          </a:ln>
        </p:spPr>
      </p:pic>
      <p:pic>
        <p:nvPicPr>
          <p:cNvPr id="34" name="Shape 34"/>
          <p:cNvPicPr preferRelativeResize="0"/>
          <p:nvPr/>
        </p:nvPicPr>
        <p:blipFill>
          <a:blip r:embed="rId5"/>
          <a:stretch>
            <a:fillRect/>
          </a:stretch>
        </p:blipFill>
        <p:spPr>
          <a:xfrm>
            <a:off x="4628274" y="3151050"/>
            <a:ext cx="551500" cy="448376"/>
          </a:xfrm>
          <a:prstGeom prst="rect">
            <a:avLst/>
          </a:prstGeom>
          <a:noFill/>
          <a:ln>
            <a:noFill/>
          </a:ln>
        </p:spPr>
      </p:pic>
      <p:pic>
        <p:nvPicPr>
          <p:cNvPr id="35" name="Shape 35"/>
          <p:cNvPicPr preferRelativeResize="0"/>
          <p:nvPr/>
        </p:nvPicPr>
        <p:blipFill>
          <a:blip r:embed="rId6"/>
          <a:stretch>
            <a:fillRect/>
          </a:stretch>
        </p:blipFill>
        <p:spPr>
          <a:xfrm>
            <a:off x="3682550" y="3667550"/>
            <a:ext cx="551499" cy="459583"/>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88000" y="287275"/>
            <a:ext cx="9006000" cy="4867200"/>
          </a:xfrm>
          <a:prstGeom prst="rect">
            <a:avLst/>
          </a:prstGeom>
        </p:spPr>
        <p:txBody>
          <a:bodyPr lIns="91425" tIns="91425" rIns="91425" bIns="91425" anchor="t" anchorCtr="0">
            <a:noAutofit/>
          </a:bodyPr>
          <a:lstStyle/>
          <a:p>
            <a:pPr lvl="0" rtl="0">
              <a:spcBef>
                <a:spcPts val="0"/>
              </a:spcBef>
              <a:buNone/>
            </a:pPr>
            <a:r>
              <a:rPr lang="en" sz="1800"/>
              <a:t>Images used in this presentation are all licensed with a Creative Commons license allowing for reuse with attribution:</a:t>
            </a:r>
          </a:p>
          <a:p>
            <a:pPr lvl="0" rtl="0">
              <a:spcBef>
                <a:spcPts val="0"/>
              </a:spcBef>
              <a:buNone/>
            </a:pPr>
            <a:endParaRPr sz="1800"/>
          </a:p>
          <a:p>
            <a:pPr lvl="0" rtl="0">
              <a:spcBef>
                <a:spcPts val="0"/>
              </a:spcBef>
              <a:buNone/>
            </a:pPr>
            <a:r>
              <a:rPr lang="en" sz="1200"/>
              <a:t>building foundation: </a:t>
            </a:r>
            <a:r>
              <a:rPr lang="en" sz="1200" u="sng">
                <a:solidFill>
                  <a:schemeClr val="hlink"/>
                </a:solidFill>
                <a:hlinkClick r:id="rId3"/>
              </a:rPr>
              <a:t>http://upload.wikimedia.org/wikipedia/commons/4/4b/Base-foundation-2.jpg</a:t>
            </a:r>
            <a:r>
              <a:rPr lang="en" sz="1200"/>
              <a:t> </a:t>
            </a:r>
          </a:p>
          <a:p>
            <a:pPr lvl="0" rtl="0">
              <a:spcBef>
                <a:spcPts val="0"/>
              </a:spcBef>
              <a:buNone/>
            </a:pPr>
            <a:r>
              <a:rPr lang="en" sz="1200"/>
              <a:t>learn highway sign:</a:t>
            </a:r>
            <a:r>
              <a:rPr lang="en" sz="1200" u="sng">
                <a:solidFill>
                  <a:schemeClr val="hlink"/>
                </a:solidFill>
                <a:hlinkClick r:id="rId4"/>
              </a:rPr>
              <a:t>http://pixabay.com/en/learn-note-sign-directory-64058/</a:t>
            </a:r>
            <a:r>
              <a:rPr lang="en" sz="1200"/>
              <a:t> </a:t>
            </a:r>
          </a:p>
          <a:p>
            <a:pPr lvl="0" rtl="0">
              <a:spcBef>
                <a:spcPts val="0"/>
              </a:spcBef>
              <a:buNone/>
            </a:pPr>
            <a:r>
              <a:rPr lang="en" sz="1200"/>
              <a:t>keys: </a:t>
            </a:r>
            <a:r>
              <a:rPr lang="en" sz="1200" u="sng">
                <a:solidFill>
                  <a:schemeClr val="hlink"/>
                </a:solidFill>
                <a:hlinkClick r:id="rId5"/>
              </a:rPr>
              <a:t>http://www.flickr.com/photos/josephleenovak/5559755789/</a:t>
            </a:r>
            <a:r>
              <a:rPr lang="en" sz="1200"/>
              <a:t> </a:t>
            </a:r>
          </a:p>
          <a:p>
            <a:pPr lvl="0" rtl="0">
              <a:spcBef>
                <a:spcPts val="0"/>
              </a:spcBef>
              <a:buNone/>
            </a:pPr>
            <a:r>
              <a:rPr lang="en" sz="1200"/>
              <a:t>fireworks: </a:t>
            </a:r>
            <a:r>
              <a:rPr lang="en" sz="1200" u="sng">
                <a:solidFill>
                  <a:schemeClr val="hlink"/>
                </a:solidFill>
                <a:hlinkClick r:id="rId6"/>
              </a:rPr>
              <a:t>http://pixabay.com/en/fireworks-rockets-explosion-260573/</a:t>
            </a:r>
            <a:r>
              <a:rPr lang="en" sz="1200"/>
              <a:t> </a:t>
            </a:r>
          </a:p>
          <a:p>
            <a:pPr lvl="0" rtl="0">
              <a:spcBef>
                <a:spcPts val="0"/>
              </a:spcBef>
              <a:buNone/>
            </a:pPr>
            <a:r>
              <a:rPr lang="en" sz="1200"/>
              <a:t>OA buttons: </a:t>
            </a:r>
            <a:r>
              <a:rPr lang="en" sz="1200" u="sng">
                <a:solidFill>
                  <a:schemeClr val="hlink"/>
                </a:solidFill>
                <a:hlinkClick r:id="rId7"/>
              </a:rPr>
              <a:t>http://www.flickr.com/photos/34070876@N08/3602393341/</a:t>
            </a:r>
            <a:r>
              <a:rPr lang="en" sz="1200"/>
              <a:t> </a:t>
            </a:r>
          </a:p>
          <a:p>
            <a:pPr lvl="0" rtl="0">
              <a:spcBef>
                <a:spcPts val="0"/>
              </a:spcBef>
              <a:buNone/>
            </a:pPr>
            <a:r>
              <a:rPr lang="en" sz="1200"/>
              <a:t>OA logo: </a:t>
            </a:r>
            <a:r>
              <a:rPr lang="en" sz="1200" u="sng">
                <a:solidFill>
                  <a:schemeClr val="hlink"/>
                </a:solidFill>
                <a:hlinkClick r:id="rId8"/>
              </a:rPr>
              <a:t>http://commons.wikimedia.org/wiki/File%3AOpen_Access_PLoS.svg</a:t>
            </a:r>
            <a:r>
              <a:rPr lang="en" sz="1200"/>
              <a:t> </a:t>
            </a:r>
          </a:p>
          <a:p>
            <a:pPr lvl="0" rtl="0">
              <a:spcBef>
                <a:spcPts val="0"/>
              </a:spcBef>
              <a:buNone/>
            </a:pPr>
            <a:r>
              <a:rPr lang="en" sz="1200"/>
              <a:t>chiropractic students stuyding anatomy: </a:t>
            </a:r>
            <a:r>
              <a:rPr lang="en" sz="1200" u="sng">
                <a:solidFill>
                  <a:schemeClr val="hlink"/>
                </a:solidFill>
                <a:hlinkClick r:id="rId9"/>
              </a:rPr>
              <a:t>http://commons.wikimedia.org/wiki/File%3AChiropractic_students_learning_anatomy.jpg</a:t>
            </a:r>
            <a:r>
              <a:rPr lang="en" sz="1200"/>
              <a:t> </a:t>
            </a:r>
          </a:p>
          <a:p>
            <a:pPr lvl="0" rtl="0">
              <a:spcBef>
                <a:spcPts val="0"/>
              </a:spcBef>
              <a:buNone/>
            </a:pPr>
            <a:r>
              <a:rPr lang="en" sz="1200"/>
              <a:t>email envelope: </a:t>
            </a:r>
            <a:r>
              <a:rPr lang="en" sz="1200" u="sng">
                <a:solidFill>
                  <a:schemeClr val="hlink"/>
                </a:solidFill>
                <a:hlinkClick r:id="rId10"/>
              </a:rPr>
              <a:t>http://commons.wikimedia.org/wiki/File%3AEnvelope_email.svg</a:t>
            </a:r>
            <a:r>
              <a:rPr lang="en" sz="1200"/>
              <a:t> </a:t>
            </a:r>
          </a:p>
          <a:p>
            <a:pPr>
              <a:spcBef>
                <a:spcPts val="0"/>
              </a:spcBef>
              <a:buNone/>
            </a:pPr>
            <a:r>
              <a:rPr lang="en" sz="1200"/>
              <a:t>literature review tutorial: </a:t>
            </a:r>
            <a:r>
              <a:rPr lang="en" sz="1200" u="sng">
                <a:solidFill>
                  <a:schemeClr val="hlink"/>
                </a:solidFill>
                <a:hlinkClick r:id="rId11"/>
              </a:rPr>
              <a:t>http://www.lib.ncsu.edu/tutorials/lit-review/</a:t>
            </a:r>
            <a:r>
              <a:rPr lang="en" sz="1200"/>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subTitle" idx="1"/>
          </p:nvPr>
        </p:nvSpPr>
        <p:spPr>
          <a:xfrm>
            <a:off x="3548100" y="410275"/>
            <a:ext cx="5245499" cy="3909900"/>
          </a:xfrm>
          <a:prstGeom prst="rect">
            <a:avLst/>
          </a:prstGeom>
        </p:spPr>
        <p:txBody>
          <a:bodyPr lIns="91425" tIns="91425" rIns="91425" bIns="91425" anchor="ctr" anchorCtr="0">
            <a:noAutofit/>
          </a:bodyPr>
          <a:lstStyle/>
          <a:p>
            <a:pPr lvl="0" rtl="0">
              <a:spcBef>
                <a:spcPts val="0"/>
              </a:spcBef>
              <a:buNone/>
            </a:pPr>
            <a:r>
              <a:rPr lang="en" b="1">
                <a:solidFill>
                  <a:srgbClr val="1E57A6"/>
                </a:solidFill>
              </a:rPr>
              <a:t>Virginia Pannabecker</a:t>
            </a:r>
          </a:p>
          <a:p>
            <a:pPr lvl="0" rtl="0">
              <a:spcBef>
                <a:spcPts val="0"/>
              </a:spcBef>
              <a:buNone/>
            </a:pPr>
            <a:r>
              <a:rPr lang="en" sz="2400" b="1">
                <a:solidFill>
                  <a:srgbClr val="1E57A6"/>
                </a:solidFill>
              </a:rPr>
              <a:t>Health Sciences Librarian</a:t>
            </a:r>
          </a:p>
          <a:p>
            <a:pPr lvl="0" rtl="0">
              <a:spcBef>
                <a:spcPts val="0"/>
              </a:spcBef>
              <a:buNone/>
            </a:pPr>
            <a:endParaRPr sz="1800" b="1">
              <a:solidFill>
                <a:srgbClr val="1E57A6"/>
              </a:solidFill>
            </a:endParaRPr>
          </a:p>
          <a:p>
            <a:pPr lvl="0" rtl="0">
              <a:spcBef>
                <a:spcPts val="0"/>
              </a:spcBef>
              <a:buNone/>
            </a:pPr>
            <a:r>
              <a:rPr lang="en" sz="2200" b="1">
                <a:solidFill>
                  <a:srgbClr val="1E57A6"/>
                </a:solidFill>
              </a:rPr>
              <a:t>Arizona State University</a:t>
            </a:r>
          </a:p>
          <a:p>
            <a:pPr lvl="0" rtl="0">
              <a:spcBef>
                <a:spcPts val="0"/>
              </a:spcBef>
              <a:buNone/>
            </a:pPr>
            <a:r>
              <a:rPr lang="en" sz="2200" b="1">
                <a:solidFill>
                  <a:srgbClr val="1E57A6"/>
                </a:solidFill>
              </a:rPr>
              <a:t>Downtown Phoenix Campus</a:t>
            </a:r>
          </a:p>
          <a:p>
            <a:pPr lvl="0" rtl="0">
              <a:spcBef>
                <a:spcPts val="0"/>
              </a:spcBef>
              <a:buNone/>
            </a:pPr>
            <a:r>
              <a:rPr lang="en" sz="2200" b="1" u="sng">
                <a:solidFill>
                  <a:schemeClr val="hlink"/>
                </a:solidFill>
                <a:hlinkClick r:id="rId3"/>
              </a:rPr>
              <a:t>virginia.pannabecker@asu.edu</a:t>
            </a:r>
            <a:r>
              <a:rPr lang="en" sz="2400" b="1">
                <a:solidFill>
                  <a:srgbClr val="1E57A6"/>
                </a:solidFill>
              </a:rPr>
              <a:t> </a:t>
            </a:r>
          </a:p>
          <a:p>
            <a:pPr lvl="0" rtl="0">
              <a:spcBef>
                <a:spcPts val="0"/>
              </a:spcBef>
              <a:buNone/>
            </a:pPr>
            <a:endParaRPr sz="2400" b="1">
              <a:solidFill>
                <a:srgbClr val="1E57A6"/>
              </a:solidFill>
            </a:endParaRPr>
          </a:p>
          <a:p>
            <a:pPr lvl="0" rtl="0">
              <a:spcBef>
                <a:spcPts val="0"/>
              </a:spcBef>
              <a:buNone/>
            </a:pPr>
            <a:r>
              <a:rPr lang="en" sz="1800" b="1">
                <a:solidFill>
                  <a:srgbClr val="1E57A6"/>
                </a:solidFill>
              </a:rPr>
              <a:t>@VPannabecker</a:t>
            </a:r>
          </a:p>
          <a:p>
            <a:pPr lvl="0" rtl="0">
              <a:spcBef>
                <a:spcPts val="0"/>
              </a:spcBef>
              <a:buNone/>
            </a:pPr>
            <a:endParaRPr sz="1800" b="1">
              <a:solidFill>
                <a:srgbClr val="1E57A6"/>
              </a:solidFill>
            </a:endParaRPr>
          </a:p>
          <a:p>
            <a:pPr lvl="0" rtl="0">
              <a:spcBef>
                <a:spcPts val="0"/>
              </a:spcBef>
              <a:buNone/>
            </a:pPr>
            <a:r>
              <a:rPr lang="en" sz="1200" b="1">
                <a:solidFill>
                  <a:srgbClr val="1E57A6"/>
                </a:solidFill>
              </a:rPr>
              <a:t>www.linkedin.com/pub/virginia-pannabecker/23/a4/38</a:t>
            </a:r>
          </a:p>
        </p:txBody>
      </p:sp>
      <p:pic>
        <p:nvPicPr>
          <p:cNvPr id="185" name="Shape 185"/>
          <p:cNvPicPr preferRelativeResize="0"/>
          <p:nvPr/>
        </p:nvPicPr>
        <p:blipFill>
          <a:blip r:embed="rId4"/>
          <a:stretch>
            <a:fillRect/>
          </a:stretch>
        </p:blipFill>
        <p:spPr>
          <a:xfrm>
            <a:off x="383275" y="410262"/>
            <a:ext cx="3022875" cy="3909824"/>
          </a:xfrm>
          <a:prstGeom prst="rect">
            <a:avLst/>
          </a:prstGeom>
          <a:noFill/>
          <a:ln>
            <a:noFill/>
          </a:ln>
        </p:spPr>
      </p:pic>
      <p:pic>
        <p:nvPicPr>
          <p:cNvPr id="186" name="Shape 186"/>
          <p:cNvPicPr preferRelativeResize="0"/>
          <p:nvPr/>
        </p:nvPicPr>
        <p:blipFill>
          <a:blip r:embed="rId5"/>
          <a:stretch>
            <a:fillRect/>
          </a:stretch>
        </p:blipFill>
        <p:spPr>
          <a:xfrm>
            <a:off x="4628274" y="3151050"/>
            <a:ext cx="551500" cy="448376"/>
          </a:xfrm>
          <a:prstGeom prst="rect">
            <a:avLst/>
          </a:prstGeom>
          <a:noFill/>
          <a:ln>
            <a:noFill/>
          </a:ln>
        </p:spPr>
      </p:pic>
      <p:pic>
        <p:nvPicPr>
          <p:cNvPr id="187" name="Shape 187"/>
          <p:cNvPicPr preferRelativeResize="0"/>
          <p:nvPr/>
        </p:nvPicPr>
        <p:blipFill>
          <a:blip r:embed="rId6"/>
          <a:stretch>
            <a:fillRect/>
          </a:stretch>
        </p:blipFill>
        <p:spPr>
          <a:xfrm>
            <a:off x="3682550" y="3667550"/>
            <a:ext cx="551499" cy="459583"/>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Shape 40"/>
          <p:cNvPicPr preferRelativeResize="0"/>
          <p:nvPr/>
        </p:nvPicPr>
        <p:blipFill>
          <a:blip r:embed="rId3"/>
          <a:stretch>
            <a:fillRect/>
          </a:stretch>
        </p:blipFill>
        <p:spPr>
          <a:xfrm>
            <a:off x="0" y="-1714525"/>
            <a:ext cx="9144000" cy="68580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stretch>
            <a:fillRect/>
          </a:stretch>
        </p:blipFill>
        <p:spPr>
          <a:xfrm>
            <a:off x="0" y="0"/>
            <a:ext cx="9143999" cy="60959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Shape 50"/>
          <p:cNvPicPr preferRelativeResize="0"/>
          <p:nvPr/>
        </p:nvPicPr>
        <p:blipFill>
          <a:blip r:embed="rId3"/>
          <a:stretch>
            <a:fillRect/>
          </a:stretch>
        </p:blipFill>
        <p:spPr>
          <a:xfrm>
            <a:off x="0" y="-7325"/>
            <a:ext cx="9143999" cy="515814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p:cNvPicPr preferRelativeResize="0"/>
          <p:nvPr/>
        </p:nvPicPr>
        <p:blipFill>
          <a:blip r:embed="rId3"/>
          <a:stretch>
            <a:fillRect/>
          </a:stretch>
        </p:blipFill>
        <p:spPr>
          <a:xfrm>
            <a:off x="0" y="-345875"/>
            <a:ext cx="9144000" cy="7100883"/>
          </a:xfrm>
          <a:prstGeom prst="rect">
            <a:avLst/>
          </a:prstGeom>
          <a:noFill/>
          <a:ln>
            <a:noFill/>
          </a:ln>
        </p:spPr>
      </p:pic>
      <p:sp>
        <p:nvSpPr>
          <p:cNvPr id="56" name="Shape 56"/>
          <p:cNvSpPr txBox="1"/>
          <p:nvPr/>
        </p:nvSpPr>
        <p:spPr>
          <a:xfrm>
            <a:off x="1006200" y="1799950"/>
            <a:ext cx="7131599" cy="2963099"/>
          </a:xfrm>
          <a:prstGeom prst="rect">
            <a:avLst/>
          </a:prstGeom>
          <a:solidFill>
            <a:srgbClr val="FFFFFF"/>
          </a:solidFill>
        </p:spPr>
        <p:txBody>
          <a:bodyPr lIns="91425" tIns="91425" rIns="91425" bIns="91425" anchor="t" anchorCtr="0">
            <a:noAutofit/>
          </a:bodyPr>
          <a:lstStyle/>
          <a:p>
            <a:pPr lvl="0" rtl="0">
              <a:spcBef>
                <a:spcPts val="0"/>
              </a:spcBef>
              <a:buClr>
                <a:schemeClr val="dk1"/>
              </a:buClr>
              <a:buSzPct val="36666"/>
              <a:buFont typeface="Arial"/>
              <a:buNone/>
            </a:pPr>
            <a:r>
              <a:rPr lang="en" sz="3000"/>
              <a:t>Research Literature that is:</a:t>
            </a:r>
          </a:p>
          <a:p>
            <a:pPr marL="457200" lvl="0" indent="-419100" rtl="0">
              <a:spcBef>
                <a:spcPts val="0"/>
              </a:spcBef>
              <a:buClr>
                <a:srgbClr val="000000"/>
              </a:buClr>
              <a:buSzPct val="100000"/>
              <a:buFont typeface="Arial"/>
              <a:buChar char="●"/>
            </a:pPr>
            <a:r>
              <a:rPr lang="en" sz="3000"/>
              <a:t>Online</a:t>
            </a:r>
          </a:p>
          <a:p>
            <a:pPr marL="457200" lvl="0" indent="-419100" rtl="0">
              <a:spcBef>
                <a:spcPts val="0"/>
              </a:spcBef>
              <a:buClr>
                <a:srgbClr val="000000"/>
              </a:buClr>
              <a:buSzPct val="100000"/>
              <a:buFont typeface="Arial"/>
              <a:buChar char="●"/>
            </a:pPr>
            <a:r>
              <a:rPr lang="en" sz="3000"/>
              <a:t>Free of charge </a:t>
            </a:r>
          </a:p>
          <a:p>
            <a:pPr marL="457200" lvl="0" indent="-419100" rtl="0">
              <a:spcBef>
                <a:spcPts val="0"/>
              </a:spcBef>
              <a:buClr>
                <a:srgbClr val="000000"/>
              </a:buClr>
              <a:buSzPct val="100000"/>
              <a:buFont typeface="Arial"/>
              <a:buChar char="●"/>
            </a:pPr>
            <a:r>
              <a:rPr lang="en" sz="3000"/>
              <a:t>Free of most copyright and licensing restrictions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1009637" y="0"/>
            <a:ext cx="7124700" cy="790500"/>
          </a:xfrm>
          <a:prstGeom prst="rect">
            <a:avLst/>
          </a:prstGeom>
        </p:spPr>
        <p:txBody>
          <a:bodyPr lIns="91425" tIns="91425" rIns="91425" bIns="91425" anchor="ctr" anchorCtr="0">
            <a:noAutofit/>
          </a:bodyPr>
          <a:lstStyle/>
          <a:p>
            <a:pPr lvl="0" algn="ctr" rtl="0">
              <a:spcBef>
                <a:spcPts val="0"/>
              </a:spcBef>
              <a:buNone/>
            </a:pPr>
            <a:r>
              <a:rPr lang="en" sz="3600" b="1">
                <a:solidFill>
                  <a:schemeClr val="dk1"/>
                </a:solidFill>
              </a:rPr>
              <a:t>OERs</a:t>
            </a:r>
          </a:p>
        </p:txBody>
      </p:sp>
      <p:sp>
        <p:nvSpPr>
          <p:cNvPr id="62" name="Shape 62"/>
          <p:cNvSpPr txBox="1"/>
          <p:nvPr/>
        </p:nvSpPr>
        <p:spPr>
          <a:xfrm>
            <a:off x="0" y="547875"/>
            <a:ext cx="9144000" cy="1080900"/>
          </a:xfrm>
          <a:prstGeom prst="rect">
            <a:avLst/>
          </a:prstGeom>
        </p:spPr>
        <p:txBody>
          <a:bodyPr lIns="91425" tIns="91425" rIns="91425" bIns="91425" anchor="ctr" anchorCtr="0">
            <a:noAutofit/>
          </a:bodyPr>
          <a:lstStyle/>
          <a:p>
            <a:pPr lvl="0" algn="ctr" rtl="0">
              <a:spcBef>
                <a:spcPts val="0"/>
              </a:spcBef>
              <a:buNone/>
            </a:pPr>
            <a:r>
              <a:rPr lang="en" sz="2400">
                <a:solidFill>
                  <a:schemeClr val="dk1"/>
                </a:solidFill>
              </a:rPr>
              <a:t>Open educational resources online and licensed for anyone to:</a:t>
            </a:r>
          </a:p>
          <a:p>
            <a:pPr lvl="0" algn="ctr" rtl="0">
              <a:spcBef>
                <a:spcPts val="0"/>
              </a:spcBef>
              <a:buNone/>
            </a:pPr>
            <a:r>
              <a:rPr lang="en" sz="2400">
                <a:solidFill>
                  <a:srgbClr val="FF9900"/>
                </a:solidFill>
              </a:rPr>
              <a:t>R</a:t>
            </a:r>
            <a:r>
              <a:rPr lang="en" sz="2400">
                <a:solidFill>
                  <a:schemeClr val="dk1"/>
                </a:solidFill>
              </a:rPr>
              <a:t>euse, </a:t>
            </a:r>
            <a:r>
              <a:rPr lang="en" sz="2400">
                <a:solidFill>
                  <a:srgbClr val="FF9900"/>
                </a:solidFill>
              </a:rPr>
              <a:t>R</a:t>
            </a:r>
            <a:r>
              <a:rPr lang="en" sz="2400">
                <a:solidFill>
                  <a:schemeClr val="dk1"/>
                </a:solidFill>
              </a:rPr>
              <a:t>evise, </a:t>
            </a:r>
            <a:r>
              <a:rPr lang="en" sz="2400">
                <a:solidFill>
                  <a:srgbClr val="FF9900"/>
                </a:solidFill>
              </a:rPr>
              <a:t>R</a:t>
            </a:r>
            <a:r>
              <a:rPr lang="en" sz="2400">
                <a:solidFill>
                  <a:schemeClr val="dk1"/>
                </a:solidFill>
              </a:rPr>
              <a:t>emix, &amp; </a:t>
            </a:r>
            <a:r>
              <a:rPr lang="en" sz="2400">
                <a:solidFill>
                  <a:srgbClr val="FF9900"/>
                </a:solidFill>
              </a:rPr>
              <a:t>R</a:t>
            </a:r>
            <a:r>
              <a:rPr lang="en" sz="2400">
                <a:solidFill>
                  <a:schemeClr val="dk1"/>
                </a:solidFill>
              </a:rPr>
              <a:t>edistribute</a:t>
            </a:r>
          </a:p>
        </p:txBody>
      </p:sp>
      <p:pic>
        <p:nvPicPr>
          <p:cNvPr id="63" name="Shape 63"/>
          <p:cNvPicPr preferRelativeResize="0"/>
          <p:nvPr/>
        </p:nvPicPr>
        <p:blipFill>
          <a:blip r:embed="rId3"/>
          <a:stretch>
            <a:fillRect/>
          </a:stretch>
        </p:blipFill>
        <p:spPr>
          <a:xfrm>
            <a:off x="1249700" y="1598000"/>
            <a:ext cx="6532224" cy="3583924"/>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subTitle" idx="1"/>
          </p:nvPr>
        </p:nvSpPr>
        <p:spPr>
          <a:xfrm>
            <a:off x="638175" y="139624"/>
            <a:ext cx="7772400" cy="685799"/>
          </a:xfrm>
          <a:prstGeom prst="rect">
            <a:avLst/>
          </a:prstGeom>
        </p:spPr>
        <p:txBody>
          <a:bodyPr lIns="91425" tIns="91425" rIns="91425" bIns="91425" anchor="t" anchorCtr="0">
            <a:noAutofit/>
          </a:bodyPr>
          <a:lstStyle/>
          <a:p>
            <a:pPr>
              <a:spcBef>
                <a:spcPts val="0"/>
              </a:spcBef>
              <a:buNone/>
            </a:pPr>
            <a:r>
              <a:rPr lang="en"/>
              <a:t>Licensing &amp; Author Rights</a:t>
            </a:r>
          </a:p>
        </p:txBody>
      </p:sp>
      <p:pic>
        <p:nvPicPr>
          <p:cNvPr id="69" name="Shape 69"/>
          <p:cNvPicPr preferRelativeResize="0"/>
          <p:nvPr/>
        </p:nvPicPr>
        <p:blipFill>
          <a:blip r:embed="rId3"/>
          <a:stretch>
            <a:fillRect/>
          </a:stretch>
        </p:blipFill>
        <p:spPr>
          <a:xfrm>
            <a:off x="2783400" y="3295725"/>
            <a:ext cx="5798624" cy="1383650"/>
          </a:xfrm>
          <a:prstGeom prst="rect">
            <a:avLst/>
          </a:prstGeom>
          <a:noFill/>
          <a:ln>
            <a:noFill/>
          </a:ln>
        </p:spPr>
      </p:pic>
      <p:pic>
        <p:nvPicPr>
          <p:cNvPr id="70" name="Shape 70"/>
          <p:cNvPicPr preferRelativeResize="0"/>
          <p:nvPr/>
        </p:nvPicPr>
        <p:blipFill>
          <a:blip r:embed="rId4"/>
          <a:stretch>
            <a:fillRect/>
          </a:stretch>
        </p:blipFill>
        <p:spPr>
          <a:xfrm>
            <a:off x="1885950" y="2306525"/>
            <a:ext cx="4267200" cy="685800"/>
          </a:xfrm>
          <a:prstGeom prst="rect">
            <a:avLst/>
          </a:prstGeom>
          <a:noFill/>
          <a:ln>
            <a:noFill/>
          </a:ln>
        </p:spPr>
      </p:pic>
      <p:pic>
        <p:nvPicPr>
          <p:cNvPr id="71" name="Shape 71"/>
          <p:cNvPicPr preferRelativeResize="0"/>
          <p:nvPr/>
        </p:nvPicPr>
        <p:blipFill>
          <a:blip r:embed="rId5"/>
          <a:stretch>
            <a:fillRect/>
          </a:stretch>
        </p:blipFill>
        <p:spPr>
          <a:xfrm>
            <a:off x="0" y="871537"/>
            <a:ext cx="5886450" cy="12477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a:blip r:embed="rId3"/>
          <a:stretch>
            <a:fillRect/>
          </a:stretch>
        </p:blipFill>
        <p:spPr>
          <a:xfrm>
            <a:off x="100625" y="2055002"/>
            <a:ext cx="3003250" cy="1104122"/>
          </a:xfrm>
          <a:prstGeom prst="rect">
            <a:avLst/>
          </a:prstGeom>
        </p:spPr>
      </p:pic>
      <p:sp>
        <p:nvSpPr>
          <p:cNvPr id="77" name="Shape 77"/>
          <p:cNvSpPr txBox="1"/>
          <p:nvPr/>
        </p:nvSpPr>
        <p:spPr>
          <a:xfrm>
            <a:off x="0" y="0"/>
            <a:ext cx="2473799" cy="1717499"/>
          </a:xfrm>
          <a:prstGeom prst="rect">
            <a:avLst/>
          </a:prstGeom>
        </p:spPr>
        <p:txBody>
          <a:bodyPr lIns="91425" tIns="91425" rIns="91425" bIns="91425" anchor="ctr" anchorCtr="0">
            <a:noAutofit/>
          </a:bodyPr>
          <a:lstStyle/>
          <a:p>
            <a:pPr lvl="0" algn="ctr" rtl="0">
              <a:spcBef>
                <a:spcPts val="0"/>
              </a:spcBef>
              <a:buNone/>
            </a:pPr>
            <a:r>
              <a:rPr lang="en" sz="3000" b="1">
                <a:solidFill>
                  <a:schemeClr val="dk1"/>
                </a:solidFill>
              </a:rPr>
              <a:t>Open Access</a:t>
            </a:r>
          </a:p>
          <a:p>
            <a:pPr lvl="0" algn="ctr" rtl="0">
              <a:spcBef>
                <a:spcPts val="0"/>
              </a:spcBef>
              <a:buNone/>
            </a:pPr>
            <a:r>
              <a:rPr lang="en" sz="3000" b="1">
                <a:solidFill>
                  <a:schemeClr val="dk1"/>
                </a:solidFill>
              </a:rPr>
              <a:t>Resources</a:t>
            </a:r>
          </a:p>
        </p:txBody>
      </p:sp>
      <p:sp>
        <p:nvSpPr>
          <p:cNvPr id="78" name="Shape 78"/>
          <p:cNvSpPr txBox="1"/>
          <p:nvPr/>
        </p:nvSpPr>
        <p:spPr>
          <a:xfrm>
            <a:off x="2753125" y="181275"/>
            <a:ext cx="2591399" cy="22583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pic>
        <p:nvPicPr>
          <p:cNvPr id="79" name="Shape 79"/>
          <p:cNvPicPr preferRelativeResize="0"/>
          <p:nvPr/>
        </p:nvPicPr>
        <p:blipFill>
          <a:blip r:embed="rId4"/>
          <a:stretch>
            <a:fillRect/>
          </a:stretch>
        </p:blipFill>
        <p:spPr>
          <a:xfrm>
            <a:off x="3103875" y="273225"/>
            <a:ext cx="2028199" cy="761999"/>
          </a:xfrm>
          <a:prstGeom prst="rect">
            <a:avLst/>
          </a:prstGeom>
        </p:spPr>
      </p:pic>
      <p:sp>
        <p:nvSpPr>
          <p:cNvPr id="80" name="Shape 80"/>
          <p:cNvSpPr txBox="1"/>
          <p:nvPr/>
        </p:nvSpPr>
        <p:spPr>
          <a:xfrm>
            <a:off x="3049275" y="966375"/>
            <a:ext cx="2235599" cy="1473300"/>
          </a:xfrm>
          <a:prstGeom prst="rect">
            <a:avLst/>
          </a:prstGeom>
        </p:spPr>
        <p:txBody>
          <a:bodyPr lIns="91425" tIns="91425" rIns="91425" bIns="91425" anchor="t" anchorCtr="0">
            <a:noAutofit/>
          </a:bodyPr>
          <a:lstStyle/>
          <a:p>
            <a:pPr lvl="0" rtl="0">
              <a:spcBef>
                <a:spcPts val="0"/>
              </a:spcBef>
              <a:buNone/>
            </a:pPr>
            <a:r>
              <a:rPr lang="en" sz="1800"/>
              <a:t>Open Access </a:t>
            </a:r>
          </a:p>
          <a:p>
            <a:pPr lvl="0" rtl="0">
              <a:spcBef>
                <a:spcPts val="0"/>
              </a:spcBef>
              <a:buNone/>
            </a:pPr>
            <a:r>
              <a:rPr lang="en" sz="1800"/>
              <a:t>Library Guide</a:t>
            </a:r>
          </a:p>
          <a:p>
            <a:pPr lvl="0" rtl="0">
              <a:spcBef>
                <a:spcPts val="0"/>
              </a:spcBef>
              <a:buNone/>
            </a:pPr>
            <a:endParaRPr sz="600"/>
          </a:p>
          <a:p>
            <a:pPr lvl="0" rtl="0">
              <a:spcBef>
                <a:spcPts val="0"/>
              </a:spcBef>
              <a:buNone/>
            </a:pPr>
            <a:r>
              <a:rPr lang="en" sz="1800" b="1"/>
              <a:t>libguides.asu.edu/openaccess</a:t>
            </a:r>
          </a:p>
        </p:txBody>
      </p:sp>
      <p:sp>
        <p:nvSpPr>
          <p:cNvPr id="81" name="Shape 81"/>
          <p:cNvSpPr txBox="1"/>
          <p:nvPr/>
        </p:nvSpPr>
        <p:spPr>
          <a:xfrm>
            <a:off x="5860350" y="466025"/>
            <a:ext cx="3235800" cy="703500"/>
          </a:xfrm>
          <a:prstGeom prst="rect">
            <a:avLst/>
          </a:prstGeom>
        </p:spPr>
        <p:txBody>
          <a:bodyPr lIns="91425" tIns="91425" rIns="91425" bIns="91425" anchor="ctr" anchorCtr="0">
            <a:noAutofit/>
          </a:bodyPr>
          <a:lstStyle/>
          <a:p>
            <a:pPr lvl="0" rtl="0">
              <a:spcBef>
                <a:spcPts val="0"/>
              </a:spcBef>
              <a:buNone/>
            </a:pPr>
            <a:r>
              <a:rPr lang="en" sz="1600">
                <a:solidFill>
                  <a:srgbClr val="292934"/>
                </a:solidFill>
              </a:rPr>
              <a:t>Directory of Open Access Journals (DOAJ): </a:t>
            </a:r>
            <a:r>
              <a:rPr lang="en" sz="1600" b="1" u="sng">
                <a:solidFill>
                  <a:srgbClr val="0000FF"/>
                </a:solidFill>
                <a:hlinkClick r:id="rId5"/>
              </a:rPr>
              <a:t>http://www.doaj.org/</a:t>
            </a:r>
          </a:p>
        </p:txBody>
      </p:sp>
      <p:pic>
        <p:nvPicPr>
          <p:cNvPr id="82" name="Shape 82"/>
          <p:cNvPicPr preferRelativeResize="0"/>
          <p:nvPr/>
        </p:nvPicPr>
        <p:blipFill>
          <a:blip r:embed="rId6"/>
          <a:stretch>
            <a:fillRect/>
          </a:stretch>
        </p:blipFill>
        <p:spPr>
          <a:xfrm>
            <a:off x="5623850" y="1358575"/>
            <a:ext cx="3325500" cy="922250"/>
          </a:xfrm>
          <a:prstGeom prst="rect">
            <a:avLst/>
          </a:prstGeom>
        </p:spPr>
      </p:pic>
      <p:pic>
        <p:nvPicPr>
          <p:cNvPr id="83" name="Shape 83"/>
          <p:cNvPicPr preferRelativeResize="0"/>
          <p:nvPr/>
        </p:nvPicPr>
        <p:blipFill>
          <a:blip r:embed="rId7"/>
          <a:stretch>
            <a:fillRect/>
          </a:stretch>
        </p:blipFill>
        <p:spPr>
          <a:xfrm>
            <a:off x="5819300" y="2624575"/>
            <a:ext cx="3130049" cy="1780790"/>
          </a:xfrm>
          <a:prstGeom prst="rect">
            <a:avLst/>
          </a:prstGeom>
        </p:spPr>
      </p:pic>
      <p:pic>
        <p:nvPicPr>
          <p:cNvPr id="84" name="Shape 84"/>
          <p:cNvPicPr preferRelativeResize="0"/>
          <p:nvPr/>
        </p:nvPicPr>
        <p:blipFill>
          <a:blip r:embed="rId8"/>
          <a:stretch>
            <a:fillRect/>
          </a:stretch>
        </p:blipFill>
        <p:spPr>
          <a:xfrm>
            <a:off x="199637" y="4037300"/>
            <a:ext cx="3724275" cy="952500"/>
          </a:xfrm>
          <a:prstGeom prst="rect">
            <a:avLst/>
          </a:prstGeom>
          <a:noFill/>
          <a:ln>
            <a:noFill/>
          </a:ln>
        </p:spPr>
      </p:pic>
      <p:pic>
        <p:nvPicPr>
          <p:cNvPr id="85" name="Shape 85"/>
          <p:cNvPicPr preferRelativeResize="0"/>
          <p:nvPr/>
        </p:nvPicPr>
        <p:blipFill>
          <a:blip r:embed="rId9"/>
          <a:stretch>
            <a:fillRect/>
          </a:stretch>
        </p:blipFill>
        <p:spPr>
          <a:xfrm>
            <a:off x="199650" y="3329087"/>
            <a:ext cx="4090510" cy="538225"/>
          </a:xfrm>
          <a:prstGeom prst="rect">
            <a:avLst/>
          </a:prstGeom>
          <a:noFill/>
          <a:ln>
            <a:noFill/>
          </a:ln>
        </p:spPr>
      </p:pic>
      <p:pic>
        <p:nvPicPr>
          <p:cNvPr id="86" name="Shape 86"/>
          <p:cNvPicPr preferRelativeResize="0"/>
          <p:nvPr/>
        </p:nvPicPr>
        <p:blipFill>
          <a:blip r:embed="rId10"/>
          <a:stretch>
            <a:fillRect/>
          </a:stretch>
        </p:blipFill>
        <p:spPr>
          <a:xfrm>
            <a:off x="4578475" y="2707025"/>
            <a:ext cx="952500" cy="952500"/>
          </a:xfrm>
          <a:prstGeom prst="rect">
            <a:avLst/>
          </a:prstGeom>
          <a:noFill/>
          <a:ln>
            <a:noFill/>
          </a:ln>
        </p:spPr>
      </p:pic>
      <p:pic>
        <p:nvPicPr>
          <p:cNvPr id="87" name="Shape 87"/>
          <p:cNvPicPr preferRelativeResize="0"/>
          <p:nvPr/>
        </p:nvPicPr>
        <p:blipFill>
          <a:blip r:embed="rId11"/>
          <a:stretch>
            <a:fillRect/>
          </a:stretch>
        </p:blipFill>
        <p:spPr>
          <a:xfrm>
            <a:off x="4290152" y="4052425"/>
            <a:ext cx="1429496" cy="9222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On-screen Show (16:9)</PresentationFormat>
  <Paragraphs>166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simple-light</vt:lpstr>
      <vt:lpstr>Building a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Foundation</dc:title>
  <dc:creator>Miller, Chistopher</dc:creator>
  <cp:lastModifiedBy>Miller, Chistopher</cp:lastModifiedBy>
  <cp:revision>1</cp:revision>
  <dcterms:modified xsi:type="dcterms:W3CDTF">2014-05-15T14:36:46Z</dcterms:modified>
</cp:coreProperties>
</file>