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diagrams/data2.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42843450" cy="32099250"/>
  <p:defaultTextStyle>
    <a:defPPr>
      <a:defRPr lang="en-US"/>
    </a:defPPr>
    <a:lvl1pPr algn="ctr" rtl="0" fontAlgn="base">
      <a:spcBef>
        <a:spcPct val="50000"/>
      </a:spcBef>
      <a:spcAft>
        <a:spcPct val="0"/>
      </a:spcAft>
      <a:defRPr sz="7500" b="1" kern="1200">
        <a:solidFill>
          <a:schemeClr val="tx1"/>
        </a:solidFill>
        <a:latin typeface="Arial" charset="0"/>
        <a:ea typeface="+mn-ea"/>
        <a:cs typeface="+mn-cs"/>
      </a:defRPr>
    </a:lvl1pPr>
    <a:lvl2pPr marL="457200" algn="ctr" rtl="0" fontAlgn="base">
      <a:spcBef>
        <a:spcPct val="50000"/>
      </a:spcBef>
      <a:spcAft>
        <a:spcPct val="0"/>
      </a:spcAft>
      <a:defRPr sz="7500" b="1" kern="1200">
        <a:solidFill>
          <a:schemeClr val="tx1"/>
        </a:solidFill>
        <a:latin typeface="Arial" charset="0"/>
        <a:ea typeface="+mn-ea"/>
        <a:cs typeface="+mn-cs"/>
      </a:defRPr>
    </a:lvl2pPr>
    <a:lvl3pPr marL="914400" algn="ctr" rtl="0" fontAlgn="base">
      <a:spcBef>
        <a:spcPct val="50000"/>
      </a:spcBef>
      <a:spcAft>
        <a:spcPct val="0"/>
      </a:spcAft>
      <a:defRPr sz="7500" b="1" kern="1200">
        <a:solidFill>
          <a:schemeClr val="tx1"/>
        </a:solidFill>
        <a:latin typeface="Arial" charset="0"/>
        <a:ea typeface="+mn-ea"/>
        <a:cs typeface="+mn-cs"/>
      </a:defRPr>
    </a:lvl3pPr>
    <a:lvl4pPr marL="1371600" algn="ctr" rtl="0" fontAlgn="base">
      <a:spcBef>
        <a:spcPct val="50000"/>
      </a:spcBef>
      <a:spcAft>
        <a:spcPct val="0"/>
      </a:spcAft>
      <a:defRPr sz="7500" b="1" kern="1200">
        <a:solidFill>
          <a:schemeClr val="tx1"/>
        </a:solidFill>
        <a:latin typeface="Arial" charset="0"/>
        <a:ea typeface="+mn-ea"/>
        <a:cs typeface="+mn-cs"/>
      </a:defRPr>
    </a:lvl4pPr>
    <a:lvl5pPr marL="1828800" algn="ctr" rtl="0" fontAlgn="base">
      <a:spcBef>
        <a:spcPct val="50000"/>
      </a:spcBef>
      <a:spcAft>
        <a:spcPct val="0"/>
      </a:spcAft>
      <a:defRPr sz="7500" b="1" kern="1200">
        <a:solidFill>
          <a:schemeClr val="tx1"/>
        </a:solidFill>
        <a:latin typeface="Arial" charset="0"/>
        <a:ea typeface="+mn-ea"/>
        <a:cs typeface="+mn-cs"/>
      </a:defRPr>
    </a:lvl5pPr>
    <a:lvl6pPr marL="2286000" algn="l" defTabSz="914400" rtl="0" eaLnBrk="1" latinLnBrk="0" hangingPunct="1">
      <a:defRPr sz="7500" b="1" kern="1200">
        <a:solidFill>
          <a:schemeClr val="tx1"/>
        </a:solidFill>
        <a:latin typeface="Arial" charset="0"/>
        <a:ea typeface="+mn-ea"/>
        <a:cs typeface="+mn-cs"/>
      </a:defRPr>
    </a:lvl6pPr>
    <a:lvl7pPr marL="2743200" algn="l" defTabSz="914400" rtl="0" eaLnBrk="1" latinLnBrk="0" hangingPunct="1">
      <a:defRPr sz="7500" b="1" kern="1200">
        <a:solidFill>
          <a:schemeClr val="tx1"/>
        </a:solidFill>
        <a:latin typeface="Arial" charset="0"/>
        <a:ea typeface="+mn-ea"/>
        <a:cs typeface="+mn-cs"/>
      </a:defRPr>
    </a:lvl7pPr>
    <a:lvl8pPr marL="3200400" algn="l" defTabSz="914400" rtl="0" eaLnBrk="1" latinLnBrk="0" hangingPunct="1">
      <a:defRPr sz="7500" b="1" kern="1200">
        <a:solidFill>
          <a:schemeClr val="tx1"/>
        </a:solidFill>
        <a:latin typeface="Arial" charset="0"/>
        <a:ea typeface="+mn-ea"/>
        <a:cs typeface="+mn-cs"/>
      </a:defRPr>
    </a:lvl8pPr>
    <a:lvl9pPr marL="3657600" algn="l" defTabSz="914400" rtl="0" eaLnBrk="1" latinLnBrk="0" hangingPunct="1">
      <a:defRPr sz="75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82B76F"/>
    <a:srgbClr val="70B677"/>
    <a:srgbClr val="6699FF"/>
    <a:srgbClr val="00CCFF"/>
    <a:srgbClr val="33CCFF"/>
    <a:srgbClr val="CC3300"/>
    <a:srgbClr val="0066FF"/>
    <a:srgbClr val="9999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37" autoAdjust="0"/>
    <p:restoredTop sz="99419" autoAdjust="0"/>
  </p:normalViewPr>
  <p:slideViewPr>
    <p:cSldViewPr>
      <p:cViewPr varScale="1">
        <p:scale>
          <a:sx n="15" d="100"/>
          <a:sy n="15" d="100"/>
        </p:scale>
        <p:origin x="-1710" y="-186"/>
      </p:cViewPr>
      <p:guideLst>
        <p:guide orient="horz" pos="10368"/>
        <p:guide orient="horz" pos="624"/>
        <p:guide orient="horz" pos="19920"/>
        <p:guide orient="horz" pos="16272"/>
        <p:guide pos="864"/>
        <p:guide pos="5232"/>
        <p:guide pos="26784"/>
        <p:guide pos="16560"/>
        <p:guide pos="5952"/>
        <p:guide pos="15936"/>
      </p:guideLst>
    </p:cSldViewPr>
  </p:slideViewPr>
  <p:notesTextViewPr>
    <p:cViewPr>
      <p:scale>
        <a:sx n="100" d="100"/>
        <a:sy n="100" d="100"/>
      </p:scale>
      <p:origin x="0" y="0"/>
    </p:cViewPr>
  </p:notesTextViewPr>
  <p:sorterViewPr>
    <p:cViewPr>
      <p:scale>
        <a:sx n="25" d="100"/>
        <a:sy n="25" d="100"/>
      </p:scale>
      <p:origin x="0" y="0"/>
    </p:cViewPr>
  </p:sorterViewPr>
  <p:notesViewPr>
    <p:cSldViewPr>
      <p:cViewPr varScale="1">
        <p:scale>
          <a:sx n="28" d="100"/>
          <a:sy n="28" d="100"/>
        </p:scale>
        <p:origin x="-1884" y="-90"/>
      </p:cViewPr>
      <p:guideLst>
        <p:guide orient="horz" pos="10110"/>
        <p:guide pos="13494"/>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usan\Desktop\Sustainability\Ethics%20Research\Comp%20Exam\HDI%20vs.%20CO2%20HDR%202010.xlsx"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susan\Desktop\Sustainability\Ethics%20Research\Comp%20Exam\HDI%20vs.%20CO2%20HDR%202010.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1"/>
    <c:plotArea>
      <c:layout>
        <c:manualLayout>
          <c:layoutTarget val="inner"/>
          <c:xMode val="edge"/>
          <c:yMode val="edge"/>
          <c:x val="9.072541727337087E-2"/>
          <c:y val="5.062187791042249E-2"/>
          <c:w val="0.89082149703375479"/>
          <c:h val="0.81185809308837664"/>
        </c:manualLayout>
      </c:layout>
      <c:scatterChart>
        <c:scatterStyle val="lineMarker"/>
        <c:varyColors val="0"/>
        <c:ser>
          <c:idx val="3"/>
          <c:order val="0"/>
          <c:tx>
            <c:v>HDI 4: non-Ln income, arithmetic mean</c:v>
          </c:tx>
          <c:spPr>
            <a:ln w="47625">
              <a:noFill/>
            </a:ln>
          </c:spPr>
          <c:marker>
            <c:symbol val="x"/>
            <c:size val="16"/>
            <c:spPr>
              <a:noFill/>
              <a:ln>
                <a:solidFill>
                  <a:srgbClr val="0070C0"/>
                </a:solidFill>
              </a:ln>
            </c:spPr>
          </c:marker>
          <c:xVal>
            <c:numRef>
              <c:f>data!$R$4:$R$160</c:f>
              <c:numCache>
                <c:formatCode>0.0</c:formatCode>
                <c:ptCount val="157"/>
                <c:pt idx="0">
                  <c:v>8.6148000000000007</c:v>
                </c:pt>
                <c:pt idx="1">
                  <c:v>18.120100000000001</c:v>
                </c:pt>
                <c:pt idx="2">
                  <c:v>7.3651</c:v>
                </c:pt>
                <c:pt idx="3">
                  <c:v>18.994399999999999</c:v>
                </c:pt>
                <c:pt idx="4">
                  <c:v>10.3775</c:v>
                </c:pt>
                <c:pt idx="5">
                  <c:v>10.2883</c:v>
                </c:pt>
                <c:pt idx="6">
                  <c:v>16.719799999999999</c:v>
                </c:pt>
                <c:pt idx="7">
                  <c:v>5.6040999999999999</c:v>
                </c:pt>
                <c:pt idx="8">
                  <c:v>9.7420000000000009</c:v>
                </c:pt>
                <c:pt idx="9">
                  <c:v>10.108499999999999</c:v>
                </c:pt>
                <c:pt idx="10">
                  <c:v>9.8905999999999992</c:v>
                </c:pt>
                <c:pt idx="11">
                  <c:v>5.6105999999999998</c:v>
                </c:pt>
                <c:pt idx="12">
                  <c:v>6.2439999999999998</c:v>
                </c:pt>
                <c:pt idx="13">
                  <c:v>10.3437</c:v>
                </c:pt>
                <c:pt idx="14">
                  <c:v>12.676299999999999</c:v>
                </c:pt>
                <c:pt idx="15">
                  <c:v>7.4211</c:v>
                </c:pt>
                <c:pt idx="16">
                  <c:v>10.2776</c:v>
                </c:pt>
                <c:pt idx="17">
                  <c:v>9.9344000000000001</c:v>
                </c:pt>
                <c:pt idx="18">
                  <c:v>8.0259999999999998</c:v>
                </c:pt>
                <c:pt idx="19">
                  <c:v>5.4736000000000002</c:v>
                </c:pt>
                <c:pt idx="20">
                  <c:v>8.6654999999999998</c:v>
                </c:pt>
                <c:pt idx="21">
                  <c:v>8.0624000000000002</c:v>
                </c:pt>
                <c:pt idx="22">
                  <c:v>8.6260999999999992</c:v>
                </c:pt>
                <c:pt idx="23">
                  <c:v>9.3952000000000009</c:v>
                </c:pt>
                <c:pt idx="24">
                  <c:v>12.8294</c:v>
                </c:pt>
                <c:pt idx="25">
                  <c:v>11.2728</c:v>
                </c:pt>
                <c:pt idx="26">
                  <c:v>7.5831999999999997</c:v>
                </c:pt>
                <c:pt idx="27">
                  <c:v>6.9520999999999997</c:v>
                </c:pt>
                <c:pt idx="28">
                  <c:v>6.2961</c:v>
                </c:pt>
                <c:pt idx="29">
                  <c:v>13.0771</c:v>
                </c:pt>
                <c:pt idx="30">
                  <c:v>9.2100000000000009</c:v>
                </c:pt>
                <c:pt idx="31">
                  <c:v>5.7309000000000001</c:v>
                </c:pt>
                <c:pt idx="32">
                  <c:v>15.4749</c:v>
                </c:pt>
                <c:pt idx="33">
                  <c:v>5.6718999999999999</c:v>
                </c:pt>
                <c:pt idx="34">
                  <c:v>8.3434000000000008</c:v>
                </c:pt>
                <c:pt idx="35">
                  <c:v>4.5688000000000004</c:v>
                </c:pt>
                <c:pt idx="36">
                  <c:v>6.5316000000000001</c:v>
                </c:pt>
                <c:pt idx="37">
                  <c:v>4.1635999999999997</c:v>
                </c:pt>
                <c:pt idx="38">
                  <c:v>3.6501000000000001</c:v>
                </c:pt>
                <c:pt idx="39">
                  <c:v>4.4344000000000001</c:v>
                </c:pt>
                <c:pt idx="40">
                  <c:v>3.2597</c:v>
                </c:pt>
                <c:pt idx="41">
                  <c:v>4.5742000000000003</c:v>
                </c:pt>
                <c:pt idx="42">
                  <c:v>5.1981999999999999</c:v>
                </c:pt>
                <c:pt idx="43">
                  <c:v>2.0605000000000002</c:v>
                </c:pt>
                <c:pt idx="44">
                  <c:v>9.19</c:v>
                </c:pt>
                <c:pt idx="45">
                  <c:v>1.9552</c:v>
                </c:pt>
                <c:pt idx="46">
                  <c:v>15.7835</c:v>
                </c:pt>
                <c:pt idx="47">
                  <c:v>4.1402999999999999</c:v>
                </c:pt>
                <c:pt idx="48">
                  <c:v>7.1940999999999997</c:v>
                </c:pt>
                <c:pt idx="49">
                  <c:v>6.2507999999999999</c:v>
                </c:pt>
                <c:pt idx="50">
                  <c:v>7.0670999999999999</c:v>
                </c:pt>
                <c:pt idx="51">
                  <c:v>1.7855000000000001</c:v>
                </c:pt>
                <c:pt idx="52">
                  <c:v>1.4007000000000001</c:v>
                </c:pt>
                <c:pt idx="53">
                  <c:v>1.3559000000000001</c:v>
                </c:pt>
                <c:pt idx="54">
                  <c:v>10.924799999999999</c:v>
                </c:pt>
                <c:pt idx="55">
                  <c:v>12.6358</c:v>
                </c:pt>
                <c:pt idx="56">
                  <c:v>4.1696</c:v>
                </c:pt>
                <c:pt idx="57">
                  <c:v>6.9880000000000004</c:v>
                </c:pt>
                <c:pt idx="58">
                  <c:v>6.8551000000000002</c:v>
                </c:pt>
                <c:pt idx="59">
                  <c:v>6.6454000000000004</c:v>
                </c:pt>
                <c:pt idx="60">
                  <c:v>5.3404999999999996</c:v>
                </c:pt>
                <c:pt idx="61">
                  <c:v>3.0762</c:v>
                </c:pt>
                <c:pt idx="62">
                  <c:v>1.8620000000000001</c:v>
                </c:pt>
                <c:pt idx="63">
                  <c:v>1.2447999999999999</c:v>
                </c:pt>
                <c:pt idx="64">
                  <c:v>6.3106</c:v>
                </c:pt>
                <c:pt idx="65">
                  <c:v>1.4522999999999999</c:v>
                </c:pt>
                <c:pt idx="66">
                  <c:v>2.3730000000000002</c:v>
                </c:pt>
                <c:pt idx="67">
                  <c:v>2.9032</c:v>
                </c:pt>
                <c:pt idx="68">
                  <c:v>1.3920999999999999</c:v>
                </c:pt>
                <c:pt idx="69">
                  <c:v>4.5027999999999997</c:v>
                </c:pt>
                <c:pt idx="70">
                  <c:v>2.2637999999999998</c:v>
                </c:pt>
                <c:pt idx="71">
                  <c:v>3.6173999999999999</c:v>
                </c:pt>
                <c:pt idx="72">
                  <c:v>3.6450999999999998</c:v>
                </c:pt>
                <c:pt idx="73">
                  <c:v>3.9792999999999998</c:v>
                </c:pt>
                <c:pt idx="74">
                  <c:v>1.3225</c:v>
                </c:pt>
                <c:pt idx="75">
                  <c:v>1.9316</c:v>
                </c:pt>
                <c:pt idx="76">
                  <c:v>9.0015000000000001</c:v>
                </c:pt>
                <c:pt idx="77">
                  <c:v>2.1173000000000002</c:v>
                </c:pt>
                <c:pt idx="78">
                  <c:v>4.6208</c:v>
                </c:pt>
                <c:pt idx="79">
                  <c:v>0.95540000000000003</c:v>
                </c:pt>
                <c:pt idx="80">
                  <c:v>0.61829999999999996</c:v>
                </c:pt>
                <c:pt idx="81">
                  <c:v>4.2954999999999997</c:v>
                </c:pt>
                <c:pt idx="82">
                  <c:v>1.5691999999999999</c:v>
                </c:pt>
                <c:pt idx="83">
                  <c:v>5.3558000000000003</c:v>
                </c:pt>
                <c:pt idx="84">
                  <c:v>1.2191000000000001</c:v>
                </c:pt>
                <c:pt idx="85">
                  <c:v>0.66249999999999998</c:v>
                </c:pt>
                <c:pt idx="86">
                  <c:v>0.79210000000000003</c:v>
                </c:pt>
                <c:pt idx="87">
                  <c:v>2.5672000000000001</c:v>
                </c:pt>
                <c:pt idx="88">
                  <c:v>2.0406</c:v>
                </c:pt>
                <c:pt idx="89">
                  <c:v>3.625</c:v>
                </c:pt>
                <c:pt idx="90">
                  <c:v>2.2490000000000001</c:v>
                </c:pt>
                <c:pt idx="91">
                  <c:v>4.2873000000000001</c:v>
                </c:pt>
                <c:pt idx="92">
                  <c:v>2.0390999999999999</c:v>
                </c:pt>
                <c:pt idx="93">
                  <c:v>1.3831</c:v>
                </c:pt>
                <c:pt idx="94">
                  <c:v>1.0323</c:v>
                </c:pt>
                <c:pt idx="95">
                  <c:v>2.8938000000000001</c:v>
                </c:pt>
                <c:pt idx="96">
                  <c:v>1.4571000000000001</c:v>
                </c:pt>
                <c:pt idx="97">
                  <c:v>1.0585</c:v>
                </c:pt>
                <c:pt idx="98">
                  <c:v>8.5879999999999992</c:v>
                </c:pt>
                <c:pt idx="99">
                  <c:v>3.5274999999999999</c:v>
                </c:pt>
                <c:pt idx="100">
                  <c:v>0.96250000000000002</c:v>
                </c:pt>
                <c:pt idx="101">
                  <c:v>1.2311000000000001</c:v>
                </c:pt>
                <c:pt idx="102">
                  <c:v>1.4688000000000001</c:v>
                </c:pt>
                <c:pt idx="103">
                  <c:v>0.78339999999999999</c:v>
                </c:pt>
                <c:pt idx="104">
                  <c:v>0.90310000000000001</c:v>
                </c:pt>
                <c:pt idx="105">
                  <c:v>8.7887000000000004</c:v>
                </c:pt>
                <c:pt idx="106">
                  <c:v>0.59399999999999997</c:v>
                </c:pt>
                <c:pt idx="107">
                  <c:v>1.3113999999999999</c:v>
                </c:pt>
                <c:pt idx="108">
                  <c:v>0.158</c:v>
                </c:pt>
                <c:pt idx="109">
                  <c:v>0.89600000000000002</c:v>
                </c:pt>
                <c:pt idx="110">
                  <c:v>0.2477</c:v>
                </c:pt>
                <c:pt idx="111">
                  <c:v>0.37119999999999997</c:v>
                </c:pt>
                <c:pt idx="112">
                  <c:v>0.28689999999999999</c:v>
                </c:pt>
                <c:pt idx="113">
                  <c:v>0.88639999999999997</c:v>
                </c:pt>
                <c:pt idx="114">
                  <c:v>0.39660000000000001</c:v>
                </c:pt>
                <c:pt idx="115">
                  <c:v>0.66180000000000005</c:v>
                </c:pt>
                <c:pt idx="116">
                  <c:v>0.33239999999999997</c:v>
                </c:pt>
                <c:pt idx="117">
                  <c:v>0.26669999999999999</c:v>
                </c:pt>
                <c:pt idx="118">
                  <c:v>0.40160000000000001</c:v>
                </c:pt>
                <c:pt idx="119">
                  <c:v>0.20050000000000001</c:v>
                </c:pt>
                <c:pt idx="120">
                  <c:v>0.2072</c:v>
                </c:pt>
                <c:pt idx="121">
                  <c:v>0.97550000000000003</c:v>
                </c:pt>
                <c:pt idx="122">
                  <c:v>0.35499999999999998</c:v>
                </c:pt>
                <c:pt idx="123">
                  <c:v>0.1479</c:v>
                </c:pt>
                <c:pt idx="124">
                  <c:v>0.54690000000000005</c:v>
                </c:pt>
                <c:pt idx="125">
                  <c:v>0.745</c:v>
                </c:pt>
                <c:pt idx="126">
                  <c:v>0.1173</c:v>
                </c:pt>
                <c:pt idx="127">
                  <c:v>0.1905</c:v>
                </c:pt>
                <c:pt idx="128">
                  <c:v>0.1075</c:v>
                </c:pt>
                <c:pt idx="129">
                  <c:v>0.67210000000000003</c:v>
                </c:pt>
                <c:pt idx="130">
                  <c:v>9.0499999999999997E-2</c:v>
                </c:pt>
                <c:pt idx="131">
                  <c:v>0.35289999999999999</c:v>
                </c:pt>
                <c:pt idx="132">
                  <c:v>0.1918</c:v>
                </c:pt>
                <c:pt idx="133">
                  <c:v>0.6391</c:v>
                </c:pt>
                <c:pt idx="134">
                  <c:v>0.5958</c:v>
                </c:pt>
                <c:pt idx="135">
                  <c:v>0.1361</c:v>
                </c:pt>
                <c:pt idx="136">
                  <c:v>0.3639</c:v>
                </c:pt>
                <c:pt idx="137">
                  <c:v>0.21129999999999999</c:v>
                </c:pt>
                <c:pt idx="138">
                  <c:v>0.2006</c:v>
                </c:pt>
                <c:pt idx="139">
                  <c:v>8.4099999999999994E-2</c:v>
                </c:pt>
                <c:pt idx="140">
                  <c:v>7.7299999999999994E-2</c:v>
                </c:pt>
                <c:pt idx="141">
                  <c:v>0.2868</c:v>
                </c:pt>
                <c:pt idx="142">
                  <c:v>2.6700000000000002E-2</c:v>
                </c:pt>
                <c:pt idx="143">
                  <c:v>0.1482</c:v>
                </c:pt>
                <c:pt idx="144">
                  <c:v>7.4099999999999999E-2</c:v>
                </c:pt>
                <c:pt idx="145">
                  <c:v>0.17299999999999999</c:v>
                </c:pt>
                <c:pt idx="146">
                  <c:v>5.8500000000000003E-2</c:v>
                </c:pt>
                <c:pt idx="147">
                  <c:v>4.7500000000000001E-2</c:v>
                </c:pt>
                <c:pt idx="148">
                  <c:v>5.4899999999999997E-2</c:v>
                </c:pt>
                <c:pt idx="149">
                  <c:v>0.21920000000000001</c:v>
                </c:pt>
                <c:pt idx="150">
                  <c:v>3.78E-2</c:v>
                </c:pt>
                <c:pt idx="151">
                  <c:v>0.16930000000000001</c:v>
                </c:pt>
                <c:pt idx="152">
                  <c:v>9.7199999999999995E-2</c:v>
                </c:pt>
                <c:pt idx="153">
                  <c:v>2.4199999999999999E-2</c:v>
                </c:pt>
                <c:pt idx="154">
                  <c:v>6.8099999999999994E-2</c:v>
                </c:pt>
                <c:pt idx="155">
                  <c:v>3.6299999999999999E-2</c:v>
                </c:pt>
                <c:pt idx="156">
                  <c:v>0.8377</c:v>
                </c:pt>
              </c:numCache>
            </c:numRef>
          </c:xVal>
          <c:yVal>
            <c:numRef>
              <c:f>data!$O$4:$O$160</c:f>
              <c:numCache>
                <c:formatCode>0.000</c:formatCode>
                <c:ptCount val="157"/>
                <c:pt idx="0">
                  <c:v>0.80232170188417207</c:v>
                </c:pt>
                <c:pt idx="1">
                  <c:v>0.76260764435465356</c:v>
                </c:pt>
                <c:pt idx="2">
                  <c:v>0.71514469467068176</c:v>
                </c:pt>
                <c:pt idx="3">
                  <c:v>0.74356907259309735</c:v>
                </c:pt>
                <c:pt idx="4">
                  <c:v>0.71089420766246025</c:v>
                </c:pt>
                <c:pt idx="5">
                  <c:v>0.71930679534213571</c:v>
                </c:pt>
                <c:pt idx="6">
                  <c:v>0.71489123832264578</c:v>
                </c:pt>
                <c:pt idx="7">
                  <c:v>0.70918033139097292</c:v>
                </c:pt>
                <c:pt idx="8">
                  <c:v>0.70626672989113815</c:v>
                </c:pt>
                <c:pt idx="9">
                  <c:v>0.70658249108770566</c:v>
                </c:pt>
                <c:pt idx="10">
                  <c:v>0.68907803978493176</c:v>
                </c:pt>
                <c:pt idx="11">
                  <c:v>0.70534616769355518</c:v>
                </c:pt>
                <c:pt idx="12">
                  <c:v>0.69293105277689493</c:v>
                </c:pt>
                <c:pt idx="13">
                  <c:v>0.68422692990755818</c:v>
                </c:pt>
                <c:pt idx="14">
                  <c:v>0.68947938957995447</c:v>
                </c:pt>
                <c:pt idx="15">
                  <c:v>0.67618165632096028</c:v>
                </c:pt>
                <c:pt idx="16">
                  <c:v>0.68746646406858425</c:v>
                </c:pt>
                <c:pt idx="17">
                  <c:v>0.68787994150018472</c:v>
                </c:pt>
                <c:pt idx="18">
                  <c:v>0.67728662592009703</c:v>
                </c:pt>
                <c:pt idx="19">
                  <c:v>0.70624715414912709</c:v>
                </c:pt>
                <c:pt idx="20">
                  <c:v>0.66527990411454152</c:v>
                </c:pt>
                <c:pt idx="21">
                  <c:v>0.66926505393673219</c:v>
                </c:pt>
                <c:pt idx="22">
                  <c:v>0.6774582183819905</c:v>
                </c:pt>
                <c:pt idx="23">
                  <c:v>0.67153870640812796</c:v>
                </c:pt>
                <c:pt idx="24">
                  <c:v>0.69859644319591652</c:v>
                </c:pt>
                <c:pt idx="25">
                  <c:v>0.64803190910746589</c:v>
                </c:pt>
                <c:pt idx="26">
                  <c:v>0.6386253237817715</c:v>
                </c:pt>
                <c:pt idx="27">
                  <c:v>0.62339273760933411</c:v>
                </c:pt>
                <c:pt idx="28">
                  <c:v>0.62257444590538424</c:v>
                </c:pt>
                <c:pt idx="29">
                  <c:v>0.6155514223588977</c:v>
                </c:pt>
                <c:pt idx="30">
                  <c:v>0.61970609318113445</c:v>
                </c:pt>
                <c:pt idx="31">
                  <c:v>0.6084776035448286</c:v>
                </c:pt>
                <c:pt idx="32">
                  <c:v>0.66375135022048903</c:v>
                </c:pt>
                <c:pt idx="33">
                  <c:v>0.60621243577155204</c:v>
                </c:pt>
                <c:pt idx="34">
                  <c:v>0.59875127132521466</c:v>
                </c:pt>
                <c:pt idx="35">
                  <c:v>0.59699404936126188</c:v>
                </c:pt>
                <c:pt idx="36">
                  <c:v>0.59767877457581531</c:v>
                </c:pt>
                <c:pt idx="37">
                  <c:v>0.58664487194203874</c:v>
                </c:pt>
                <c:pt idx="38">
                  <c:v>0.59194415921327215</c:v>
                </c:pt>
                <c:pt idx="39">
                  <c:v>0.58115048301512706</c:v>
                </c:pt>
                <c:pt idx="40">
                  <c:v>0.57467501939692356</c:v>
                </c:pt>
                <c:pt idx="41">
                  <c:v>0.57339993298377556</c:v>
                </c:pt>
                <c:pt idx="42">
                  <c:v>0.57418283860031261</c:v>
                </c:pt>
                <c:pt idx="43">
                  <c:v>0.57422448337241827</c:v>
                </c:pt>
                <c:pt idx="44">
                  <c:v>0.56472072446795163</c:v>
                </c:pt>
                <c:pt idx="45">
                  <c:v>0.56320396154375985</c:v>
                </c:pt>
                <c:pt idx="46">
                  <c:v>0.56409933041594384</c:v>
                </c:pt>
                <c:pt idx="47">
                  <c:v>0.55986364850044179</c:v>
                </c:pt>
                <c:pt idx="48">
                  <c:v>0.55234524535068896</c:v>
                </c:pt>
                <c:pt idx="49">
                  <c:v>0.55341012208851625</c:v>
                </c:pt>
                <c:pt idx="50">
                  <c:v>0.53663165532782886</c:v>
                </c:pt>
                <c:pt idx="51">
                  <c:v>0.54502741589721504</c:v>
                </c:pt>
                <c:pt idx="52">
                  <c:v>0.54100755624766206</c:v>
                </c:pt>
                <c:pt idx="53">
                  <c:v>0.54630332442102325</c:v>
                </c:pt>
                <c:pt idx="54">
                  <c:v>0.52127721545532502</c:v>
                </c:pt>
                <c:pt idx="55">
                  <c:v>0.52294412229328469</c:v>
                </c:pt>
                <c:pt idx="56">
                  <c:v>0.52897120662573638</c:v>
                </c:pt>
                <c:pt idx="57">
                  <c:v>0.53228229016066375</c:v>
                </c:pt>
                <c:pt idx="58">
                  <c:v>0.53696696641881003</c:v>
                </c:pt>
                <c:pt idx="59">
                  <c:v>0.51394584603051241</c:v>
                </c:pt>
                <c:pt idx="60">
                  <c:v>0.51914654074397104</c:v>
                </c:pt>
                <c:pt idx="61">
                  <c:v>0.51131583039545492</c:v>
                </c:pt>
                <c:pt idx="62">
                  <c:v>0.51344215037805208</c:v>
                </c:pt>
                <c:pt idx="63">
                  <c:v>0.54406083069126654</c:v>
                </c:pt>
                <c:pt idx="64">
                  <c:v>0.5149188332940885</c:v>
                </c:pt>
                <c:pt idx="65">
                  <c:v>0.5352167713962962</c:v>
                </c:pt>
                <c:pt idx="66">
                  <c:v>0.51978766730034531</c:v>
                </c:pt>
                <c:pt idx="67">
                  <c:v>0.533382470778896</c:v>
                </c:pt>
                <c:pt idx="68">
                  <c:v>0.50930234952833209</c:v>
                </c:pt>
                <c:pt idx="69">
                  <c:v>0.51373511950234108</c:v>
                </c:pt>
                <c:pt idx="70">
                  <c:v>0.50983011497417285</c:v>
                </c:pt>
                <c:pt idx="71">
                  <c:v>0.51318969129131287</c:v>
                </c:pt>
                <c:pt idx="72">
                  <c:v>0.49373804976727859</c:v>
                </c:pt>
                <c:pt idx="73">
                  <c:v>0.49896718467626772</c:v>
                </c:pt>
                <c:pt idx="74">
                  <c:v>0.52899885690115656</c:v>
                </c:pt>
                <c:pt idx="75">
                  <c:v>0.51710132112399299</c:v>
                </c:pt>
                <c:pt idx="76">
                  <c:v>0.49000564382592549</c:v>
                </c:pt>
                <c:pt idx="77">
                  <c:v>0.4872364405219769</c:v>
                </c:pt>
                <c:pt idx="78">
                  <c:v>0.49133897450762598</c:v>
                </c:pt>
                <c:pt idx="79">
                  <c:v>0.48866322060819573</c:v>
                </c:pt>
                <c:pt idx="80">
                  <c:v>0.50242870404918805</c:v>
                </c:pt>
                <c:pt idx="81">
                  <c:v>0.47599931881803331</c:v>
                </c:pt>
                <c:pt idx="82">
                  <c:v>0.45377751727243748</c:v>
                </c:pt>
                <c:pt idx="83">
                  <c:v>0.47039177261330023</c:v>
                </c:pt>
                <c:pt idx="84">
                  <c:v>0.48450403857210994</c:v>
                </c:pt>
                <c:pt idx="85">
                  <c:v>0.48499935227865043</c:v>
                </c:pt>
                <c:pt idx="86">
                  <c:v>0.49061068682465075</c:v>
                </c:pt>
                <c:pt idx="87">
                  <c:v>0.44006694664747398</c:v>
                </c:pt>
                <c:pt idx="88">
                  <c:v>0.48644549109065577</c:v>
                </c:pt>
                <c:pt idx="89">
                  <c:v>0.47393574888577444</c:v>
                </c:pt>
                <c:pt idx="90">
                  <c:v>0.45549709022911217</c:v>
                </c:pt>
                <c:pt idx="91">
                  <c:v>0.48200870760065517</c:v>
                </c:pt>
                <c:pt idx="92">
                  <c:v>0.46880718796658671</c:v>
                </c:pt>
                <c:pt idx="93">
                  <c:v>0.42951637853850028</c:v>
                </c:pt>
                <c:pt idx="94">
                  <c:v>0.46300384643498749</c:v>
                </c:pt>
                <c:pt idx="95">
                  <c:v>0.45263872888361906</c:v>
                </c:pt>
                <c:pt idx="96">
                  <c:v>0.45740043175989192</c:v>
                </c:pt>
                <c:pt idx="97">
                  <c:v>0.48054408825093603</c:v>
                </c:pt>
                <c:pt idx="98">
                  <c:v>0.41055655225242921</c:v>
                </c:pt>
                <c:pt idx="99">
                  <c:v>0.44854046354783178</c:v>
                </c:pt>
                <c:pt idx="100">
                  <c:v>0.47072574507102566</c:v>
                </c:pt>
                <c:pt idx="101">
                  <c:v>0.45156995978941533</c:v>
                </c:pt>
                <c:pt idx="102">
                  <c:v>0.42707115192710132</c:v>
                </c:pt>
                <c:pt idx="103">
                  <c:v>0.45035345975675894</c:v>
                </c:pt>
                <c:pt idx="104">
                  <c:v>0.42009471158474782</c:v>
                </c:pt>
                <c:pt idx="105">
                  <c:v>0.36485736020124565</c:v>
                </c:pt>
                <c:pt idx="106">
                  <c:v>0.41869465239384757</c:v>
                </c:pt>
                <c:pt idx="107">
                  <c:v>0.38265319889614241</c:v>
                </c:pt>
                <c:pt idx="108">
                  <c:v>0.36301769011952728</c:v>
                </c:pt>
                <c:pt idx="109">
                  <c:v>0.33061710840452818</c:v>
                </c:pt>
                <c:pt idx="110">
                  <c:v>0.38075292633204194</c:v>
                </c:pt>
                <c:pt idx="111">
                  <c:v>0.3844424712823431</c:v>
                </c:pt>
                <c:pt idx="112">
                  <c:v>0.38026561942355341</c:v>
                </c:pt>
                <c:pt idx="113">
                  <c:v>0.37299016662475398</c:v>
                </c:pt>
                <c:pt idx="114">
                  <c:v>0.33833913794408349</c:v>
                </c:pt>
                <c:pt idx="115">
                  <c:v>0.38454104973538411</c:v>
                </c:pt>
                <c:pt idx="116">
                  <c:v>0.35771531159812048</c:v>
                </c:pt>
                <c:pt idx="117">
                  <c:v>0.37806367127214252</c:v>
                </c:pt>
                <c:pt idx="118">
                  <c:v>0.36710624692320998</c:v>
                </c:pt>
                <c:pt idx="119">
                  <c:v>0.32708755716104565</c:v>
                </c:pt>
                <c:pt idx="120">
                  <c:v>0.35481971694015596</c:v>
                </c:pt>
                <c:pt idx="121">
                  <c:v>0.33963373920421414</c:v>
                </c:pt>
                <c:pt idx="122">
                  <c:v>0.34577494105546441</c:v>
                </c:pt>
                <c:pt idx="123">
                  <c:v>0.36786106617119291</c:v>
                </c:pt>
                <c:pt idx="124">
                  <c:v>0.31509588384170417</c:v>
                </c:pt>
                <c:pt idx="125">
                  <c:v>0.3227092904761959</c:v>
                </c:pt>
                <c:pt idx="126">
                  <c:v>0.36584181033299751</c:v>
                </c:pt>
                <c:pt idx="127">
                  <c:v>0.37436196388223625</c:v>
                </c:pt>
                <c:pt idx="128">
                  <c:v>0.3692123010921558</c:v>
                </c:pt>
                <c:pt idx="129">
                  <c:v>0.29039368668718424</c:v>
                </c:pt>
                <c:pt idx="130">
                  <c:v>0.32723539192576956</c:v>
                </c:pt>
                <c:pt idx="131">
                  <c:v>0.30116965685410313</c:v>
                </c:pt>
                <c:pt idx="132">
                  <c:v>0.33939683889079464</c:v>
                </c:pt>
                <c:pt idx="133">
                  <c:v>0.25417769422819558</c:v>
                </c:pt>
                <c:pt idx="134">
                  <c:v>0.28450148626145677</c:v>
                </c:pt>
                <c:pt idx="135">
                  <c:v>0.30617962580276009</c:v>
                </c:pt>
                <c:pt idx="136">
                  <c:v>0.29958624142052581</c:v>
                </c:pt>
                <c:pt idx="137">
                  <c:v>0.28836082128677293</c:v>
                </c:pt>
                <c:pt idx="138">
                  <c:v>0.30193408523098642</c:v>
                </c:pt>
                <c:pt idx="139">
                  <c:v>0.29549338903288941</c:v>
                </c:pt>
                <c:pt idx="140">
                  <c:v>0.31065850031179254</c:v>
                </c:pt>
                <c:pt idx="141">
                  <c:v>0.2826774348653342</c:v>
                </c:pt>
                <c:pt idx="142">
                  <c:v>0.24027502186997221</c:v>
                </c:pt>
                <c:pt idx="143">
                  <c:v>0.29710852245006986</c:v>
                </c:pt>
                <c:pt idx="144">
                  <c:v>0.27852757719073112</c:v>
                </c:pt>
                <c:pt idx="145">
                  <c:v>0.24562107824157375</c:v>
                </c:pt>
                <c:pt idx="146">
                  <c:v>0.24384237350944535</c:v>
                </c:pt>
                <c:pt idx="147">
                  <c:v>0.23898478460153991</c:v>
                </c:pt>
                <c:pt idx="148">
                  <c:v>0.24399859404383442</c:v>
                </c:pt>
                <c:pt idx="149">
                  <c:v>0.34540784623246118</c:v>
                </c:pt>
                <c:pt idx="150">
                  <c:v>0.22441681967783986</c:v>
                </c:pt>
                <c:pt idx="151">
                  <c:v>0.25417598783361578</c:v>
                </c:pt>
                <c:pt idx="152">
                  <c:v>0.23353248251970529</c:v>
                </c:pt>
                <c:pt idx="153">
                  <c:v>0.27755201645376704</c:v>
                </c:pt>
                <c:pt idx="154">
                  <c:v>0.22591992766089786</c:v>
                </c:pt>
                <c:pt idx="155">
                  <c:v>0.25834758111324779</c:v>
                </c:pt>
                <c:pt idx="156">
                  <c:v>0.3087700318159437</c:v>
                </c:pt>
              </c:numCache>
            </c:numRef>
          </c:yVal>
          <c:smooth val="0"/>
        </c:ser>
        <c:ser>
          <c:idx val="2"/>
          <c:order val="1"/>
          <c:tx>
            <c:v>HDI 3: non-Ln income, geometric mean</c:v>
          </c:tx>
          <c:spPr>
            <a:ln w="47625">
              <a:noFill/>
            </a:ln>
          </c:spPr>
          <c:marker>
            <c:symbol val="triangle"/>
            <c:size val="16"/>
            <c:spPr>
              <a:solidFill>
                <a:srgbClr val="00B050"/>
              </a:solidFill>
            </c:spPr>
          </c:marker>
          <c:xVal>
            <c:numRef>
              <c:f>data!$R$4:$R$160</c:f>
              <c:numCache>
                <c:formatCode>0.0</c:formatCode>
                <c:ptCount val="157"/>
                <c:pt idx="0">
                  <c:v>8.6148000000000007</c:v>
                </c:pt>
                <c:pt idx="1">
                  <c:v>18.120100000000001</c:v>
                </c:pt>
                <c:pt idx="2">
                  <c:v>7.3651</c:v>
                </c:pt>
                <c:pt idx="3">
                  <c:v>18.994399999999999</c:v>
                </c:pt>
                <c:pt idx="4">
                  <c:v>10.3775</c:v>
                </c:pt>
                <c:pt idx="5">
                  <c:v>10.2883</c:v>
                </c:pt>
                <c:pt idx="6">
                  <c:v>16.719799999999999</c:v>
                </c:pt>
                <c:pt idx="7">
                  <c:v>5.6040999999999999</c:v>
                </c:pt>
                <c:pt idx="8">
                  <c:v>9.7420000000000009</c:v>
                </c:pt>
                <c:pt idx="9">
                  <c:v>10.108499999999999</c:v>
                </c:pt>
                <c:pt idx="10">
                  <c:v>9.8905999999999992</c:v>
                </c:pt>
                <c:pt idx="11">
                  <c:v>5.6105999999999998</c:v>
                </c:pt>
                <c:pt idx="12">
                  <c:v>6.2439999999999998</c:v>
                </c:pt>
                <c:pt idx="13">
                  <c:v>10.3437</c:v>
                </c:pt>
                <c:pt idx="14">
                  <c:v>12.676299999999999</c:v>
                </c:pt>
                <c:pt idx="15">
                  <c:v>7.4211</c:v>
                </c:pt>
                <c:pt idx="16">
                  <c:v>10.2776</c:v>
                </c:pt>
                <c:pt idx="17">
                  <c:v>9.9344000000000001</c:v>
                </c:pt>
                <c:pt idx="18">
                  <c:v>8.0259999999999998</c:v>
                </c:pt>
                <c:pt idx="19">
                  <c:v>5.4736000000000002</c:v>
                </c:pt>
                <c:pt idx="20">
                  <c:v>8.6654999999999998</c:v>
                </c:pt>
                <c:pt idx="21">
                  <c:v>8.0624000000000002</c:v>
                </c:pt>
                <c:pt idx="22">
                  <c:v>8.6260999999999992</c:v>
                </c:pt>
                <c:pt idx="23">
                  <c:v>9.3952000000000009</c:v>
                </c:pt>
                <c:pt idx="24">
                  <c:v>12.8294</c:v>
                </c:pt>
                <c:pt idx="25">
                  <c:v>11.2728</c:v>
                </c:pt>
                <c:pt idx="26">
                  <c:v>7.5831999999999997</c:v>
                </c:pt>
                <c:pt idx="27">
                  <c:v>6.9520999999999997</c:v>
                </c:pt>
                <c:pt idx="28">
                  <c:v>6.2961</c:v>
                </c:pt>
                <c:pt idx="29">
                  <c:v>13.0771</c:v>
                </c:pt>
                <c:pt idx="30">
                  <c:v>9.2100000000000009</c:v>
                </c:pt>
                <c:pt idx="31">
                  <c:v>5.7309000000000001</c:v>
                </c:pt>
                <c:pt idx="32">
                  <c:v>15.4749</c:v>
                </c:pt>
                <c:pt idx="33">
                  <c:v>5.6718999999999999</c:v>
                </c:pt>
                <c:pt idx="34">
                  <c:v>8.3434000000000008</c:v>
                </c:pt>
                <c:pt idx="35">
                  <c:v>4.5688000000000004</c:v>
                </c:pt>
                <c:pt idx="36">
                  <c:v>6.5316000000000001</c:v>
                </c:pt>
                <c:pt idx="37">
                  <c:v>4.1635999999999997</c:v>
                </c:pt>
                <c:pt idx="38">
                  <c:v>3.6501000000000001</c:v>
                </c:pt>
                <c:pt idx="39">
                  <c:v>4.4344000000000001</c:v>
                </c:pt>
                <c:pt idx="40">
                  <c:v>3.2597</c:v>
                </c:pt>
                <c:pt idx="41">
                  <c:v>4.5742000000000003</c:v>
                </c:pt>
                <c:pt idx="42">
                  <c:v>5.1981999999999999</c:v>
                </c:pt>
                <c:pt idx="43">
                  <c:v>2.0605000000000002</c:v>
                </c:pt>
                <c:pt idx="44">
                  <c:v>9.19</c:v>
                </c:pt>
                <c:pt idx="45">
                  <c:v>1.9552</c:v>
                </c:pt>
                <c:pt idx="46">
                  <c:v>15.7835</c:v>
                </c:pt>
                <c:pt idx="47">
                  <c:v>4.1402999999999999</c:v>
                </c:pt>
                <c:pt idx="48">
                  <c:v>7.1940999999999997</c:v>
                </c:pt>
                <c:pt idx="49">
                  <c:v>6.2507999999999999</c:v>
                </c:pt>
                <c:pt idx="50">
                  <c:v>7.0670999999999999</c:v>
                </c:pt>
                <c:pt idx="51">
                  <c:v>1.7855000000000001</c:v>
                </c:pt>
                <c:pt idx="52">
                  <c:v>1.4007000000000001</c:v>
                </c:pt>
                <c:pt idx="53">
                  <c:v>1.3559000000000001</c:v>
                </c:pt>
                <c:pt idx="54">
                  <c:v>10.924799999999999</c:v>
                </c:pt>
                <c:pt idx="55">
                  <c:v>12.6358</c:v>
                </c:pt>
                <c:pt idx="56">
                  <c:v>4.1696</c:v>
                </c:pt>
                <c:pt idx="57">
                  <c:v>6.9880000000000004</c:v>
                </c:pt>
                <c:pt idx="58">
                  <c:v>6.8551000000000002</c:v>
                </c:pt>
                <c:pt idx="59">
                  <c:v>6.6454000000000004</c:v>
                </c:pt>
                <c:pt idx="60">
                  <c:v>5.3404999999999996</c:v>
                </c:pt>
                <c:pt idx="61">
                  <c:v>3.0762</c:v>
                </c:pt>
                <c:pt idx="62">
                  <c:v>1.8620000000000001</c:v>
                </c:pt>
                <c:pt idx="63">
                  <c:v>1.2447999999999999</c:v>
                </c:pt>
                <c:pt idx="64">
                  <c:v>6.3106</c:v>
                </c:pt>
                <c:pt idx="65">
                  <c:v>1.4522999999999999</c:v>
                </c:pt>
                <c:pt idx="66">
                  <c:v>2.3730000000000002</c:v>
                </c:pt>
                <c:pt idx="67">
                  <c:v>2.9032</c:v>
                </c:pt>
                <c:pt idx="68">
                  <c:v>1.3920999999999999</c:v>
                </c:pt>
                <c:pt idx="69">
                  <c:v>4.5027999999999997</c:v>
                </c:pt>
                <c:pt idx="70">
                  <c:v>2.2637999999999998</c:v>
                </c:pt>
                <c:pt idx="71">
                  <c:v>3.6173999999999999</c:v>
                </c:pt>
                <c:pt idx="72">
                  <c:v>3.6450999999999998</c:v>
                </c:pt>
                <c:pt idx="73">
                  <c:v>3.9792999999999998</c:v>
                </c:pt>
                <c:pt idx="74">
                  <c:v>1.3225</c:v>
                </c:pt>
                <c:pt idx="75">
                  <c:v>1.9316</c:v>
                </c:pt>
                <c:pt idx="76">
                  <c:v>9.0015000000000001</c:v>
                </c:pt>
                <c:pt idx="77">
                  <c:v>2.1173000000000002</c:v>
                </c:pt>
                <c:pt idx="78">
                  <c:v>4.6208</c:v>
                </c:pt>
                <c:pt idx="79">
                  <c:v>0.95540000000000003</c:v>
                </c:pt>
                <c:pt idx="80">
                  <c:v>0.61829999999999996</c:v>
                </c:pt>
                <c:pt idx="81">
                  <c:v>4.2954999999999997</c:v>
                </c:pt>
                <c:pt idx="82">
                  <c:v>1.5691999999999999</c:v>
                </c:pt>
                <c:pt idx="83">
                  <c:v>5.3558000000000003</c:v>
                </c:pt>
                <c:pt idx="84">
                  <c:v>1.2191000000000001</c:v>
                </c:pt>
                <c:pt idx="85">
                  <c:v>0.66249999999999998</c:v>
                </c:pt>
                <c:pt idx="86">
                  <c:v>0.79210000000000003</c:v>
                </c:pt>
                <c:pt idx="87">
                  <c:v>2.5672000000000001</c:v>
                </c:pt>
                <c:pt idx="88">
                  <c:v>2.0406</c:v>
                </c:pt>
                <c:pt idx="89">
                  <c:v>3.625</c:v>
                </c:pt>
                <c:pt idx="90">
                  <c:v>2.2490000000000001</c:v>
                </c:pt>
                <c:pt idx="91">
                  <c:v>4.2873000000000001</c:v>
                </c:pt>
                <c:pt idx="92">
                  <c:v>2.0390999999999999</c:v>
                </c:pt>
                <c:pt idx="93">
                  <c:v>1.3831</c:v>
                </c:pt>
                <c:pt idx="94">
                  <c:v>1.0323</c:v>
                </c:pt>
                <c:pt idx="95">
                  <c:v>2.8938000000000001</c:v>
                </c:pt>
                <c:pt idx="96">
                  <c:v>1.4571000000000001</c:v>
                </c:pt>
                <c:pt idx="97">
                  <c:v>1.0585</c:v>
                </c:pt>
                <c:pt idx="98">
                  <c:v>8.5879999999999992</c:v>
                </c:pt>
                <c:pt idx="99">
                  <c:v>3.5274999999999999</c:v>
                </c:pt>
                <c:pt idx="100">
                  <c:v>0.96250000000000002</c:v>
                </c:pt>
                <c:pt idx="101">
                  <c:v>1.2311000000000001</c:v>
                </c:pt>
                <c:pt idx="102">
                  <c:v>1.4688000000000001</c:v>
                </c:pt>
                <c:pt idx="103">
                  <c:v>0.78339999999999999</c:v>
                </c:pt>
                <c:pt idx="104">
                  <c:v>0.90310000000000001</c:v>
                </c:pt>
                <c:pt idx="105">
                  <c:v>8.7887000000000004</c:v>
                </c:pt>
                <c:pt idx="106">
                  <c:v>0.59399999999999997</c:v>
                </c:pt>
                <c:pt idx="107">
                  <c:v>1.3113999999999999</c:v>
                </c:pt>
                <c:pt idx="108">
                  <c:v>0.158</c:v>
                </c:pt>
                <c:pt idx="109">
                  <c:v>0.89600000000000002</c:v>
                </c:pt>
                <c:pt idx="110">
                  <c:v>0.2477</c:v>
                </c:pt>
                <c:pt idx="111">
                  <c:v>0.37119999999999997</c:v>
                </c:pt>
                <c:pt idx="112">
                  <c:v>0.28689999999999999</c:v>
                </c:pt>
                <c:pt idx="113">
                  <c:v>0.88639999999999997</c:v>
                </c:pt>
                <c:pt idx="114">
                  <c:v>0.39660000000000001</c:v>
                </c:pt>
                <c:pt idx="115">
                  <c:v>0.66180000000000005</c:v>
                </c:pt>
                <c:pt idx="116">
                  <c:v>0.33239999999999997</c:v>
                </c:pt>
                <c:pt idx="117">
                  <c:v>0.26669999999999999</c:v>
                </c:pt>
                <c:pt idx="118">
                  <c:v>0.40160000000000001</c:v>
                </c:pt>
                <c:pt idx="119">
                  <c:v>0.20050000000000001</c:v>
                </c:pt>
                <c:pt idx="120">
                  <c:v>0.2072</c:v>
                </c:pt>
                <c:pt idx="121">
                  <c:v>0.97550000000000003</c:v>
                </c:pt>
                <c:pt idx="122">
                  <c:v>0.35499999999999998</c:v>
                </c:pt>
                <c:pt idx="123">
                  <c:v>0.1479</c:v>
                </c:pt>
                <c:pt idx="124">
                  <c:v>0.54690000000000005</c:v>
                </c:pt>
                <c:pt idx="125">
                  <c:v>0.745</c:v>
                </c:pt>
                <c:pt idx="126">
                  <c:v>0.1173</c:v>
                </c:pt>
                <c:pt idx="127">
                  <c:v>0.1905</c:v>
                </c:pt>
                <c:pt idx="128">
                  <c:v>0.1075</c:v>
                </c:pt>
                <c:pt idx="129">
                  <c:v>0.67210000000000003</c:v>
                </c:pt>
                <c:pt idx="130">
                  <c:v>9.0499999999999997E-2</c:v>
                </c:pt>
                <c:pt idx="131">
                  <c:v>0.35289999999999999</c:v>
                </c:pt>
                <c:pt idx="132">
                  <c:v>0.1918</c:v>
                </c:pt>
                <c:pt idx="133">
                  <c:v>0.6391</c:v>
                </c:pt>
                <c:pt idx="134">
                  <c:v>0.5958</c:v>
                </c:pt>
                <c:pt idx="135">
                  <c:v>0.1361</c:v>
                </c:pt>
                <c:pt idx="136">
                  <c:v>0.3639</c:v>
                </c:pt>
                <c:pt idx="137">
                  <c:v>0.21129999999999999</c:v>
                </c:pt>
                <c:pt idx="138">
                  <c:v>0.2006</c:v>
                </c:pt>
                <c:pt idx="139">
                  <c:v>8.4099999999999994E-2</c:v>
                </c:pt>
                <c:pt idx="140">
                  <c:v>7.7299999999999994E-2</c:v>
                </c:pt>
                <c:pt idx="141">
                  <c:v>0.2868</c:v>
                </c:pt>
                <c:pt idx="142">
                  <c:v>2.6700000000000002E-2</c:v>
                </c:pt>
                <c:pt idx="143">
                  <c:v>0.1482</c:v>
                </c:pt>
                <c:pt idx="144">
                  <c:v>7.4099999999999999E-2</c:v>
                </c:pt>
                <c:pt idx="145">
                  <c:v>0.17299999999999999</c:v>
                </c:pt>
                <c:pt idx="146">
                  <c:v>5.8500000000000003E-2</c:v>
                </c:pt>
                <c:pt idx="147">
                  <c:v>4.7500000000000001E-2</c:v>
                </c:pt>
                <c:pt idx="148">
                  <c:v>5.4899999999999997E-2</c:v>
                </c:pt>
                <c:pt idx="149">
                  <c:v>0.21920000000000001</c:v>
                </c:pt>
                <c:pt idx="150">
                  <c:v>3.78E-2</c:v>
                </c:pt>
                <c:pt idx="151">
                  <c:v>0.16930000000000001</c:v>
                </c:pt>
                <c:pt idx="152">
                  <c:v>9.7199999999999995E-2</c:v>
                </c:pt>
                <c:pt idx="153">
                  <c:v>2.4199999999999999E-2</c:v>
                </c:pt>
                <c:pt idx="154">
                  <c:v>6.8099999999999994E-2</c:v>
                </c:pt>
                <c:pt idx="155">
                  <c:v>3.6299999999999999E-2</c:v>
                </c:pt>
                <c:pt idx="156">
                  <c:v>0.8377</c:v>
                </c:pt>
              </c:numCache>
            </c:numRef>
          </c:xVal>
          <c:yVal>
            <c:numRef>
              <c:f>data!$Q$4:$Q$160</c:f>
              <c:numCache>
                <c:formatCode>0.000</c:formatCode>
                <c:ptCount val="157"/>
                <c:pt idx="0">
                  <c:v>0.77749033788357369</c:v>
                </c:pt>
                <c:pt idx="1">
                  <c:v>0.69252348295637722</c:v>
                </c:pt>
                <c:pt idx="2">
                  <c:v>0.59783907334453779</c:v>
                </c:pt>
                <c:pt idx="3">
                  <c:v>0.70312989490386724</c:v>
                </c:pt>
                <c:pt idx="4">
                  <c:v>0.63329704529393449</c:v>
                </c:pt>
                <c:pt idx="5">
                  <c:v>0.66671452661998687</c:v>
                </c:pt>
                <c:pt idx="6">
                  <c:v>0.65623582289986804</c:v>
                </c:pt>
                <c:pt idx="7">
                  <c:v>0.6455479612765872</c:v>
                </c:pt>
                <c:pt idx="8">
                  <c:v>0.63763720784485656</c:v>
                </c:pt>
                <c:pt idx="9">
                  <c:v>0.63395799395876318</c:v>
                </c:pt>
                <c:pt idx="10">
                  <c:v>0.60200852447435105</c:v>
                </c:pt>
                <c:pt idx="11">
                  <c:v>0.65134421388553387</c:v>
                </c:pt>
                <c:pt idx="12">
                  <c:v>0.62388695854631204</c:v>
                </c:pt>
                <c:pt idx="13">
                  <c:v>0.58925149310078351</c:v>
                </c:pt>
                <c:pt idx="14">
                  <c:v>0.62046529334550982</c:v>
                </c:pt>
                <c:pt idx="15">
                  <c:v>0.55678682246181177</c:v>
                </c:pt>
                <c:pt idx="16">
                  <c:v>0.62248056881260261</c:v>
                </c:pt>
                <c:pt idx="17">
                  <c:v>0.62909149001777753</c:v>
                </c:pt>
                <c:pt idx="18">
                  <c:v>0.59337168540146545</c:v>
                </c:pt>
                <c:pt idx="19">
                  <c:v>0.66417319498142968</c:v>
                </c:pt>
                <c:pt idx="20">
                  <c:v>0.57605355542250491</c:v>
                </c:pt>
                <c:pt idx="21">
                  <c:v>0.58683995240374287</c:v>
                </c:pt>
                <c:pt idx="22">
                  <c:v>0.62137791384631125</c:v>
                </c:pt>
                <c:pt idx="23">
                  <c:v>0.61070518313102728</c:v>
                </c:pt>
                <c:pt idx="24">
                  <c:v>0.66667930798445085</c:v>
                </c:pt>
                <c:pt idx="25">
                  <c:v>0.53787914176352414</c:v>
                </c:pt>
                <c:pt idx="26">
                  <c:v>0.54825335226454697</c:v>
                </c:pt>
                <c:pt idx="27">
                  <c:v>0.51675130358385302</c:v>
                </c:pt>
                <c:pt idx="28">
                  <c:v>0.5100976051310061</c:v>
                </c:pt>
                <c:pt idx="29">
                  <c:v>0.48185266874512117</c:v>
                </c:pt>
                <c:pt idx="30">
                  <c:v>0.51354092580112642</c:v>
                </c:pt>
                <c:pt idx="31">
                  <c:v>0.47996002273851357</c:v>
                </c:pt>
                <c:pt idx="32">
                  <c:v>0.63760262976234194</c:v>
                </c:pt>
                <c:pt idx="33">
                  <c:v>0.50464009349178418</c:v>
                </c:pt>
                <c:pt idx="34">
                  <c:v>0.47628643639983409</c:v>
                </c:pt>
                <c:pt idx="35">
                  <c:v>0.49767826637556023</c:v>
                </c:pt>
                <c:pt idx="36">
                  <c:v>0.51553233971715562</c:v>
                </c:pt>
                <c:pt idx="37">
                  <c:v>0.44718645172839894</c:v>
                </c:pt>
                <c:pt idx="38">
                  <c:v>0.4365838841459449</c:v>
                </c:pt>
                <c:pt idx="39">
                  <c:v>0.44097939326615954</c:v>
                </c:pt>
                <c:pt idx="40">
                  <c:v>0.42371280717808407</c:v>
                </c:pt>
                <c:pt idx="41">
                  <c:v>0.42185367240665567</c:v>
                </c:pt>
                <c:pt idx="42">
                  <c:v>0.44975423917584645</c:v>
                </c:pt>
                <c:pt idx="43">
                  <c:v>0.4289327178955023</c:v>
                </c:pt>
                <c:pt idx="44">
                  <c:v>0.44737057909370903</c:v>
                </c:pt>
                <c:pt idx="45">
                  <c:v>0.41913525380463029</c:v>
                </c:pt>
                <c:pt idx="46">
                  <c:v>0.49188263263761789</c:v>
                </c:pt>
                <c:pt idx="47">
                  <c:v>0.42183381529961445</c:v>
                </c:pt>
                <c:pt idx="48">
                  <c:v>0.41779251567470532</c:v>
                </c:pt>
                <c:pt idx="49">
                  <c:v>0.39378200984986572</c:v>
                </c:pt>
                <c:pt idx="50">
                  <c:v>0.40316862673639325</c:v>
                </c:pt>
                <c:pt idx="51">
                  <c:v>0.38167979954458137</c:v>
                </c:pt>
                <c:pt idx="52">
                  <c:v>0.3563320500683051</c:v>
                </c:pt>
                <c:pt idx="53">
                  <c:v>0.34947437019745714</c:v>
                </c:pt>
                <c:pt idx="54">
                  <c:v>0.41342496387661065</c:v>
                </c:pt>
                <c:pt idx="55">
                  <c:v>0.37005191068998383</c:v>
                </c:pt>
                <c:pt idx="56">
                  <c:v>0.35489867087181387</c:v>
                </c:pt>
                <c:pt idx="57">
                  <c:v>0.34809713768201295</c:v>
                </c:pt>
                <c:pt idx="58">
                  <c:v>0.32821983944427668</c:v>
                </c:pt>
                <c:pt idx="59">
                  <c:v>0.37736833901853789</c:v>
                </c:pt>
                <c:pt idx="60">
                  <c:v>0.35643136470672548</c:v>
                </c:pt>
                <c:pt idx="61">
                  <c:v>0.38913761388000584</c:v>
                </c:pt>
                <c:pt idx="62">
                  <c:v>0.36546109155594025</c:v>
                </c:pt>
                <c:pt idx="63">
                  <c:v>0.3002564305560817</c:v>
                </c:pt>
                <c:pt idx="64">
                  <c:v>0.37493968092277663</c:v>
                </c:pt>
                <c:pt idx="65">
                  <c:v>0.30769104538985032</c:v>
                </c:pt>
                <c:pt idx="66">
                  <c:v>0.33746264875301013</c:v>
                </c:pt>
                <c:pt idx="67">
                  <c:v>0.31011786312357348</c:v>
                </c:pt>
                <c:pt idx="68">
                  <c:v>0.34133616938780237</c:v>
                </c:pt>
                <c:pt idx="69">
                  <c:v>0.32620897698037887</c:v>
                </c:pt>
                <c:pt idx="70">
                  <c:v>0.3319057895654341</c:v>
                </c:pt>
                <c:pt idx="71">
                  <c:v>0.30753253470101238</c:v>
                </c:pt>
                <c:pt idx="72">
                  <c:v>0.3770279048813921</c:v>
                </c:pt>
                <c:pt idx="73">
                  <c:v>0.33279609211037153</c:v>
                </c:pt>
                <c:pt idx="74">
                  <c:v>0.27766583816378865</c:v>
                </c:pt>
                <c:pt idx="75">
                  <c:v>0.2791666395490619</c:v>
                </c:pt>
                <c:pt idx="76">
                  <c:v>0.31545699725746551</c:v>
                </c:pt>
                <c:pt idx="77">
                  <c:v>0.32560306177425957</c:v>
                </c:pt>
                <c:pt idx="78">
                  <c:v>0.31493158352038531</c:v>
                </c:pt>
                <c:pt idx="79">
                  <c:v>0.3044186510912662</c:v>
                </c:pt>
                <c:pt idx="80">
                  <c:v>0.28302406107370659</c:v>
                </c:pt>
                <c:pt idx="81">
                  <c:v>0.31831595761070475</c:v>
                </c:pt>
                <c:pt idx="82">
                  <c:v>0.35560904859009124</c:v>
                </c:pt>
                <c:pt idx="83">
                  <c:v>0.30487013738690871</c:v>
                </c:pt>
                <c:pt idx="84">
                  <c:v>0.26865898390853699</c:v>
                </c:pt>
                <c:pt idx="85">
                  <c:v>0.27085537326015763</c:v>
                </c:pt>
                <c:pt idx="86">
                  <c:v>0.26129043574931504</c:v>
                </c:pt>
                <c:pt idx="87">
                  <c:v>0.35080793336484012</c:v>
                </c:pt>
                <c:pt idx="88">
                  <c:v>0.2409119988412449</c:v>
                </c:pt>
                <c:pt idx="89">
                  <c:v>0.24854572443301856</c:v>
                </c:pt>
                <c:pt idx="90">
                  <c:v>0.27915961251405563</c:v>
                </c:pt>
                <c:pt idx="91">
                  <c:v>0.23744890836099261</c:v>
                </c:pt>
                <c:pt idx="92">
                  <c:v>0.23887334628158105</c:v>
                </c:pt>
                <c:pt idx="93">
                  <c:v>0.27794662747682475</c:v>
                </c:pt>
                <c:pt idx="94">
                  <c:v>0.2435046612789063</c:v>
                </c:pt>
                <c:pt idx="95">
                  <c:v>0.26548489384545298</c:v>
                </c:pt>
                <c:pt idx="96">
                  <c:v>0.24496988546468046</c:v>
                </c:pt>
                <c:pt idx="97">
                  <c:v>0.21452806664224122</c:v>
                </c:pt>
                <c:pt idx="98">
                  <c:v>0.30633567339770756</c:v>
                </c:pt>
                <c:pt idx="99">
                  <c:v>0.251622687632855</c:v>
                </c:pt>
                <c:pt idx="100">
                  <c:v>0.20186713697945766</c:v>
                </c:pt>
                <c:pt idx="101">
                  <c:v>0.21841395234654826</c:v>
                </c:pt>
                <c:pt idx="102">
                  <c:v>0.24041907968956203</c:v>
                </c:pt>
                <c:pt idx="103">
                  <c:v>0.20808415529999738</c:v>
                </c:pt>
                <c:pt idx="104">
                  <c:v>0.23844405596376972</c:v>
                </c:pt>
                <c:pt idx="105">
                  <c:v>0.34206255898586069</c:v>
                </c:pt>
                <c:pt idx="106">
                  <c:v>0.20870497723795695</c:v>
                </c:pt>
                <c:pt idx="107">
                  <c:v>0.20343449301004446</c:v>
                </c:pt>
                <c:pt idx="108">
                  <c:v>0.22014349960993845</c:v>
                </c:pt>
                <c:pt idx="109">
                  <c:v>0.21672848879729809</c:v>
                </c:pt>
                <c:pt idx="110">
                  <c:v>0.17865228935770794</c:v>
                </c:pt>
                <c:pt idx="111">
                  <c:v>0.17498111889334547</c:v>
                </c:pt>
                <c:pt idx="112">
                  <c:v>0.16885666097138025</c:v>
                </c:pt>
                <c:pt idx="113">
                  <c:v>0.18232329342369394</c:v>
                </c:pt>
                <c:pt idx="114">
                  <c:v>0.1904848735371053</c:v>
                </c:pt>
                <c:pt idx="115">
                  <c:v>0.1677833806497448</c:v>
                </c:pt>
                <c:pt idx="116">
                  <c:v>0.15582401305241317</c:v>
                </c:pt>
                <c:pt idx="117">
                  <c:v>0.15466485683073022</c:v>
                </c:pt>
                <c:pt idx="118">
                  <c:v>0.14937379999516961</c:v>
                </c:pt>
                <c:pt idx="119">
                  <c:v>0.16323086315564936</c:v>
                </c:pt>
                <c:pt idx="120">
                  <c:v>0.14880860449058483</c:v>
                </c:pt>
                <c:pt idx="121">
                  <c:v>0.15906129219600113</c:v>
                </c:pt>
                <c:pt idx="122">
                  <c:v>0.14164429410069998</c:v>
                </c:pt>
                <c:pt idx="123">
                  <c:v>0.12810875762309687</c:v>
                </c:pt>
                <c:pt idx="124">
                  <c:v>0.15260391543184551</c:v>
                </c:pt>
                <c:pt idx="125">
                  <c:v>0.15365646704492275</c:v>
                </c:pt>
                <c:pt idx="126">
                  <c:v>0.13273165033919121</c:v>
                </c:pt>
                <c:pt idx="127">
                  <c:v>0.122950016493399</c:v>
                </c:pt>
                <c:pt idx="128">
                  <c:v>0.13186706964041967</c:v>
                </c:pt>
                <c:pt idx="129">
                  <c:v>0.14942435531810122</c:v>
                </c:pt>
                <c:pt idx="130">
                  <c:v>0.13115107051964808</c:v>
                </c:pt>
                <c:pt idx="131">
                  <c:v>0.13969333427865013</c:v>
                </c:pt>
                <c:pt idx="132">
                  <c:v>0.1189589351722528</c:v>
                </c:pt>
                <c:pt idx="133">
                  <c:v>0.17380463650278874</c:v>
                </c:pt>
                <c:pt idx="134">
                  <c:v>0.14669145940635156</c:v>
                </c:pt>
                <c:pt idx="135">
                  <c:v>0.12648126331367643</c:v>
                </c:pt>
                <c:pt idx="136">
                  <c:v>0.13149097001871202</c:v>
                </c:pt>
                <c:pt idx="137">
                  <c:v>0.12570245005732256</c:v>
                </c:pt>
                <c:pt idx="138">
                  <c:v>0.12417471756901124</c:v>
                </c:pt>
                <c:pt idx="139">
                  <c:v>0.11916528935534272</c:v>
                </c:pt>
                <c:pt idx="140">
                  <c:v>0.11228668814251377</c:v>
                </c:pt>
                <c:pt idx="141">
                  <c:v>0.13234138318439523</c:v>
                </c:pt>
                <c:pt idx="142">
                  <c:v>0.11226004194266692</c:v>
                </c:pt>
                <c:pt idx="143">
                  <c:v>0.10025350498903242</c:v>
                </c:pt>
                <c:pt idx="144">
                  <c:v>9.7556048460291228E-2</c:v>
                </c:pt>
                <c:pt idx="145">
                  <c:v>9.0359776243040452E-2</c:v>
                </c:pt>
                <c:pt idx="146">
                  <c:v>8.8473855189184519E-2</c:v>
                </c:pt>
                <c:pt idx="147">
                  <c:v>9.5327930724075097E-2</c:v>
                </c:pt>
                <c:pt idx="148">
                  <c:v>9.4746571496480983E-2</c:v>
                </c:pt>
                <c:pt idx="149">
                  <c:v>7.1021310853170067E-2</c:v>
                </c:pt>
                <c:pt idx="150">
                  <c:v>8.9005600330827661E-2</c:v>
                </c:pt>
                <c:pt idx="151">
                  <c:v>7.5600194351049907E-2</c:v>
                </c:pt>
                <c:pt idx="152">
                  <c:v>8.1856898467346839E-2</c:v>
                </c:pt>
                <c:pt idx="153">
                  <c:v>6.9600765847695381E-2</c:v>
                </c:pt>
                <c:pt idx="154">
                  <c:v>7.1656089352822305E-2</c:v>
                </c:pt>
                <c:pt idx="155">
                  <c:v>5.5638631839803956E-2</c:v>
                </c:pt>
                <c:pt idx="156">
                  <c:v>2.9565133642021853E-2</c:v>
                </c:pt>
              </c:numCache>
            </c:numRef>
          </c:yVal>
          <c:smooth val="0"/>
        </c:ser>
        <c:ser>
          <c:idx val="1"/>
          <c:order val="2"/>
          <c:tx>
            <c:v>HDI 2: Ln income, arithmetic mean</c:v>
          </c:tx>
          <c:spPr>
            <a:ln w="47625">
              <a:noFill/>
            </a:ln>
          </c:spPr>
          <c:marker>
            <c:symbol val="square"/>
            <c:size val="15"/>
            <c:spPr>
              <a:solidFill>
                <a:srgbClr val="C00000"/>
              </a:solidFill>
            </c:spPr>
          </c:marker>
          <c:xVal>
            <c:numRef>
              <c:f>data!$R$4:$R$160</c:f>
              <c:numCache>
                <c:formatCode>0.0</c:formatCode>
                <c:ptCount val="157"/>
                <c:pt idx="0">
                  <c:v>8.6148000000000007</c:v>
                </c:pt>
                <c:pt idx="1">
                  <c:v>18.120100000000001</c:v>
                </c:pt>
                <c:pt idx="2">
                  <c:v>7.3651</c:v>
                </c:pt>
                <c:pt idx="3">
                  <c:v>18.994399999999999</c:v>
                </c:pt>
                <c:pt idx="4">
                  <c:v>10.3775</c:v>
                </c:pt>
                <c:pt idx="5">
                  <c:v>10.2883</c:v>
                </c:pt>
                <c:pt idx="6">
                  <c:v>16.719799999999999</c:v>
                </c:pt>
                <c:pt idx="7">
                  <c:v>5.6040999999999999</c:v>
                </c:pt>
                <c:pt idx="8">
                  <c:v>9.7420000000000009</c:v>
                </c:pt>
                <c:pt idx="9">
                  <c:v>10.108499999999999</c:v>
                </c:pt>
                <c:pt idx="10">
                  <c:v>9.8905999999999992</c:v>
                </c:pt>
                <c:pt idx="11">
                  <c:v>5.6105999999999998</c:v>
                </c:pt>
                <c:pt idx="12">
                  <c:v>6.2439999999999998</c:v>
                </c:pt>
                <c:pt idx="13">
                  <c:v>10.3437</c:v>
                </c:pt>
                <c:pt idx="14">
                  <c:v>12.676299999999999</c:v>
                </c:pt>
                <c:pt idx="15">
                  <c:v>7.4211</c:v>
                </c:pt>
                <c:pt idx="16">
                  <c:v>10.2776</c:v>
                </c:pt>
                <c:pt idx="17">
                  <c:v>9.9344000000000001</c:v>
                </c:pt>
                <c:pt idx="18">
                  <c:v>8.0259999999999998</c:v>
                </c:pt>
                <c:pt idx="19">
                  <c:v>5.4736000000000002</c:v>
                </c:pt>
                <c:pt idx="20">
                  <c:v>8.6654999999999998</c:v>
                </c:pt>
                <c:pt idx="21">
                  <c:v>8.0624000000000002</c:v>
                </c:pt>
                <c:pt idx="22">
                  <c:v>8.6260999999999992</c:v>
                </c:pt>
                <c:pt idx="23">
                  <c:v>9.3952000000000009</c:v>
                </c:pt>
                <c:pt idx="24">
                  <c:v>12.8294</c:v>
                </c:pt>
                <c:pt idx="25">
                  <c:v>11.2728</c:v>
                </c:pt>
                <c:pt idx="26">
                  <c:v>7.5831999999999997</c:v>
                </c:pt>
                <c:pt idx="27">
                  <c:v>6.9520999999999997</c:v>
                </c:pt>
                <c:pt idx="28">
                  <c:v>6.2961</c:v>
                </c:pt>
                <c:pt idx="29">
                  <c:v>13.0771</c:v>
                </c:pt>
                <c:pt idx="30">
                  <c:v>9.2100000000000009</c:v>
                </c:pt>
                <c:pt idx="31">
                  <c:v>5.7309000000000001</c:v>
                </c:pt>
                <c:pt idx="32">
                  <c:v>15.4749</c:v>
                </c:pt>
                <c:pt idx="33">
                  <c:v>5.6718999999999999</c:v>
                </c:pt>
                <c:pt idx="34">
                  <c:v>8.3434000000000008</c:v>
                </c:pt>
                <c:pt idx="35">
                  <c:v>4.5688000000000004</c:v>
                </c:pt>
                <c:pt idx="36">
                  <c:v>6.5316000000000001</c:v>
                </c:pt>
                <c:pt idx="37">
                  <c:v>4.1635999999999997</c:v>
                </c:pt>
                <c:pt idx="38">
                  <c:v>3.6501000000000001</c:v>
                </c:pt>
                <c:pt idx="39">
                  <c:v>4.4344000000000001</c:v>
                </c:pt>
                <c:pt idx="40">
                  <c:v>3.2597</c:v>
                </c:pt>
                <c:pt idx="41">
                  <c:v>4.5742000000000003</c:v>
                </c:pt>
                <c:pt idx="42">
                  <c:v>5.1981999999999999</c:v>
                </c:pt>
                <c:pt idx="43">
                  <c:v>2.0605000000000002</c:v>
                </c:pt>
                <c:pt idx="44">
                  <c:v>9.19</c:v>
                </c:pt>
                <c:pt idx="45">
                  <c:v>1.9552</c:v>
                </c:pt>
                <c:pt idx="46">
                  <c:v>15.7835</c:v>
                </c:pt>
                <c:pt idx="47">
                  <c:v>4.1402999999999999</c:v>
                </c:pt>
                <c:pt idx="48">
                  <c:v>7.1940999999999997</c:v>
                </c:pt>
                <c:pt idx="49">
                  <c:v>6.2507999999999999</c:v>
                </c:pt>
                <c:pt idx="50">
                  <c:v>7.0670999999999999</c:v>
                </c:pt>
                <c:pt idx="51">
                  <c:v>1.7855000000000001</c:v>
                </c:pt>
                <c:pt idx="52">
                  <c:v>1.4007000000000001</c:v>
                </c:pt>
                <c:pt idx="53">
                  <c:v>1.3559000000000001</c:v>
                </c:pt>
                <c:pt idx="54">
                  <c:v>10.924799999999999</c:v>
                </c:pt>
                <c:pt idx="55">
                  <c:v>12.6358</c:v>
                </c:pt>
                <c:pt idx="56">
                  <c:v>4.1696</c:v>
                </c:pt>
                <c:pt idx="57">
                  <c:v>6.9880000000000004</c:v>
                </c:pt>
                <c:pt idx="58">
                  <c:v>6.8551000000000002</c:v>
                </c:pt>
                <c:pt idx="59">
                  <c:v>6.6454000000000004</c:v>
                </c:pt>
                <c:pt idx="60">
                  <c:v>5.3404999999999996</c:v>
                </c:pt>
                <c:pt idx="61">
                  <c:v>3.0762</c:v>
                </c:pt>
                <c:pt idx="62">
                  <c:v>1.8620000000000001</c:v>
                </c:pt>
                <c:pt idx="63">
                  <c:v>1.2447999999999999</c:v>
                </c:pt>
                <c:pt idx="64">
                  <c:v>6.3106</c:v>
                </c:pt>
                <c:pt idx="65">
                  <c:v>1.4522999999999999</c:v>
                </c:pt>
                <c:pt idx="66">
                  <c:v>2.3730000000000002</c:v>
                </c:pt>
                <c:pt idx="67">
                  <c:v>2.9032</c:v>
                </c:pt>
                <c:pt idx="68">
                  <c:v>1.3920999999999999</c:v>
                </c:pt>
                <c:pt idx="69">
                  <c:v>4.5027999999999997</c:v>
                </c:pt>
                <c:pt idx="70">
                  <c:v>2.2637999999999998</c:v>
                </c:pt>
                <c:pt idx="71">
                  <c:v>3.6173999999999999</c:v>
                </c:pt>
                <c:pt idx="72">
                  <c:v>3.6450999999999998</c:v>
                </c:pt>
                <c:pt idx="73">
                  <c:v>3.9792999999999998</c:v>
                </c:pt>
                <c:pt idx="74">
                  <c:v>1.3225</c:v>
                </c:pt>
                <c:pt idx="75">
                  <c:v>1.9316</c:v>
                </c:pt>
                <c:pt idx="76">
                  <c:v>9.0015000000000001</c:v>
                </c:pt>
                <c:pt idx="77">
                  <c:v>2.1173000000000002</c:v>
                </c:pt>
                <c:pt idx="78">
                  <c:v>4.6208</c:v>
                </c:pt>
                <c:pt idx="79">
                  <c:v>0.95540000000000003</c:v>
                </c:pt>
                <c:pt idx="80">
                  <c:v>0.61829999999999996</c:v>
                </c:pt>
                <c:pt idx="81">
                  <c:v>4.2954999999999997</c:v>
                </c:pt>
                <c:pt idx="82">
                  <c:v>1.5691999999999999</c:v>
                </c:pt>
                <c:pt idx="83">
                  <c:v>5.3558000000000003</c:v>
                </c:pt>
                <c:pt idx="84">
                  <c:v>1.2191000000000001</c:v>
                </c:pt>
                <c:pt idx="85">
                  <c:v>0.66249999999999998</c:v>
                </c:pt>
                <c:pt idx="86">
                  <c:v>0.79210000000000003</c:v>
                </c:pt>
                <c:pt idx="87">
                  <c:v>2.5672000000000001</c:v>
                </c:pt>
                <c:pt idx="88">
                  <c:v>2.0406</c:v>
                </c:pt>
                <c:pt idx="89">
                  <c:v>3.625</c:v>
                </c:pt>
                <c:pt idx="90">
                  <c:v>2.2490000000000001</c:v>
                </c:pt>
                <c:pt idx="91">
                  <c:v>4.2873000000000001</c:v>
                </c:pt>
                <c:pt idx="92">
                  <c:v>2.0390999999999999</c:v>
                </c:pt>
                <c:pt idx="93">
                  <c:v>1.3831</c:v>
                </c:pt>
                <c:pt idx="94">
                  <c:v>1.0323</c:v>
                </c:pt>
                <c:pt idx="95">
                  <c:v>2.8938000000000001</c:v>
                </c:pt>
                <c:pt idx="96">
                  <c:v>1.4571000000000001</c:v>
                </c:pt>
                <c:pt idx="97">
                  <c:v>1.0585</c:v>
                </c:pt>
                <c:pt idx="98">
                  <c:v>8.5879999999999992</c:v>
                </c:pt>
                <c:pt idx="99">
                  <c:v>3.5274999999999999</c:v>
                </c:pt>
                <c:pt idx="100">
                  <c:v>0.96250000000000002</c:v>
                </c:pt>
                <c:pt idx="101">
                  <c:v>1.2311000000000001</c:v>
                </c:pt>
                <c:pt idx="102">
                  <c:v>1.4688000000000001</c:v>
                </c:pt>
                <c:pt idx="103">
                  <c:v>0.78339999999999999</c:v>
                </c:pt>
                <c:pt idx="104">
                  <c:v>0.90310000000000001</c:v>
                </c:pt>
                <c:pt idx="105">
                  <c:v>8.7887000000000004</c:v>
                </c:pt>
                <c:pt idx="106">
                  <c:v>0.59399999999999997</c:v>
                </c:pt>
                <c:pt idx="107">
                  <c:v>1.3113999999999999</c:v>
                </c:pt>
                <c:pt idx="108">
                  <c:v>0.158</c:v>
                </c:pt>
                <c:pt idx="109">
                  <c:v>0.89600000000000002</c:v>
                </c:pt>
                <c:pt idx="110">
                  <c:v>0.2477</c:v>
                </c:pt>
                <c:pt idx="111">
                  <c:v>0.37119999999999997</c:v>
                </c:pt>
                <c:pt idx="112">
                  <c:v>0.28689999999999999</c:v>
                </c:pt>
                <c:pt idx="113">
                  <c:v>0.88639999999999997</c:v>
                </c:pt>
                <c:pt idx="114">
                  <c:v>0.39660000000000001</c:v>
                </c:pt>
                <c:pt idx="115">
                  <c:v>0.66180000000000005</c:v>
                </c:pt>
                <c:pt idx="116">
                  <c:v>0.33239999999999997</c:v>
                </c:pt>
                <c:pt idx="117">
                  <c:v>0.26669999999999999</c:v>
                </c:pt>
                <c:pt idx="118">
                  <c:v>0.40160000000000001</c:v>
                </c:pt>
                <c:pt idx="119">
                  <c:v>0.20050000000000001</c:v>
                </c:pt>
                <c:pt idx="120">
                  <c:v>0.2072</c:v>
                </c:pt>
                <c:pt idx="121">
                  <c:v>0.97550000000000003</c:v>
                </c:pt>
                <c:pt idx="122">
                  <c:v>0.35499999999999998</c:v>
                </c:pt>
                <c:pt idx="123">
                  <c:v>0.1479</c:v>
                </c:pt>
                <c:pt idx="124">
                  <c:v>0.54690000000000005</c:v>
                </c:pt>
                <c:pt idx="125">
                  <c:v>0.745</c:v>
                </c:pt>
                <c:pt idx="126">
                  <c:v>0.1173</c:v>
                </c:pt>
                <c:pt idx="127">
                  <c:v>0.1905</c:v>
                </c:pt>
                <c:pt idx="128">
                  <c:v>0.1075</c:v>
                </c:pt>
                <c:pt idx="129">
                  <c:v>0.67210000000000003</c:v>
                </c:pt>
                <c:pt idx="130">
                  <c:v>9.0499999999999997E-2</c:v>
                </c:pt>
                <c:pt idx="131">
                  <c:v>0.35289999999999999</c:v>
                </c:pt>
                <c:pt idx="132">
                  <c:v>0.1918</c:v>
                </c:pt>
                <c:pt idx="133">
                  <c:v>0.6391</c:v>
                </c:pt>
                <c:pt idx="134">
                  <c:v>0.5958</c:v>
                </c:pt>
                <c:pt idx="135">
                  <c:v>0.1361</c:v>
                </c:pt>
                <c:pt idx="136">
                  <c:v>0.3639</c:v>
                </c:pt>
                <c:pt idx="137">
                  <c:v>0.21129999999999999</c:v>
                </c:pt>
                <c:pt idx="138">
                  <c:v>0.2006</c:v>
                </c:pt>
                <c:pt idx="139">
                  <c:v>8.4099999999999994E-2</c:v>
                </c:pt>
                <c:pt idx="140">
                  <c:v>7.7299999999999994E-2</c:v>
                </c:pt>
                <c:pt idx="141">
                  <c:v>0.2868</c:v>
                </c:pt>
                <c:pt idx="142">
                  <c:v>2.6700000000000002E-2</c:v>
                </c:pt>
                <c:pt idx="143">
                  <c:v>0.1482</c:v>
                </c:pt>
                <c:pt idx="144">
                  <c:v>7.4099999999999999E-2</c:v>
                </c:pt>
                <c:pt idx="145">
                  <c:v>0.17299999999999999</c:v>
                </c:pt>
                <c:pt idx="146">
                  <c:v>5.8500000000000003E-2</c:v>
                </c:pt>
                <c:pt idx="147">
                  <c:v>4.7500000000000001E-2</c:v>
                </c:pt>
                <c:pt idx="148">
                  <c:v>5.4899999999999997E-2</c:v>
                </c:pt>
                <c:pt idx="149">
                  <c:v>0.21920000000000001</c:v>
                </c:pt>
                <c:pt idx="150">
                  <c:v>3.78E-2</c:v>
                </c:pt>
                <c:pt idx="151">
                  <c:v>0.16930000000000001</c:v>
                </c:pt>
                <c:pt idx="152">
                  <c:v>9.7199999999999995E-2</c:v>
                </c:pt>
                <c:pt idx="153">
                  <c:v>2.4199999999999999E-2</c:v>
                </c:pt>
                <c:pt idx="154">
                  <c:v>6.8099999999999994E-2</c:v>
                </c:pt>
                <c:pt idx="155">
                  <c:v>3.6299999999999999E-2</c:v>
                </c:pt>
                <c:pt idx="156">
                  <c:v>0.8377</c:v>
                </c:pt>
              </c:numCache>
            </c:numRef>
          </c:xVal>
          <c:yVal>
            <c:numRef>
              <c:f>data!$P$4:$P$160</c:f>
              <c:numCache>
                <c:formatCode>0.000</c:formatCode>
                <c:ptCount val="157"/>
                <c:pt idx="0">
                  <c:v>0.92344772503009354</c:v>
                </c:pt>
                <c:pt idx="1">
                  <c:v>0.92432109834687226</c:v>
                </c:pt>
                <c:pt idx="2">
                  <c:v>0.89623396292839352</c:v>
                </c:pt>
                <c:pt idx="3">
                  <c:v>0.88944227236264395</c:v>
                </c:pt>
                <c:pt idx="4">
                  <c:v>0.8818856981509815</c:v>
                </c:pt>
                <c:pt idx="5">
                  <c:v>0.87749735287929853</c:v>
                </c:pt>
                <c:pt idx="6">
                  <c:v>0.87664574196366962</c:v>
                </c:pt>
                <c:pt idx="7">
                  <c:v>0.873927600905963</c:v>
                </c:pt>
                <c:pt idx="8">
                  <c:v>0.87372453677668505</c:v>
                </c:pt>
                <c:pt idx="9">
                  <c:v>0.87503715951209582</c:v>
                </c:pt>
                <c:pt idx="10">
                  <c:v>0.86521105197069004</c:v>
                </c:pt>
                <c:pt idx="11">
                  <c:v>0.86500098670377346</c:v>
                </c:pt>
                <c:pt idx="12">
                  <c:v>0.86194812684871469</c:v>
                </c:pt>
                <c:pt idx="13">
                  <c:v>0.86254466755341641</c:v>
                </c:pt>
                <c:pt idx="14">
                  <c:v>0.85923791410151418</c:v>
                </c:pt>
                <c:pt idx="15">
                  <c:v>0.85969414050526682</c:v>
                </c:pt>
                <c:pt idx="16">
                  <c:v>0.85563089180921104</c:v>
                </c:pt>
                <c:pt idx="17">
                  <c:v>0.85352401629507391</c:v>
                </c:pt>
                <c:pt idx="18">
                  <c:v>0.8532256628824223</c:v>
                </c:pt>
                <c:pt idx="19">
                  <c:v>0.85607090187488855</c:v>
                </c:pt>
                <c:pt idx="20">
                  <c:v>0.84390720567580235</c:v>
                </c:pt>
                <c:pt idx="21">
                  <c:v>0.84526090138436238</c:v>
                </c:pt>
                <c:pt idx="22">
                  <c:v>0.84200229450765385</c:v>
                </c:pt>
                <c:pt idx="23">
                  <c:v>0.83935601538786198</c:v>
                </c:pt>
                <c:pt idx="24">
                  <c:v>0.84084202091858551</c:v>
                </c:pt>
                <c:pt idx="25">
                  <c:v>0.8317436408673976</c:v>
                </c:pt>
                <c:pt idx="26">
                  <c:v>0.81925944393195937</c:v>
                </c:pt>
                <c:pt idx="27">
                  <c:v>0.80789097977643143</c:v>
                </c:pt>
                <c:pt idx="28">
                  <c:v>0.80751706991402339</c:v>
                </c:pt>
                <c:pt idx="29">
                  <c:v>0.80198366217188388</c:v>
                </c:pt>
                <c:pt idx="30">
                  <c:v>0.80398100429498298</c:v>
                </c:pt>
                <c:pt idx="31">
                  <c:v>0.79487232851104839</c:v>
                </c:pt>
                <c:pt idx="32">
                  <c:v>0.80390651875743735</c:v>
                </c:pt>
                <c:pt idx="33">
                  <c:v>0.79037930737662165</c:v>
                </c:pt>
                <c:pt idx="34">
                  <c:v>0.78508756445778316</c:v>
                </c:pt>
                <c:pt idx="35">
                  <c:v>0.78148164764963368</c:v>
                </c:pt>
                <c:pt idx="36">
                  <c:v>0.77901887562211514</c:v>
                </c:pt>
                <c:pt idx="37">
                  <c:v>0.77277792491358621</c:v>
                </c:pt>
                <c:pt idx="38">
                  <c:v>0.77740576205900913</c:v>
                </c:pt>
                <c:pt idx="39">
                  <c:v>0.76719506823770844</c:v>
                </c:pt>
                <c:pt idx="40">
                  <c:v>0.75965155701993303</c:v>
                </c:pt>
                <c:pt idx="41">
                  <c:v>0.75828670488649319</c:v>
                </c:pt>
                <c:pt idx="42">
                  <c:v>0.76063620654250697</c:v>
                </c:pt>
                <c:pt idx="43">
                  <c:v>0.75985026130488442</c:v>
                </c:pt>
                <c:pt idx="44">
                  <c:v>0.75116179901005686</c:v>
                </c:pt>
                <c:pt idx="45">
                  <c:v>0.74850969079588481</c:v>
                </c:pt>
                <c:pt idx="46">
                  <c:v>0.74592835051710138</c:v>
                </c:pt>
                <c:pt idx="47">
                  <c:v>0.74558853320196528</c:v>
                </c:pt>
                <c:pt idx="48">
                  <c:v>0.73804374042639809</c:v>
                </c:pt>
                <c:pt idx="49">
                  <c:v>0.73625145309044815</c:v>
                </c:pt>
                <c:pt idx="50">
                  <c:v>0.72159191690347912</c:v>
                </c:pt>
                <c:pt idx="51">
                  <c:v>0.72744378864924819</c:v>
                </c:pt>
                <c:pt idx="52">
                  <c:v>0.71789443010728382</c:v>
                </c:pt>
                <c:pt idx="53">
                  <c:v>0.72176950066291778</c:v>
                </c:pt>
                <c:pt idx="54">
                  <c:v>0.70755176141286025</c:v>
                </c:pt>
                <c:pt idx="55">
                  <c:v>0.70423104841735806</c:v>
                </c:pt>
                <c:pt idx="56">
                  <c:v>0.70678989498825684</c:v>
                </c:pt>
                <c:pt idx="57">
                  <c:v>0.70854536701361737</c:v>
                </c:pt>
                <c:pt idx="58">
                  <c:v>0.70665654614118212</c:v>
                </c:pt>
                <c:pt idx="59">
                  <c:v>0.69765943870088931</c:v>
                </c:pt>
                <c:pt idx="60">
                  <c:v>0.69884907468816637</c:v>
                </c:pt>
                <c:pt idx="61">
                  <c:v>0.69661907616727348</c:v>
                </c:pt>
                <c:pt idx="62">
                  <c:v>0.69541405163367387</c:v>
                </c:pt>
                <c:pt idx="63">
                  <c:v>0.70403753915615352</c:v>
                </c:pt>
                <c:pt idx="64">
                  <c:v>0.69873580437958316</c:v>
                </c:pt>
                <c:pt idx="65">
                  <c:v>0.69922017951750126</c:v>
                </c:pt>
                <c:pt idx="66">
                  <c:v>0.69510213078336491</c:v>
                </c:pt>
                <c:pt idx="67">
                  <c:v>0.69859366157006553</c:v>
                </c:pt>
                <c:pt idx="68">
                  <c:v>0.68667441540960616</c:v>
                </c:pt>
                <c:pt idx="69">
                  <c:v>0.68637127000407927</c:v>
                </c:pt>
                <c:pt idx="70">
                  <c:v>0.68530625388441579</c:v>
                </c:pt>
                <c:pt idx="71">
                  <c:v>0.67990571163045443</c:v>
                </c:pt>
                <c:pt idx="72">
                  <c:v>0.67905314789344384</c:v>
                </c:pt>
                <c:pt idx="73">
                  <c:v>0.6755375097312234</c:v>
                </c:pt>
                <c:pt idx="74">
                  <c:v>0.68169930905962461</c:v>
                </c:pt>
                <c:pt idx="75">
                  <c:v>0.67235056389827619</c:v>
                </c:pt>
                <c:pt idx="76">
                  <c:v>0.66200566752193613</c:v>
                </c:pt>
                <c:pt idx="77">
                  <c:v>0.6636593014099581</c:v>
                </c:pt>
                <c:pt idx="78">
                  <c:v>0.66418199696219948</c:v>
                </c:pt>
                <c:pt idx="79">
                  <c:v>0.65817555864630828</c:v>
                </c:pt>
                <c:pt idx="80">
                  <c:v>0.6622901433896492</c:v>
                </c:pt>
                <c:pt idx="81">
                  <c:v>0.65154651581830125</c:v>
                </c:pt>
                <c:pt idx="82">
                  <c:v>0.63857451272192034</c:v>
                </c:pt>
                <c:pt idx="83">
                  <c:v>0.64256190611284791</c:v>
                </c:pt>
                <c:pt idx="84">
                  <c:v>0.6401190043556293</c:v>
                </c:pt>
                <c:pt idx="85">
                  <c:v>0.64252790483969424</c:v>
                </c:pt>
                <c:pt idx="86">
                  <c:v>0.64295984768480718</c:v>
                </c:pt>
                <c:pt idx="87">
                  <c:v>0.62526153315882549</c:v>
                </c:pt>
                <c:pt idx="88">
                  <c:v>0.62913337484853671</c:v>
                </c:pt>
                <c:pt idx="89">
                  <c:v>0.62230837779864234</c:v>
                </c:pt>
                <c:pt idx="90">
                  <c:v>0.62184076172956904</c:v>
                </c:pt>
                <c:pt idx="91">
                  <c:v>0.6238349041544039</c:v>
                </c:pt>
                <c:pt idx="92">
                  <c:v>0.6134531540939685</c:v>
                </c:pt>
                <c:pt idx="93">
                  <c:v>0.59816814613854496</c:v>
                </c:pt>
                <c:pt idx="94">
                  <c:v>0.61279448586955199</c:v>
                </c:pt>
                <c:pt idx="95">
                  <c:v>0.6160949139075268</c:v>
                </c:pt>
                <c:pt idx="96">
                  <c:v>0.60930591721564753</c:v>
                </c:pt>
                <c:pt idx="97">
                  <c:v>0.6095615282005773</c:v>
                </c:pt>
                <c:pt idx="98">
                  <c:v>0.59098492135707803</c:v>
                </c:pt>
                <c:pt idx="99">
                  <c:v>0.60744750602791087</c:v>
                </c:pt>
                <c:pt idx="100">
                  <c:v>0.59411419402963606</c:v>
                </c:pt>
                <c:pt idx="101">
                  <c:v>0.59215305867509271</c:v>
                </c:pt>
                <c:pt idx="102">
                  <c:v>0.584939825733226</c:v>
                </c:pt>
                <c:pt idx="103">
                  <c:v>0.58435686684333021</c:v>
                </c:pt>
                <c:pt idx="104">
                  <c:v>0.57848755990955558</c:v>
                </c:pt>
                <c:pt idx="105">
                  <c:v>0.54893763707908982</c:v>
                </c:pt>
                <c:pt idx="106">
                  <c:v>0.56338482099421017</c:v>
                </c:pt>
                <c:pt idx="107">
                  <c:v>0.52773577697948648</c:v>
                </c:pt>
                <c:pt idx="108">
                  <c:v>0.52579275605105413</c:v>
                </c:pt>
                <c:pt idx="109">
                  <c:v>0.49223719770136176</c:v>
                </c:pt>
                <c:pt idx="110">
                  <c:v>0.51034068685329004</c:v>
                </c:pt>
                <c:pt idx="111">
                  <c:v>0.51107733329990124</c:v>
                </c:pt>
                <c:pt idx="112">
                  <c:v>0.5001044599220551</c:v>
                </c:pt>
                <c:pt idx="113">
                  <c:v>0.50881999325727567</c:v>
                </c:pt>
                <c:pt idx="114">
                  <c:v>0.48242741090260699</c:v>
                </c:pt>
                <c:pt idx="115">
                  <c:v>0.50558015937170409</c:v>
                </c:pt>
                <c:pt idx="116">
                  <c:v>0.47124129419343119</c:v>
                </c:pt>
                <c:pt idx="117">
                  <c:v>0.49042209304522544</c:v>
                </c:pt>
                <c:pt idx="118">
                  <c:v>0.47311301596231292</c:v>
                </c:pt>
                <c:pt idx="119">
                  <c:v>0.45423917119746871</c:v>
                </c:pt>
                <c:pt idx="120">
                  <c:v>0.4674199907003973</c:v>
                </c:pt>
                <c:pt idx="121">
                  <c:v>0.47044944504404085</c:v>
                </c:pt>
                <c:pt idx="122">
                  <c:v>0.45547506888676459</c:v>
                </c:pt>
                <c:pt idx="123">
                  <c:v>0.45601069315853621</c:v>
                </c:pt>
                <c:pt idx="124">
                  <c:v>0.44062166978973255</c:v>
                </c:pt>
                <c:pt idx="125">
                  <c:v>0.45046826151022246</c:v>
                </c:pt>
                <c:pt idx="126">
                  <c:v>0.46507969183139664</c:v>
                </c:pt>
                <c:pt idx="127">
                  <c:v>0.45660167975212856</c:v>
                </c:pt>
                <c:pt idx="128">
                  <c:v>0.46745956400798327</c:v>
                </c:pt>
                <c:pt idx="129">
                  <c:v>0.416718011667641</c:v>
                </c:pt>
                <c:pt idx="130">
                  <c:v>0.42738628312134846</c:v>
                </c:pt>
                <c:pt idx="131">
                  <c:v>0.41972346556232099</c:v>
                </c:pt>
                <c:pt idx="132">
                  <c:v>0.42733996298866822</c:v>
                </c:pt>
                <c:pt idx="133">
                  <c:v>0.41444270030327585</c:v>
                </c:pt>
                <c:pt idx="134">
                  <c:v>0.41684579984189113</c:v>
                </c:pt>
                <c:pt idx="135">
                  <c:v>0.41076547556771237</c:v>
                </c:pt>
                <c:pt idx="136">
                  <c:v>0.41303029625547877</c:v>
                </c:pt>
                <c:pt idx="137">
                  <c:v>0.39344293449769402</c:v>
                </c:pt>
                <c:pt idx="138">
                  <c:v>0.40698725088468057</c:v>
                </c:pt>
                <c:pt idx="139">
                  <c:v>0.39431532977325023</c:v>
                </c:pt>
                <c:pt idx="140">
                  <c:v>0.39662096369193861</c:v>
                </c:pt>
                <c:pt idx="141">
                  <c:v>0.4067574038964068</c:v>
                </c:pt>
                <c:pt idx="142">
                  <c:v>0.34740781811221427</c:v>
                </c:pt>
                <c:pt idx="143">
                  <c:v>0.38527838844558993</c:v>
                </c:pt>
                <c:pt idx="144">
                  <c:v>0.36861270192919865</c:v>
                </c:pt>
                <c:pt idx="145">
                  <c:v>0.32579187989536967</c:v>
                </c:pt>
                <c:pt idx="146">
                  <c:v>0.32083712725061386</c:v>
                </c:pt>
                <c:pt idx="147">
                  <c:v>0.33703841659199241</c:v>
                </c:pt>
                <c:pt idx="148">
                  <c:v>0.343789582428846</c:v>
                </c:pt>
                <c:pt idx="149">
                  <c:v>0.37949700222530436</c:v>
                </c:pt>
                <c:pt idx="150">
                  <c:v>0.31799652367481895</c:v>
                </c:pt>
                <c:pt idx="151">
                  <c:v>0.31428137715524668</c:v>
                </c:pt>
                <c:pt idx="152">
                  <c:v>0.31636310235309123</c:v>
                </c:pt>
                <c:pt idx="153">
                  <c:v>0.32306770074573754</c:v>
                </c:pt>
                <c:pt idx="154">
                  <c:v>0.29725953522746096</c:v>
                </c:pt>
                <c:pt idx="155">
                  <c:v>0.28772327574852524</c:v>
                </c:pt>
                <c:pt idx="156">
                  <c:v>0.31271378873968841</c:v>
                </c:pt>
              </c:numCache>
            </c:numRef>
          </c:yVal>
          <c:smooth val="0"/>
        </c:ser>
        <c:ser>
          <c:idx val="0"/>
          <c:order val="3"/>
          <c:tx>
            <c:v>HDI 1: 2010 Method</c:v>
          </c:tx>
          <c:spPr>
            <a:ln w="47625">
              <a:noFill/>
            </a:ln>
          </c:spPr>
          <c:marker>
            <c:symbol val="diamond"/>
            <c:size val="15"/>
          </c:marker>
          <c:dPt>
            <c:idx val="46"/>
            <c:marker>
              <c:symbol val="diamond"/>
              <c:size val="16"/>
            </c:marker>
            <c:bubble3D val="0"/>
          </c:dPt>
          <c:xVal>
            <c:numRef>
              <c:f>data!$R$4:$R$160</c:f>
              <c:numCache>
                <c:formatCode>0.0</c:formatCode>
                <c:ptCount val="157"/>
                <c:pt idx="0">
                  <c:v>8.6148000000000007</c:v>
                </c:pt>
                <c:pt idx="1">
                  <c:v>18.120100000000001</c:v>
                </c:pt>
                <c:pt idx="2">
                  <c:v>7.3651</c:v>
                </c:pt>
                <c:pt idx="3">
                  <c:v>18.994399999999999</c:v>
                </c:pt>
                <c:pt idx="4">
                  <c:v>10.3775</c:v>
                </c:pt>
                <c:pt idx="5">
                  <c:v>10.2883</c:v>
                </c:pt>
                <c:pt idx="6">
                  <c:v>16.719799999999999</c:v>
                </c:pt>
                <c:pt idx="7">
                  <c:v>5.6040999999999999</c:v>
                </c:pt>
                <c:pt idx="8">
                  <c:v>9.7420000000000009</c:v>
                </c:pt>
                <c:pt idx="9">
                  <c:v>10.108499999999999</c:v>
                </c:pt>
                <c:pt idx="10">
                  <c:v>9.8905999999999992</c:v>
                </c:pt>
                <c:pt idx="11">
                  <c:v>5.6105999999999998</c:v>
                </c:pt>
                <c:pt idx="12">
                  <c:v>6.2439999999999998</c:v>
                </c:pt>
                <c:pt idx="13">
                  <c:v>10.3437</c:v>
                </c:pt>
                <c:pt idx="14">
                  <c:v>12.676299999999999</c:v>
                </c:pt>
                <c:pt idx="15">
                  <c:v>7.4211</c:v>
                </c:pt>
                <c:pt idx="16">
                  <c:v>10.2776</c:v>
                </c:pt>
                <c:pt idx="17">
                  <c:v>9.9344000000000001</c:v>
                </c:pt>
                <c:pt idx="18">
                  <c:v>8.0259999999999998</c:v>
                </c:pt>
                <c:pt idx="19">
                  <c:v>5.4736000000000002</c:v>
                </c:pt>
                <c:pt idx="20">
                  <c:v>8.6654999999999998</c:v>
                </c:pt>
                <c:pt idx="21">
                  <c:v>8.0624000000000002</c:v>
                </c:pt>
                <c:pt idx="22">
                  <c:v>8.6260999999999992</c:v>
                </c:pt>
                <c:pt idx="23">
                  <c:v>9.3952000000000009</c:v>
                </c:pt>
                <c:pt idx="24">
                  <c:v>12.8294</c:v>
                </c:pt>
                <c:pt idx="25">
                  <c:v>11.2728</c:v>
                </c:pt>
                <c:pt idx="26">
                  <c:v>7.5831999999999997</c:v>
                </c:pt>
                <c:pt idx="27">
                  <c:v>6.9520999999999997</c:v>
                </c:pt>
                <c:pt idx="28">
                  <c:v>6.2961</c:v>
                </c:pt>
                <c:pt idx="29">
                  <c:v>13.0771</c:v>
                </c:pt>
                <c:pt idx="30">
                  <c:v>9.2100000000000009</c:v>
                </c:pt>
                <c:pt idx="31">
                  <c:v>5.7309000000000001</c:v>
                </c:pt>
                <c:pt idx="32">
                  <c:v>15.4749</c:v>
                </c:pt>
                <c:pt idx="33">
                  <c:v>5.6718999999999999</c:v>
                </c:pt>
                <c:pt idx="34">
                  <c:v>8.3434000000000008</c:v>
                </c:pt>
                <c:pt idx="35">
                  <c:v>4.5688000000000004</c:v>
                </c:pt>
                <c:pt idx="36">
                  <c:v>6.5316000000000001</c:v>
                </c:pt>
                <c:pt idx="37">
                  <c:v>4.1635999999999997</c:v>
                </c:pt>
                <c:pt idx="38">
                  <c:v>3.6501000000000001</c:v>
                </c:pt>
                <c:pt idx="39">
                  <c:v>4.4344000000000001</c:v>
                </c:pt>
                <c:pt idx="40">
                  <c:v>3.2597</c:v>
                </c:pt>
                <c:pt idx="41">
                  <c:v>4.5742000000000003</c:v>
                </c:pt>
                <c:pt idx="42">
                  <c:v>5.1981999999999999</c:v>
                </c:pt>
                <c:pt idx="43">
                  <c:v>2.0605000000000002</c:v>
                </c:pt>
                <c:pt idx="44">
                  <c:v>9.19</c:v>
                </c:pt>
                <c:pt idx="45">
                  <c:v>1.9552</c:v>
                </c:pt>
                <c:pt idx="46">
                  <c:v>15.7835</c:v>
                </c:pt>
                <c:pt idx="47">
                  <c:v>4.1402999999999999</c:v>
                </c:pt>
                <c:pt idx="48">
                  <c:v>7.1940999999999997</c:v>
                </c:pt>
                <c:pt idx="49">
                  <c:v>6.2507999999999999</c:v>
                </c:pt>
                <c:pt idx="50">
                  <c:v>7.0670999999999999</c:v>
                </c:pt>
                <c:pt idx="51">
                  <c:v>1.7855000000000001</c:v>
                </c:pt>
                <c:pt idx="52">
                  <c:v>1.4007000000000001</c:v>
                </c:pt>
                <c:pt idx="53">
                  <c:v>1.3559000000000001</c:v>
                </c:pt>
                <c:pt idx="54">
                  <c:v>10.924799999999999</c:v>
                </c:pt>
                <c:pt idx="55">
                  <c:v>12.6358</c:v>
                </c:pt>
                <c:pt idx="56">
                  <c:v>4.1696</c:v>
                </c:pt>
                <c:pt idx="57">
                  <c:v>6.9880000000000004</c:v>
                </c:pt>
                <c:pt idx="58">
                  <c:v>6.8551000000000002</c:v>
                </c:pt>
                <c:pt idx="59">
                  <c:v>6.6454000000000004</c:v>
                </c:pt>
                <c:pt idx="60">
                  <c:v>5.3404999999999996</c:v>
                </c:pt>
                <c:pt idx="61">
                  <c:v>3.0762</c:v>
                </c:pt>
                <c:pt idx="62">
                  <c:v>1.8620000000000001</c:v>
                </c:pt>
                <c:pt idx="63">
                  <c:v>1.2447999999999999</c:v>
                </c:pt>
                <c:pt idx="64">
                  <c:v>6.3106</c:v>
                </c:pt>
                <c:pt idx="65">
                  <c:v>1.4522999999999999</c:v>
                </c:pt>
                <c:pt idx="66">
                  <c:v>2.3730000000000002</c:v>
                </c:pt>
                <c:pt idx="67">
                  <c:v>2.9032</c:v>
                </c:pt>
                <c:pt idx="68">
                  <c:v>1.3920999999999999</c:v>
                </c:pt>
                <c:pt idx="69">
                  <c:v>4.5027999999999997</c:v>
                </c:pt>
                <c:pt idx="70">
                  <c:v>2.2637999999999998</c:v>
                </c:pt>
                <c:pt idx="71">
                  <c:v>3.6173999999999999</c:v>
                </c:pt>
                <c:pt idx="72">
                  <c:v>3.6450999999999998</c:v>
                </c:pt>
                <c:pt idx="73">
                  <c:v>3.9792999999999998</c:v>
                </c:pt>
                <c:pt idx="74">
                  <c:v>1.3225</c:v>
                </c:pt>
                <c:pt idx="75">
                  <c:v>1.9316</c:v>
                </c:pt>
                <c:pt idx="76">
                  <c:v>9.0015000000000001</c:v>
                </c:pt>
                <c:pt idx="77">
                  <c:v>2.1173000000000002</c:v>
                </c:pt>
                <c:pt idx="78">
                  <c:v>4.6208</c:v>
                </c:pt>
                <c:pt idx="79">
                  <c:v>0.95540000000000003</c:v>
                </c:pt>
                <c:pt idx="80">
                  <c:v>0.61829999999999996</c:v>
                </c:pt>
                <c:pt idx="81">
                  <c:v>4.2954999999999997</c:v>
                </c:pt>
                <c:pt idx="82">
                  <c:v>1.5691999999999999</c:v>
                </c:pt>
                <c:pt idx="83">
                  <c:v>5.3558000000000003</c:v>
                </c:pt>
                <c:pt idx="84">
                  <c:v>1.2191000000000001</c:v>
                </c:pt>
                <c:pt idx="85">
                  <c:v>0.66249999999999998</c:v>
                </c:pt>
                <c:pt idx="86">
                  <c:v>0.79210000000000003</c:v>
                </c:pt>
                <c:pt idx="87">
                  <c:v>2.5672000000000001</c:v>
                </c:pt>
                <c:pt idx="88">
                  <c:v>2.0406</c:v>
                </c:pt>
                <c:pt idx="89">
                  <c:v>3.625</c:v>
                </c:pt>
                <c:pt idx="90">
                  <c:v>2.2490000000000001</c:v>
                </c:pt>
                <c:pt idx="91">
                  <c:v>4.2873000000000001</c:v>
                </c:pt>
                <c:pt idx="92">
                  <c:v>2.0390999999999999</c:v>
                </c:pt>
                <c:pt idx="93">
                  <c:v>1.3831</c:v>
                </c:pt>
                <c:pt idx="94">
                  <c:v>1.0323</c:v>
                </c:pt>
                <c:pt idx="95">
                  <c:v>2.8938000000000001</c:v>
                </c:pt>
                <c:pt idx="96">
                  <c:v>1.4571000000000001</c:v>
                </c:pt>
                <c:pt idx="97">
                  <c:v>1.0585</c:v>
                </c:pt>
                <c:pt idx="98">
                  <c:v>8.5879999999999992</c:v>
                </c:pt>
                <c:pt idx="99">
                  <c:v>3.5274999999999999</c:v>
                </c:pt>
                <c:pt idx="100">
                  <c:v>0.96250000000000002</c:v>
                </c:pt>
                <c:pt idx="101">
                  <c:v>1.2311000000000001</c:v>
                </c:pt>
                <c:pt idx="102">
                  <c:v>1.4688000000000001</c:v>
                </c:pt>
                <c:pt idx="103">
                  <c:v>0.78339999999999999</c:v>
                </c:pt>
                <c:pt idx="104">
                  <c:v>0.90310000000000001</c:v>
                </c:pt>
                <c:pt idx="105">
                  <c:v>8.7887000000000004</c:v>
                </c:pt>
                <c:pt idx="106">
                  <c:v>0.59399999999999997</c:v>
                </c:pt>
                <c:pt idx="107">
                  <c:v>1.3113999999999999</c:v>
                </c:pt>
                <c:pt idx="108">
                  <c:v>0.158</c:v>
                </c:pt>
                <c:pt idx="109">
                  <c:v>0.89600000000000002</c:v>
                </c:pt>
                <c:pt idx="110">
                  <c:v>0.2477</c:v>
                </c:pt>
                <c:pt idx="111">
                  <c:v>0.37119999999999997</c:v>
                </c:pt>
                <c:pt idx="112">
                  <c:v>0.28689999999999999</c:v>
                </c:pt>
                <c:pt idx="113">
                  <c:v>0.88639999999999997</c:v>
                </c:pt>
                <c:pt idx="114">
                  <c:v>0.39660000000000001</c:v>
                </c:pt>
                <c:pt idx="115">
                  <c:v>0.66180000000000005</c:v>
                </c:pt>
                <c:pt idx="116">
                  <c:v>0.33239999999999997</c:v>
                </c:pt>
                <c:pt idx="117">
                  <c:v>0.26669999999999999</c:v>
                </c:pt>
                <c:pt idx="118">
                  <c:v>0.40160000000000001</c:v>
                </c:pt>
                <c:pt idx="119">
                  <c:v>0.20050000000000001</c:v>
                </c:pt>
                <c:pt idx="120">
                  <c:v>0.2072</c:v>
                </c:pt>
                <c:pt idx="121">
                  <c:v>0.97550000000000003</c:v>
                </c:pt>
                <c:pt idx="122">
                  <c:v>0.35499999999999998</c:v>
                </c:pt>
                <c:pt idx="123">
                  <c:v>0.1479</c:v>
                </c:pt>
                <c:pt idx="124">
                  <c:v>0.54690000000000005</c:v>
                </c:pt>
                <c:pt idx="125">
                  <c:v>0.745</c:v>
                </c:pt>
                <c:pt idx="126">
                  <c:v>0.1173</c:v>
                </c:pt>
                <c:pt idx="127">
                  <c:v>0.1905</c:v>
                </c:pt>
                <c:pt idx="128">
                  <c:v>0.1075</c:v>
                </c:pt>
                <c:pt idx="129">
                  <c:v>0.67210000000000003</c:v>
                </c:pt>
                <c:pt idx="130">
                  <c:v>9.0499999999999997E-2</c:v>
                </c:pt>
                <c:pt idx="131">
                  <c:v>0.35289999999999999</c:v>
                </c:pt>
                <c:pt idx="132">
                  <c:v>0.1918</c:v>
                </c:pt>
                <c:pt idx="133">
                  <c:v>0.6391</c:v>
                </c:pt>
                <c:pt idx="134">
                  <c:v>0.5958</c:v>
                </c:pt>
                <c:pt idx="135">
                  <c:v>0.1361</c:v>
                </c:pt>
                <c:pt idx="136">
                  <c:v>0.3639</c:v>
                </c:pt>
                <c:pt idx="137">
                  <c:v>0.21129999999999999</c:v>
                </c:pt>
                <c:pt idx="138">
                  <c:v>0.2006</c:v>
                </c:pt>
                <c:pt idx="139">
                  <c:v>8.4099999999999994E-2</c:v>
                </c:pt>
                <c:pt idx="140">
                  <c:v>7.7299999999999994E-2</c:v>
                </c:pt>
                <c:pt idx="141">
                  <c:v>0.2868</c:v>
                </c:pt>
                <c:pt idx="142">
                  <c:v>2.6700000000000002E-2</c:v>
                </c:pt>
                <c:pt idx="143">
                  <c:v>0.1482</c:v>
                </c:pt>
                <c:pt idx="144">
                  <c:v>7.4099999999999999E-2</c:v>
                </c:pt>
                <c:pt idx="145">
                  <c:v>0.17299999999999999</c:v>
                </c:pt>
                <c:pt idx="146">
                  <c:v>5.8500000000000003E-2</c:v>
                </c:pt>
                <c:pt idx="147">
                  <c:v>4.7500000000000001E-2</c:v>
                </c:pt>
                <c:pt idx="148">
                  <c:v>5.4899999999999997E-2</c:v>
                </c:pt>
                <c:pt idx="149">
                  <c:v>0.21920000000000001</c:v>
                </c:pt>
                <c:pt idx="150">
                  <c:v>3.78E-2</c:v>
                </c:pt>
                <c:pt idx="151">
                  <c:v>0.16930000000000001</c:v>
                </c:pt>
                <c:pt idx="152">
                  <c:v>9.7199999999999995E-2</c:v>
                </c:pt>
                <c:pt idx="153">
                  <c:v>2.4199999999999999E-2</c:v>
                </c:pt>
                <c:pt idx="154">
                  <c:v>6.8099999999999994E-2</c:v>
                </c:pt>
                <c:pt idx="155">
                  <c:v>3.6299999999999999E-2</c:v>
                </c:pt>
                <c:pt idx="156">
                  <c:v>0.8377</c:v>
                </c:pt>
              </c:numCache>
            </c:numRef>
          </c:xVal>
          <c:yVal>
            <c:numRef>
              <c:f>data!$C$4:$C$160</c:f>
              <c:numCache>
                <c:formatCode>0.000</c:formatCode>
                <c:ptCount val="157"/>
                <c:pt idx="0">
                  <c:v>0.937560983843442</c:v>
                </c:pt>
                <c:pt idx="1">
                  <c:v>0.93731495101486595</c:v>
                </c:pt>
                <c:pt idx="2">
                  <c:v>0.906830081307191</c:v>
                </c:pt>
                <c:pt idx="3">
                  <c:v>0.90164638392040197</c:v>
                </c:pt>
                <c:pt idx="4">
                  <c:v>0.89464217599062201</c:v>
                </c:pt>
                <c:pt idx="5">
                  <c:v>0.89020782265461695</c:v>
                </c:pt>
                <c:pt idx="6">
                  <c:v>0.88834718180276795</c:v>
                </c:pt>
                <c:pt idx="7">
                  <c:v>0.88490512712513603</c:v>
                </c:pt>
                <c:pt idx="8">
                  <c:v>0.88489154405285197</c:v>
                </c:pt>
                <c:pt idx="9">
                  <c:v>0.88401772805179801</c:v>
                </c:pt>
                <c:pt idx="10">
                  <c:v>0.87716287994875508</c:v>
                </c:pt>
                <c:pt idx="11">
                  <c:v>0.87448953845681698</c:v>
                </c:pt>
                <c:pt idx="12">
                  <c:v>0.87239533468696595</c:v>
                </c:pt>
                <c:pt idx="13">
                  <c:v>0.87236107785721095</c:v>
                </c:pt>
                <c:pt idx="14">
                  <c:v>0.87086884245261498</c:v>
                </c:pt>
                <c:pt idx="15">
                  <c:v>0.86859601211874404</c:v>
                </c:pt>
                <c:pt idx="16">
                  <c:v>0.866786998493835</c:v>
                </c:pt>
                <c:pt idx="17">
                  <c:v>0.86577208005596695</c:v>
                </c:pt>
                <c:pt idx="18">
                  <c:v>0.86344212949837196</c:v>
                </c:pt>
                <c:pt idx="19">
                  <c:v>0.86195194864060498</c:v>
                </c:pt>
                <c:pt idx="20">
                  <c:v>0.854913692752025</c:v>
                </c:pt>
                <c:pt idx="21">
                  <c:v>0.85426523633436113</c:v>
                </c:pt>
                <c:pt idx="22">
                  <c:v>0.85102060146145597</c:v>
                </c:pt>
                <c:pt idx="23">
                  <c:v>0.84896880094849603</c:v>
                </c:pt>
                <c:pt idx="24">
                  <c:v>0.84610742055819999</c:v>
                </c:pt>
                <c:pt idx="25">
                  <c:v>0.84145968927484005</c:v>
                </c:pt>
                <c:pt idx="26">
                  <c:v>0.82795668086388496</c:v>
                </c:pt>
                <c:pt idx="27">
                  <c:v>0.81844472393304391</c:v>
                </c:pt>
                <c:pt idx="28">
                  <c:v>0.81455574929038388</c:v>
                </c:pt>
                <c:pt idx="29">
                  <c:v>0.81189427682053605</c:v>
                </c:pt>
                <c:pt idx="30">
                  <c:v>0.81032291079619401</c:v>
                </c:pt>
                <c:pt idx="31">
                  <c:v>0.80494561373894102</c:v>
                </c:pt>
                <c:pt idx="32">
                  <c:v>0.804598736273612</c:v>
                </c:pt>
                <c:pt idx="33">
                  <c:v>0.79489738837908597</c:v>
                </c:pt>
                <c:pt idx="34">
                  <c:v>0.79481786630841988</c:v>
                </c:pt>
                <c:pt idx="35">
                  <c:v>0.78809181147298801</c:v>
                </c:pt>
                <c:pt idx="36">
                  <c:v>0.78395711291921499</c:v>
                </c:pt>
                <c:pt idx="37">
                  <c:v>0.78326858261650001</c:v>
                </c:pt>
                <c:pt idx="38">
                  <c:v>0.78278685493031097</c:v>
                </c:pt>
                <c:pt idx="39">
                  <c:v>0.77544642769027705</c:v>
                </c:pt>
                <c:pt idx="40">
                  <c:v>0.76902262326476101</c:v>
                </c:pt>
                <c:pt idx="41">
                  <c:v>0.76720951418826699</c:v>
                </c:pt>
                <c:pt idx="42">
                  <c:v>0.767184206985284</c:v>
                </c:pt>
                <c:pt idx="43">
                  <c:v>0.76543179356077395</c:v>
                </c:pt>
                <c:pt idx="44">
                  <c:v>0.75496219569897804</c:v>
                </c:pt>
                <c:pt idx="45">
                  <c:v>0.75464179204994397</c:v>
                </c:pt>
                <c:pt idx="46">
                  <c:v>0.75183359534865801</c:v>
                </c:pt>
                <c:pt idx="47">
                  <c:v>0.75045017280187498</c:v>
                </c:pt>
                <c:pt idx="48">
                  <c:v>0.74388373265058705</c:v>
                </c:pt>
                <c:pt idx="49">
                  <c:v>0.74320663462554004</c:v>
                </c:pt>
                <c:pt idx="50">
                  <c:v>0.73200906715306602</c:v>
                </c:pt>
                <c:pt idx="51">
                  <c:v>0.72495446204860703</c:v>
                </c:pt>
                <c:pt idx="52">
                  <c:v>0.722679956390198</c:v>
                </c:pt>
                <c:pt idx="53">
                  <c:v>0.71871752986274495</c:v>
                </c:pt>
                <c:pt idx="54">
                  <c:v>0.71864590489244995</c:v>
                </c:pt>
                <c:pt idx="55">
                  <c:v>0.71390432230978595</c:v>
                </c:pt>
                <c:pt idx="56">
                  <c:v>0.71289341922719096</c:v>
                </c:pt>
                <c:pt idx="57">
                  <c:v>0.71038028956633992</c:v>
                </c:pt>
                <c:pt idx="58">
                  <c:v>0.70993365222002303</c:v>
                </c:pt>
                <c:pt idx="59">
                  <c:v>0.70219756107975095</c:v>
                </c:pt>
                <c:pt idx="60">
                  <c:v>0.70120000678372696</c:v>
                </c:pt>
                <c:pt idx="61">
                  <c:v>0.70067683615305298</c:v>
                </c:pt>
                <c:pt idx="62">
                  <c:v>0.69855934114912899</c:v>
                </c:pt>
                <c:pt idx="63">
                  <c:v>0.69771960099610297</c:v>
                </c:pt>
                <c:pt idx="64">
                  <c:v>0.69641804257290196</c:v>
                </c:pt>
                <c:pt idx="65">
                  <c:v>0.69504846831567302</c:v>
                </c:pt>
                <c:pt idx="66">
                  <c:v>0.69501720754694296</c:v>
                </c:pt>
                <c:pt idx="67">
                  <c:v>0.69436584829481496</c:v>
                </c:pt>
                <c:pt idx="68">
                  <c:v>0.68884841503163297</c:v>
                </c:pt>
                <c:pt idx="69">
                  <c:v>0.68837503550517798</c:v>
                </c:pt>
                <c:pt idx="70">
                  <c:v>0.68252166748504295</c:v>
                </c:pt>
                <c:pt idx="71">
                  <c:v>0.68085574111592884</c:v>
                </c:pt>
                <c:pt idx="72">
                  <c:v>0.67866382089691102</c:v>
                </c:pt>
                <c:pt idx="73">
                  <c:v>0.67709222862454899</c:v>
                </c:pt>
                <c:pt idx="74">
                  <c:v>0.67663218771521905</c:v>
                </c:pt>
                <c:pt idx="75">
                  <c:v>0.66935741523197401</c:v>
                </c:pt>
                <c:pt idx="76">
                  <c:v>0.66935158513004511</c:v>
                </c:pt>
                <c:pt idx="77">
                  <c:v>0.66342844502424114</c:v>
                </c:pt>
                <c:pt idx="78">
                  <c:v>0.66337729750298802</c:v>
                </c:pt>
                <c:pt idx="79">
                  <c:v>0.65939400831525297</c:v>
                </c:pt>
                <c:pt idx="80">
                  <c:v>0.65819325682884</c:v>
                </c:pt>
                <c:pt idx="81">
                  <c:v>0.65413151914520096</c:v>
                </c:pt>
                <c:pt idx="82">
                  <c:v>0.64801719901426102</c:v>
                </c:pt>
                <c:pt idx="83">
                  <c:v>0.64594470759668399</c:v>
                </c:pt>
                <c:pt idx="84">
                  <c:v>0.64264390248070202</c:v>
                </c:pt>
                <c:pt idx="85">
                  <c:v>0.63983757105894701</c:v>
                </c:pt>
                <c:pt idx="86">
                  <c:v>0.63812958104899298</c:v>
                </c:pt>
                <c:pt idx="87">
                  <c:v>0.63339959960925107</c:v>
                </c:pt>
                <c:pt idx="88">
                  <c:v>0.62337801766581202</c:v>
                </c:pt>
                <c:pt idx="89">
                  <c:v>0.62198757212254596</c:v>
                </c:pt>
                <c:pt idx="90">
                  <c:v>0.61978490371518902</c:v>
                </c:pt>
                <c:pt idx="91">
                  <c:v>0.61745855804801497</c:v>
                </c:pt>
                <c:pt idx="92">
                  <c:v>0.61113200611584995</c:v>
                </c:pt>
                <c:pt idx="93">
                  <c:v>0.60619857053710491</c:v>
                </c:pt>
                <c:pt idx="94">
                  <c:v>0.60415904198766901</c:v>
                </c:pt>
                <c:pt idx="95">
                  <c:v>0.60208010571607395</c:v>
                </c:pt>
                <c:pt idx="96">
                  <c:v>0.59992869195863696</c:v>
                </c:pt>
                <c:pt idx="97">
                  <c:v>0.59838473856274799</c:v>
                </c:pt>
                <c:pt idx="98">
                  <c:v>0.59744047499090103</c:v>
                </c:pt>
                <c:pt idx="99">
                  <c:v>0.58896189836030399</c:v>
                </c:pt>
                <c:pt idx="100">
                  <c:v>0.57974909178534295</c:v>
                </c:pt>
                <c:pt idx="101">
                  <c:v>0.57198958996488702</c:v>
                </c:pt>
                <c:pt idx="102">
                  <c:v>0.56665911913315814</c:v>
                </c:pt>
                <c:pt idx="103">
                  <c:v>0.56515745960133701</c:v>
                </c:pt>
                <c:pt idx="104">
                  <c:v>0.560043941064996</c:v>
                </c:pt>
                <c:pt idx="105">
                  <c:v>0.53807710667872899</c:v>
                </c:pt>
                <c:pt idx="106">
                  <c:v>0.53381168882380703</c:v>
                </c:pt>
                <c:pt idx="107">
                  <c:v>0.51913856778211798</c:v>
                </c:pt>
                <c:pt idx="108">
                  <c:v>0.50168762739185302</c:v>
                </c:pt>
                <c:pt idx="109">
                  <c:v>0.49794002249767499</c:v>
                </c:pt>
                <c:pt idx="110">
                  <c:v>0.49681967947185102</c:v>
                </c:pt>
                <c:pt idx="111">
                  <c:v>0.49419704680180893</c:v>
                </c:pt>
                <c:pt idx="112">
                  <c:v>0.49374350572981601</c:v>
                </c:pt>
                <c:pt idx="113">
                  <c:v>0.490284720032929</c:v>
                </c:pt>
                <c:pt idx="114">
                  <c:v>0.488920623199878</c:v>
                </c:pt>
                <c:pt idx="115">
                  <c:v>0.48764850537808502</c:v>
                </c:pt>
                <c:pt idx="116">
                  <c:v>0.47009392943203498</c:v>
                </c:pt>
                <c:pt idx="117">
                  <c:v>0.46925517533553202</c:v>
                </c:pt>
                <c:pt idx="118">
                  <c:v>0.46719727247614001</c:v>
                </c:pt>
                <c:pt idx="119">
                  <c:v>0.459772777193099</c:v>
                </c:pt>
                <c:pt idx="120">
                  <c:v>0.45095732816309902</c:v>
                </c:pt>
                <c:pt idx="121">
                  <c:v>0.43946881317031505</c:v>
                </c:pt>
                <c:pt idx="122">
                  <c:v>0.43529881088411498</c:v>
                </c:pt>
                <c:pt idx="123">
                  <c:v>0.43472752804342002</c:v>
                </c:pt>
                <c:pt idx="124">
                  <c:v>0.43348152002492801</c:v>
                </c:pt>
                <c:pt idx="125">
                  <c:v>0.43143451508835701</c:v>
                </c:pt>
                <c:pt idx="126">
                  <c:v>0.42845613074364802</c:v>
                </c:pt>
                <c:pt idx="127">
                  <c:v>0.42814255763578601</c:v>
                </c:pt>
                <c:pt idx="128">
                  <c:v>0.427606210143337</c:v>
                </c:pt>
                <c:pt idx="129">
                  <c:v>0.42269847729648807</c:v>
                </c:pt>
                <c:pt idx="130">
                  <c:v>0.42157619497624399</c:v>
                </c:pt>
                <c:pt idx="131">
                  <c:v>0.41110505926722801</c:v>
                </c:pt>
                <c:pt idx="132">
                  <c:v>0.40404656722462701</c:v>
                </c:pt>
                <c:pt idx="133">
                  <c:v>0.40308218854295902</c:v>
                </c:pt>
                <c:pt idx="134">
                  <c:v>0.40199580941722401</c:v>
                </c:pt>
                <c:pt idx="135">
                  <c:v>0.39825364084227904</c:v>
                </c:pt>
                <c:pt idx="136">
                  <c:v>0.39684391127272101</c:v>
                </c:pt>
                <c:pt idx="137">
                  <c:v>0.39487866377207897</c:v>
                </c:pt>
                <c:pt idx="138">
                  <c:v>0.39013264179653101</c:v>
                </c:pt>
                <c:pt idx="139">
                  <c:v>0.38540037925909698</c:v>
                </c:pt>
                <c:pt idx="140">
                  <c:v>0.38472155038842298</c:v>
                </c:pt>
                <c:pt idx="141">
                  <c:v>0.37873260887704202</c:v>
                </c:pt>
                <c:pt idx="142">
                  <c:v>0.34924877604792198</c:v>
                </c:pt>
                <c:pt idx="143">
                  <c:v>0.34017238683873102</c:v>
                </c:pt>
                <c:pt idx="144">
                  <c:v>0.32822106895699499</c:v>
                </c:pt>
                <c:pt idx="145">
                  <c:v>0.31747491002102901</c:v>
                </c:pt>
                <c:pt idx="146">
                  <c:v>0.31509694990970499</c:v>
                </c:pt>
                <c:pt idx="147">
                  <c:v>0.309394893490611</c:v>
                </c:pt>
                <c:pt idx="148">
                  <c:v>0.30506258612832998</c:v>
                </c:pt>
                <c:pt idx="149">
                  <c:v>0.299927482613501</c:v>
                </c:pt>
                <c:pt idx="150">
                  <c:v>0.29480582081925999</c:v>
                </c:pt>
                <c:pt idx="151">
                  <c:v>0.28872206487726298</c:v>
                </c:pt>
                <c:pt idx="152">
                  <c:v>0.28431740729341098</c:v>
                </c:pt>
                <c:pt idx="153">
                  <c:v>0.28150355383082398</c:v>
                </c:pt>
                <c:pt idx="154">
                  <c:v>0.26135127552252602</c:v>
                </c:pt>
                <c:pt idx="155">
                  <c:v>0.239094991760229</c:v>
                </c:pt>
                <c:pt idx="156">
                  <c:v>0.14007916635288301</c:v>
                </c:pt>
              </c:numCache>
            </c:numRef>
          </c:yVal>
          <c:smooth val="0"/>
        </c:ser>
        <c:dLbls>
          <c:showLegendKey val="0"/>
          <c:showVal val="0"/>
          <c:showCatName val="0"/>
          <c:showSerName val="0"/>
          <c:showPercent val="0"/>
          <c:showBubbleSize val="0"/>
        </c:dLbls>
        <c:axId val="132213760"/>
        <c:axId val="132232320"/>
      </c:scatterChart>
      <c:valAx>
        <c:axId val="132213760"/>
        <c:scaling>
          <c:orientation val="minMax"/>
        </c:scaling>
        <c:delete val="0"/>
        <c:axPos val="b"/>
        <c:title>
          <c:tx>
            <c:rich>
              <a:bodyPr/>
              <a:lstStyle/>
              <a:p>
                <a:pPr>
                  <a:defRPr sz="3600">
                    <a:latin typeface="Book Antiqua" pitchFamily="18" charset="0"/>
                  </a:defRPr>
                </a:pPr>
                <a:r>
                  <a:rPr lang="en-US" sz="3600">
                    <a:latin typeface="Book Antiqua" pitchFamily="18" charset="0"/>
                  </a:rPr>
                  <a:t>CO2 Emissions (tonnes per capita)</a:t>
                </a:r>
              </a:p>
            </c:rich>
          </c:tx>
          <c:layout/>
          <c:overlay val="0"/>
        </c:title>
        <c:numFmt formatCode="0.0" sourceLinked="1"/>
        <c:majorTickMark val="none"/>
        <c:minorTickMark val="none"/>
        <c:tickLblPos val="low"/>
        <c:txPr>
          <a:bodyPr/>
          <a:lstStyle/>
          <a:p>
            <a:pPr>
              <a:defRPr sz="2000">
                <a:latin typeface="Book Antiqua" pitchFamily="18" charset="0"/>
              </a:defRPr>
            </a:pPr>
            <a:endParaRPr lang="en-US"/>
          </a:p>
        </c:txPr>
        <c:crossAx val="132232320"/>
        <c:crosses val="autoZero"/>
        <c:crossBetween val="midCat"/>
      </c:valAx>
      <c:valAx>
        <c:axId val="132232320"/>
        <c:scaling>
          <c:orientation val="minMax"/>
        </c:scaling>
        <c:delete val="0"/>
        <c:axPos val="l"/>
        <c:majorGridlines/>
        <c:title>
          <c:tx>
            <c:rich>
              <a:bodyPr/>
              <a:lstStyle/>
              <a:p>
                <a:pPr>
                  <a:defRPr sz="3600">
                    <a:latin typeface="Book Antiqua" pitchFamily="18" charset="0"/>
                  </a:defRPr>
                </a:pPr>
                <a:r>
                  <a:rPr lang="en-US" sz="3600">
                    <a:latin typeface="Book Antiqua" pitchFamily="18" charset="0"/>
                  </a:rPr>
                  <a:t>2010 HDI</a:t>
                </a:r>
              </a:p>
            </c:rich>
          </c:tx>
          <c:layout/>
          <c:overlay val="0"/>
        </c:title>
        <c:numFmt formatCode="0.00" sourceLinked="0"/>
        <c:majorTickMark val="none"/>
        <c:minorTickMark val="none"/>
        <c:tickLblPos val="low"/>
        <c:txPr>
          <a:bodyPr/>
          <a:lstStyle/>
          <a:p>
            <a:pPr>
              <a:defRPr sz="2000">
                <a:latin typeface="Book Antiqua" pitchFamily="18" charset="0"/>
              </a:defRPr>
            </a:pPr>
            <a:endParaRPr lang="en-US"/>
          </a:p>
        </c:txPr>
        <c:crossAx val="132213760"/>
        <c:crosses val="autoZero"/>
        <c:crossBetween val="midCat"/>
      </c:valAx>
      <c:spPr>
        <a:solidFill>
          <a:schemeClr val="bg1">
            <a:lumMod val="85000"/>
          </a:schemeClr>
        </a:solidFill>
      </c:spPr>
    </c:plotArea>
    <c:legend>
      <c:legendPos val="r"/>
      <c:layout>
        <c:manualLayout>
          <c:xMode val="edge"/>
          <c:yMode val="edge"/>
          <c:x val="0.56953055779688322"/>
          <c:y val="0.5929624925916519"/>
          <c:w val="0.40943607829870948"/>
          <c:h val="0.26533642731744622"/>
        </c:manualLayout>
      </c:layout>
      <c:overlay val="1"/>
      <c:spPr>
        <a:solidFill>
          <a:schemeClr val="accent1"/>
        </a:solidFill>
      </c:spPr>
      <c:txPr>
        <a:bodyPr/>
        <a:lstStyle/>
        <a:p>
          <a:pPr>
            <a:defRPr sz="2400">
              <a:latin typeface="Book Antiqua" pitchFamily="18"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13140587580065"/>
          <c:y val="7.382302879835749E-2"/>
          <c:w val="0.86071758595160808"/>
          <c:h val="0.75292142195153189"/>
        </c:manualLayout>
      </c:layout>
      <c:bubbleChart>
        <c:varyColors val="0"/>
        <c:ser>
          <c:idx val="0"/>
          <c:order val="0"/>
          <c:spPr>
            <a:ln w="28575">
              <a:noFill/>
            </a:ln>
          </c:spPr>
          <c:invertIfNegative val="0"/>
          <c:xVal>
            <c:numRef>
              <c:f>data!$R$4:$R$160</c:f>
              <c:numCache>
                <c:formatCode>0.0</c:formatCode>
                <c:ptCount val="157"/>
                <c:pt idx="0">
                  <c:v>8.6148000000000007</c:v>
                </c:pt>
                <c:pt idx="1">
                  <c:v>18.120100000000001</c:v>
                </c:pt>
                <c:pt idx="2">
                  <c:v>7.3651</c:v>
                </c:pt>
                <c:pt idx="3">
                  <c:v>18.994399999999999</c:v>
                </c:pt>
                <c:pt idx="4">
                  <c:v>10.3775</c:v>
                </c:pt>
                <c:pt idx="5">
                  <c:v>10.2883</c:v>
                </c:pt>
                <c:pt idx="6">
                  <c:v>16.719799999999999</c:v>
                </c:pt>
                <c:pt idx="7">
                  <c:v>5.6040999999999999</c:v>
                </c:pt>
                <c:pt idx="8">
                  <c:v>9.7420000000000009</c:v>
                </c:pt>
                <c:pt idx="9">
                  <c:v>10.108499999999999</c:v>
                </c:pt>
                <c:pt idx="10">
                  <c:v>9.8905999999999992</c:v>
                </c:pt>
                <c:pt idx="11">
                  <c:v>5.6105999999999998</c:v>
                </c:pt>
                <c:pt idx="12">
                  <c:v>6.2439999999999998</c:v>
                </c:pt>
                <c:pt idx="13">
                  <c:v>10.3437</c:v>
                </c:pt>
                <c:pt idx="14">
                  <c:v>12.676299999999999</c:v>
                </c:pt>
                <c:pt idx="15">
                  <c:v>7.4211</c:v>
                </c:pt>
                <c:pt idx="16">
                  <c:v>10.2776</c:v>
                </c:pt>
                <c:pt idx="17">
                  <c:v>9.9344000000000001</c:v>
                </c:pt>
                <c:pt idx="18">
                  <c:v>8.0259999999999998</c:v>
                </c:pt>
                <c:pt idx="19">
                  <c:v>5.4736000000000002</c:v>
                </c:pt>
                <c:pt idx="20">
                  <c:v>8.6654999999999998</c:v>
                </c:pt>
                <c:pt idx="21">
                  <c:v>8.0624000000000002</c:v>
                </c:pt>
                <c:pt idx="22">
                  <c:v>8.6260999999999992</c:v>
                </c:pt>
                <c:pt idx="23">
                  <c:v>9.3952000000000009</c:v>
                </c:pt>
                <c:pt idx="24">
                  <c:v>12.8294</c:v>
                </c:pt>
                <c:pt idx="25">
                  <c:v>11.2728</c:v>
                </c:pt>
                <c:pt idx="26">
                  <c:v>7.5831999999999997</c:v>
                </c:pt>
                <c:pt idx="27">
                  <c:v>6.9520999999999997</c:v>
                </c:pt>
                <c:pt idx="28">
                  <c:v>6.2961</c:v>
                </c:pt>
                <c:pt idx="29">
                  <c:v>13.0771</c:v>
                </c:pt>
                <c:pt idx="30">
                  <c:v>9.2100000000000009</c:v>
                </c:pt>
                <c:pt idx="31">
                  <c:v>5.7309000000000001</c:v>
                </c:pt>
                <c:pt idx="32">
                  <c:v>15.4749</c:v>
                </c:pt>
                <c:pt idx="33">
                  <c:v>5.6718999999999999</c:v>
                </c:pt>
                <c:pt idx="34">
                  <c:v>8.3434000000000008</c:v>
                </c:pt>
                <c:pt idx="35">
                  <c:v>4.5688000000000004</c:v>
                </c:pt>
                <c:pt idx="36">
                  <c:v>6.5316000000000001</c:v>
                </c:pt>
                <c:pt idx="37">
                  <c:v>4.1635999999999997</c:v>
                </c:pt>
                <c:pt idx="38">
                  <c:v>3.6501000000000001</c:v>
                </c:pt>
                <c:pt idx="39">
                  <c:v>4.4344000000000001</c:v>
                </c:pt>
                <c:pt idx="40">
                  <c:v>3.2597</c:v>
                </c:pt>
                <c:pt idx="41">
                  <c:v>4.5742000000000003</c:v>
                </c:pt>
                <c:pt idx="42">
                  <c:v>5.1981999999999999</c:v>
                </c:pt>
                <c:pt idx="43">
                  <c:v>2.0605000000000002</c:v>
                </c:pt>
                <c:pt idx="44">
                  <c:v>9.19</c:v>
                </c:pt>
                <c:pt idx="45">
                  <c:v>1.9552</c:v>
                </c:pt>
                <c:pt idx="46">
                  <c:v>15.7835</c:v>
                </c:pt>
                <c:pt idx="47">
                  <c:v>4.1402999999999999</c:v>
                </c:pt>
                <c:pt idx="48">
                  <c:v>7.1940999999999997</c:v>
                </c:pt>
                <c:pt idx="49">
                  <c:v>6.2507999999999999</c:v>
                </c:pt>
                <c:pt idx="50">
                  <c:v>7.0670999999999999</c:v>
                </c:pt>
                <c:pt idx="51">
                  <c:v>1.7855000000000001</c:v>
                </c:pt>
                <c:pt idx="52">
                  <c:v>1.4007000000000001</c:v>
                </c:pt>
                <c:pt idx="53">
                  <c:v>1.3559000000000001</c:v>
                </c:pt>
                <c:pt idx="54">
                  <c:v>10.924799999999999</c:v>
                </c:pt>
                <c:pt idx="55">
                  <c:v>12.6358</c:v>
                </c:pt>
                <c:pt idx="56">
                  <c:v>4.1696</c:v>
                </c:pt>
                <c:pt idx="57">
                  <c:v>6.9880000000000004</c:v>
                </c:pt>
                <c:pt idx="58">
                  <c:v>6.8551000000000002</c:v>
                </c:pt>
                <c:pt idx="59">
                  <c:v>6.6454000000000004</c:v>
                </c:pt>
                <c:pt idx="60">
                  <c:v>5.3404999999999996</c:v>
                </c:pt>
                <c:pt idx="61">
                  <c:v>3.0762</c:v>
                </c:pt>
                <c:pt idx="62">
                  <c:v>1.8620000000000001</c:v>
                </c:pt>
                <c:pt idx="63">
                  <c:v>1.2447999999999999</c:v>
                </c:pt>
                <c:pt idx="64">
                  <c:v>6.3106</c:v>
                </c:pt>
                <c:pt idx="65">
                  <c:v>1.4522999999999999</c:v>
                </c:pt>
                <c:pt idx="66">
                  <c:v>2.3730000000000002</c:v>
                </c:pt>
                <c:pt idx="67">
                  <c:v>2.9032</c:v>
                </c:pt>
                <c:pt idx="68">
                  <c:v>1.3920999999999999</c:v>
                </c:pt>
                <c:pt idx="69">
                  <c:v>4.5027999999999997</c:v>
                </c:pt>
                <c:pt idx="70">
                  <c:v>2.2637999999999998</c:v>
                </c:pt>
                <c:pt idx="71">
                  <c:v>3.6173999999999999</c:v>
                </c:pt>
                <c:pt idx="72">
                  <c:v>3.6450999999999998</c:v>
                </c:pt>
                <c:pt idx="73">
                  <c:v>3.9792999999999998</c:v>
                </c:pt>
                <c:pt idx="74">
                  <c:v>1.3225</c:v>
                </c:pt>
                <c:pt idx="75">
                  <c:v>1.9316</c:v>
                </c:pt>
                <c:pt idx="76">
                  <c:v>9.0015000000000001</c:v>
                </c:pt>
                <c:pt idx="77">
                  <c:v>2.1173000000000002</c:v>
                </c:pt>
                <c:pt idx="78">
                  <c:v>4.6208</c:v>
                </c:pt>
                <c:pt idx="79">
                  <c:v>0.95540000000000003</c:v>
                </c:pt>
                <c:pt idx="80">
                  <c:v>0.61829999999999996</c:v>
                </c:pt>
                <c:pt idx="81">
                  <c:v>4.2954999999999997</c:v>
                </c:pt>
                <c:pt idx="82">
                  <c:v>1.5691999999999999</c:v>
                </c:pt>
                <c:pt idx="83">
                  <c:v>5.3558000000000003</c:v>
                </c:pt>
                <c:pt idx="84">
                  <c:v>1.2191000000000001</c:v>
                </c:pt>
                <c:pt idx="85">
                  <c:v>0.66249999999999998</c:v>
                </c:pt>
                <c:pt idx="86">
                  <c:v>0.79210000000000003</c:v>
                </c:pt>
                <c:pt idx="87">
                  <c:v>2.5672000000000001</c:v>
                </c:pt>
                <c:pt idx="88">
                  <c:v>2.0406</c:v>
                </c:pt>
                <c:pt idx="89">
                  <c:v>3.625</c:v>
                </c:pt>
                <c:pt idx="90">
                  <c:v>2.2490000000000001</c:v>
                </c:pt>
                <c:pt idx="91">
                  <c:v>4.2873000000000001</c:v>
                </c:pt>
                <c:pt idx="92">
                  <c:v>2.0390999999999999</c:v>
                </c:pt>
                <c:pt idx="93">
                  <c:v>1.3831</c:v>
                </c:pt>
                <c:pt idx="94">
                  <c:v>1.0323</c:v>
                </c:pt>
                <c:pt idx="95">
                  <c:v>2.8938000000000001</c:v>
                </c:pt>
                <c:pt idx="96">
                  <c:v>1.4571000000000001</c:v>
                </c:pt>
                <c:pt idx="97">
                  <c:v>1.0585</c:v>
                </c:pt>
                <c:pt idx="98">
                  <c:v>8.5879999999999992</c:v>
                </c:pt>
                <c:pt idx="99">
                  <c:v>3.5274999999999999</c:v>
                </c:pt>
                <c:pt idx="100">
                  <c:v>0.96250000000000002</c:v>
                </c:pt>
                <c:pt idx="101">
                  <c:v>1.2311000000000001</c:v>
                </c:pt>
                <c:pt idx="102">
                  <c:v>1.4688000000000001</c:v>
                </c:pt>
                <c:pt idx="103">
                  <c:v>0.78339999999999999</c:v>
                </c:pt>
                <c:pt idx="104">
                  <c:v>0.90310000000000001</c:v>
                </c:pt>
                <c:pt idx="105">
                  <c:v>8.7887000000000004</c:v>
                </c:pt>
                <c:pt idx="106">
                  <c:v>0.59399999999999997</c:v>
                </c:pt>
                <c:pt idx="107">
                  <c:v>1.3113999999999999</c:v>
                </c:pt>
                <c:pt idx="108">
                  <c:v>0.158</c:v>
                </c:pt>
                <c:pt idx="109">
                  <c:v>0.89600000000000002</c:v>
                </c:pt>
                <c:pt idx="110">
                  <c:v>0.2477</c:v>
                </c:pt>
                <c:pt idx="111">
                  <c:v>0.37119999999999997</c:v>
                </c:pt>
                <c:pt idx="112">
                  <c:v>0.28689999999999999</c:v>
                </c:pt>
                <c:pt idx="113">
                  <c:v>0.88639999999999997</c:v>
                </c:pt>
                <c:pt idx="114">
                  <c:v>0.39660000000000001</c:v>
                </c:pt>
                <c:pt idx="115">
                  <c:v>0.66180000000000005</c:v>
                </c:pt>
                <c:pt idx="116">
                  <c:v>0.33239999999999997</c:v>
                </c:pt>
                <c:pt idx="117">
                  <c:v>0.26669999999999999</c:v>
                </c:pt>
                <c:pt idx="118">
                  <c:v>0.40160000000000001</c:v>
                </c:pt>
                <c:pt idx="119">
                  <c:v>0.20050000000000001</c:v>
                </c:pt>
                <c:pt idx="120">
                  <c:v>0.2072</c:v>
                </c:pt>
                <c:pt idx="121">
                  <c:v>0.97550000000000003</c:v>
                </c:pt>
                <c:pt idx="122">
                  <c:v>0.35499999999999998</c:v>
                </c:pt>
                <c:pt idx="123">
                  <c:v>0.1479</c:v>
                </c:pt>
                <c:pt idx="124">
                  <c:v>0.54690000000000005</c:v>
                </c:pt>
                <c:pt idx="125">
                  <c:v>0.745</c:v>
                </c:pt>
                <c:pt idx="126">
                  <c:v>0.1173</c:v>
                </c:pt>
                <c:pt idx="127">
                  <c:v>0.1905</c:v>
                </c:pt>
                <c:pt idx="128">
                  <c:v>0.1075</c:v>
                </c:pt>
                <c:pt idx="129">
                  <c:v>0.67210000000000003</c:v>
                </c:pt>
                <c:pt idx="130">
                  <c:v>9.0499999999999997E-2</c:v>
                </c:pt>
                <c:pt idx="131">
                  <c:v>0.35289999999999999</c:v>
                </c:pt>
                <c:pt idx="132">
                  <c:v>0.1918</c:v>
                </c:pt>
                <c:pt idx="133">
                  <c:v>0.6391</c:v>
                </c:pt>
                <c:pt idx="134">
                  <c:v>0.5958</c:v>
                </c:pt>
                <c:pt idx="135">
                  <c:v>0.1361</c:v>
                </c:pt>
                <c:pt idx="136">
                  <c:v>0.3639</c:v>
                </c:pt>
                <c:pt idx="137">
                  <c:v>0.21129999999999999</c:v>
                </c:pt>
                <c:pt idx="138">
                  <c:v>0.2006</c:v>
                </c:pt>
                <c:pt idx="139">
                  <c:v>8.4099999999999994E-2</c:v>
                </c:pt>
                <c:pt idx="140">
                  <c:v>7.7299999999999994E-2</c:v>
                </c:pt>
                <c:pt idx="141">
                  <c:v>0.2868</c:v>
                </c:pt>
                <c:pt idx="142">
                  <c:v>2.6700000000000002E-2</c:v>
                </c:pt>
                <c:pt idx="143">
                  <c:v>0.1482</c:v>
                </c:pt>
                <c:pt idx="144">
                  <c:v>7.4099999999999999E-2</c:v>
                </c:pt>
                <c:pt idx="145">
                  <c:v>0.17299999999999999</c:v>
                </c:pt>
                <c:pt idx="146">
                  <c:v>5.8500000000000003E-2</c:v>
                </c:pt>
                <c:pt idx="147">
                  <c:v>4.7500000000000001E-2</c:v>
                </c:pt>
                <c:pt idx="148">
                  <c:v>5.4899999999999997E-2</c:v>
                </c:pt>
                <c:pt idx="149">
                  <c:v>0.21920000000000001</c:v>
                </c:pt>
                <c:pt idx="150">
                  <c:v>3.78E-2</c:v>
                </c:pt>
                <c:pt idx="151">
                  <c:v>0.16930000000000001</c:v>
                </c:pt>
                <c:pt idx="152">
                  <c:v>9.7199999999999995E-2</c:v>
                </c:pt>
                <c:pt idx="153">
                  <c:v>2.4199999999999999E-2</c:v>
                </c:pt>
                <c:pt idx="154">
                  <c:v>6.8099999999999994E-2</c:v>
                </c:pt>
                <c:pt idx="155">
                  <c:v>3.6299999999999999E-2</c:v>
                </c:pt>
                <c:pt idx="156">
                  <c:v>0.8377</c:v>
                </c:pt>
              </c:numCache>
            </c:numRef>
          </c:xVal>
          <c:yVal>
            <c:numRef>
              <c:f>data!$C$4:$C$160</c:f>
              <c:numCache>
                <c:formatCode>0.000</c:formatCode>
                <c:ptCount val="157"/>
                <c:pt idx="0">
                  <c:v>0.937560983843442</c:v>
                </c:pt>
                <c:pt idx="1">
                  <c:v>0.93731495101486595</c:v>
                </c:pt>
                <c:pt idx="2">
                  <c:v>0.906830081307191</c:v>
                </c:pt>
                <c:pt idx="3">
                  <c:v>0.90164638392040197</c:v>
                </c:pt>
                <c:pt idx="4">
                  <c:v>0.89464217599062201</c:v>
                </c:pt>
                <c:pt idx="5">
                  <c:v>0.89020782265461695</c:v>
                </c:pt>
                <c:pt idx="6">
                  <c:v>0.88834718180276795</c:v>
                </c:pt>
                <c:pt idx="7">
                  <c:v>0.88490512712513603</c:v>
                </c:pt>
                <c:pt idx="8">
                  <c:v>0.88489154405285197</c:v>
                </c:pt>
                <c:pt idx="9">
                  <c:v>0.88401772805179801</c:v>
                </c:pt>
                <c:pt idx="10">
                  <c:v>0.87716287994875508</c:v>
                </c:pt>
                <c:pt idx="11">
                  <c:v>0.87448953845681698</c:v>
                </c:pt>
                <c:pt idx="12">
                  <c:v>0.87239533468696595</c:v>
                </c:pt>
                <c:pt idx="13">
                  <c:v>0.87236107785721095</c:v>
                </c:pt>
                <c:pt idx="14">
                  <c:v>0.87086884245261498</c:v>
                </c:pt>
                <c:pt idx="15">
                  <c:v>0.86859601211874404</c:v>
                </c:pt>
                <c:pt idx="16">
                  <c:v>0.866786998493835</c:v>
                </c:pt>
                <c:pt idx="17">
                  <c:v>0.86577208005596695</c:v>
                </c:pt>
                <c:pt idx="18">
                  <c:v>0.86344212949837196</c:v>
                </c:pt>
                <c:pt idx="19">
                  <c:v>0.86195194864060498</c:v>
                </c:pt>
                <c:pt idx="20">
                  <c:v>0.854913692752025</c:v>
                </c:pt>
                <c:pt idx="21">
                  <c:v>0.85426523633436113</c:v>
                </c:pt>
                <c:pt idx="22">
                  <c:v>0.85102060146145597</c:v>
                </c:pt>
                <c:pt idx="23">
                  <c:v>0.84896880094849603</c:v>
                </c:pt>
                <c:pt idx="24">
                  <c:v>0.84610742055819999</c:v>
                </c:pt>
                <c:pt idx="25">
                  <c:v>0.84145968927484005</c:v>
                </c:pt>
                <c:pt idx="26">
                  <c:v>0.82795668086388496</c:v>
                </c:pt>
                <c:pt idx="27">
                  <c:v>0.81844472393304391</c:v>
                </c:pt>
                <c:pt idx="28">
                  <c:v>0.81455574929038388</c:v>
                </c:pt>
                <c:pt idx="29">
                  <c:v>0.81189427682053605</c:v>
                </c:pt>
                <c:pt idx="30">
                  <c:v>0.81032291079619401</c:v>
                </c:pt>
                <c:pt idx="31">
                  <c:v>0.80494561373894102</c:v>
                </c:pt>
                <c:pt idx="32">
                  <c:v>0.804598736273612</c:v>
                </c:pt>
                <c:pt idx="33">
                  <c:v>0.79489738837908597</c:v>
                </c:pt>
                <c:pt idx="34">
                  <c:v>0.79481786630841988</c:v>
                </c:pt>
                <c:pt idx="35">
                  <c:v>0.78809181147298801</c:v>
                </c:pt>
                <c:pt idx="36">
                  <c:v>0.78395711291921499</c:v>
                </c:pt>
                <c:pt idx="37">
                  <c:v>0.78326858261650001</c:v>
                </c:pt>
                <c:pt idx="38">
                  <c:v>0.78278685493031097</c:v>
                </c:pt>
                <c:pt idx="39">
                  <c:v>0.77544642769027705</c:v>
                </c:pt>
                <c:pt idx="40">
                  <c:v>0.76902262326476101</c:v>
                </c:pt>
                <c:pt idx="41">
                  <c:v>0.76720951418826699</c:v>
                </c:pt>
                <c:pt idx="42">
                  <c:v>0.767184206985284</c:v>
                </c:pt>
                <c:pt idx="43">
                  <c:v>0.76543179356077395</c:v>
                </c:pt>
                <c:pt idx="44">
                  <c:v>0.75496219569897804</c:v>
                </c:pt>
                <c:pt idx="45">
                  <c:v>0.75464179204994397</c:v>
                </c:pt>
                <c:pt idx="46">
                  <c:v>0.75183359534865801</c:v>
                </c:pt>
                <c:pt idx="47">
                  <c:v>0.75045017280187498</c:v>
                </c:pt>
                <c:pt idx="48">
                  <c:v>0.74388373265058705</c:v>
                </c:pt>
                <c:pt idx="49">
                  <c:v>0.74320663462554004</c:v>
                </c:pt>
                <c:pt idx="50">
                  <c:v>0.73200906715306602</c:v>
                </c:pt>
                <c:pt idx="51">
                  <c:v>0.72495446204860703</c:v>
                </c:pt>
                <c:pt idx="52">
                  <c:v>0.722679956390198</c:v>
                </c:pt>
                <c:pt idx="53">
                  <c:v>0.71871752986274495</c:v>
                </c:pt>
                <c:pt idx="54">
                  <c:v>0.71864590489244995</c:v>
                </c:pt>
                <c:pt idx="55">
                  <c:v>0.71390432230978595</c:v>
                </c:pt>
                <c:pt idx="56">
                  <c:v>0.71289341922719096</c:v>
                </c:pt>
                <c:pt idx="57">
                  <c:v>0.71038028956633992</c:v>
                </c:pt>
                <c:pt idx="58">
                  <c:v>0.70993365222002303</c:v>
                </c:pt>
                <c:pt idx="59">
                  <c:v>0.70219756107975095</c:v>
                </c:pt>
                <c:pt idx="60">
                  <c:v>0.70120000678372696</c:v>
                </c:pt>
                <c:pt idx="61">
                  <c:v>0.70067683615305298</c:v>
                </c:pt>
                <c:pt idx="62">
                  <c:v>0.69855934114912899</c:v>
                </c:pt>
                <c:pt idx="63">
                  <c:v>0.69771960099610297</c:v>
                </c:pt>
                <c:pt idx="64">
                  <c:v>0.69641804257290196</c:v>
                </c:pt>
                <c:pt idx="65">
                  <c:v>0.69504846831567302</c:v>
                </c:pt>
                <c:pt idx="66">
                  <c:v>0.69501720754694296</c:v>
                </c:pt>
                <c:pt idx="67">
                  <c:v>0.69436584829481496</c:v>
                </c:pt>
                <c:pt idx="68">
                  <c:v>0.68884841503163297</c:v>
                </c:pt>
                <c:pt idx="69">
                  <c:v>0.68837503550517798</c:v>
                </c:pt>
                <c:pt idx="70">
                  <c:v>0.68252166748504295</c:v>
                </c:pt>
                <c:pt idx="71">
                  <c:v>0.68085574111592884</c:v>
                </c:pt>
                <c:pt idx="72">
                  <c:v>0.67866382089691102</c:v>
                </c:pt>
                <c:pt idx="73">
                  <c:v>0.67709222862454899</c:v>
                </c:pt>
                <c:pt idx="74">
                  <c:v>0.67663218771521905</c:v>
                </c:pt>
                <c:pt idx="75">
                  <c:v>0.66935741523197401</c:v>
                </c:pt>
                <c:pt idx="76">
                  <c:v>0.66935158513004511</c:v>
                </c:pt>
                <c:pt idx="77">
                  <c:v>0.66342844502424114</c:v>
                </c:pt>
                <c:pt idx="78">
                  <c:v>0.66337729750298802</c:v>
                </c:pt>
                <c:pt idx="79">
                  <c:v>0.65939400831525297</c:v>
                </c:pt>
                <c:pt idx="80">
                  <c:v>0.65819325682884</c:v>
                </c:pt>
                <c:pt idx="81">
                  <c:v>0.65413151914520096</c:v>
                </c:pt>
                <c:pt idx="82">
                  <c:v>0.64801719901426102</c:v>
                </c:pt>
                <c:pt idx="83">
                  <c:v>0.64594470759668399</c:v>
                </c:pt>
                <c:pt idx="84">
                  <c:v>0.64264390248070202</c:v>
                </c:pt>
                <c:pt idx="85">
                  <c:v>0.63983757105894701</c:v>
                </c:pt>
                <c:pt idx="86">
                  <c:v>0.63812958104899298</c:v>
                </c:pt>
                <c:pt idx="87">
                  <c:v>0.63339959960925107</c:v>
                </c:pt>
                <c:pt idx="88">
                  <c:v>0.62337801766581202</c:v>
                </c:pt>
                <c:pt idx="89">
                  <c:v>0.62198757212254596</c:v>
                </c:pt>
                <c:pt idx="90">
                  <c:v>0.61978490371518902</c:v>
                </c:pt>
                <c:pt idx="91">
                  <c:v>0.61745855804801497</c:v>
                </c:pt>
                <c:pt idx="92">
                  <c:v>0.61113200611584995</c:v>
                </c:pt>
                <c:pt idx="93">
                  <c:v>0.60619857053710491</c:v>
                </c:pt>
                <c:pt idx="94">
                  <c:v>0.60415904198766901</c:v>
                </c:pt>
                <c:pt idx="95">
                  <c:v>0.60208010571607395</c:v>
                </c:pt>
                <c:pt idx="96">
                  <c:v>0.59992869195863696</c:v>
                </c:pt>
                <c:pt idx="97">
                  <c:v>0.59838473856274799</c:v>
                </c:pt>
                <c:pt idx="98">
                  <c:v>0.59744047499090103</c:v>
                </c:pt>
                <c:pt idx="99">
                  <c:v>0.58896189836030399</c:v>
                </c:pt>
                <c:pt idx="100">
                  <c:v>0.57974909178534295</c:v>
                </c:pt>
                <c:pt idx="101">
                  <c:v>0.57198958996488702</c:v>
                </c:pt>
                <c:pt idx="102">
                  <c:v>0.56665911913315814</c:v>
                </c:pt>
                <c:pt idx="103">
                  <c:v>0.56515745960133701</c:v>
                </c:pt>
                <c:pt idx="104">
                  <c:v>0.560043941064996</c:v>
                </c:pt>
                <c:pt idx="105">
                  <c:v>0.53807710667872899</c:v>
                </c:pt>
                <c:pt idx="106">
                  <c:v>0.53381168882380703</c:v>
                </c:pt>
                <c:pt idx="107">
                  <c:v>0.51913856778211798</c:v>
                </c:pt>
                <c:pt idx="108">
                  <c:v>0.50168762739185302</c:v>
                </c:pt>
                <c:pt idx="109">
                  <c:v>0.49794002249767499</c:v>
                </c:pt>
                <c:pt idx="110">
                  <c:v>0.49681967947185102</c:v>
                </c:pt>
                <c:pt idx="111">
                  <c:v>0.49419704680180893</c:v>
                </c:pt>
                <c:pt idx="112">
                  <c:v>0.49374350572981601</c:v>
                </c:pt>
                <c:pt idx="113">
                  <c:v>0.490284720032929</c:v>
                </c:pt>
                <c:pt idx="114">
                  <c:v>0.488920623199878</c:v>
                </c:pt>
                <c:pt idx="115">
                  <c:v>0.48764850537808502</c:v>
                </c:pt>
                <c:pt idx="116">
                  <c:v>0.47009392943203498</c:v>
                </c:pt>
                <c:pt idx="117">
                  <c:v>0.46925517533553202</c:v>
                </c:pt>
                <c:pt idx="118">
                  <c:v>0.46719727247614001</c:v>
                </c:pt>
                <c:pt idx="119">
                  <c:v>0.459772777193099</c:v>
                </c:pt>
                <c:pt idx="120">
                  <c:v>0.45095732816309902</c:v>
                </c:pt>
                <c:pt idx="121">
                  <c:v>0.43946881317031505</c:v>
                </c:pt>
                <c:pt idx="122">
                  <c:v>0.43529881088411498</c:v>
                </c:pt>
                <c:pt idx="123">
                  <c:v>0.43472752804342002</c:v>
                </c:pt>
                <c:pt idx="124">
                  <c:v>0.43348152002492801</c:v>
                </c:pt>
                <c:pt idx="125">
                  <c:v>0.43143451508835701</c:v>
                </c:pt>
                <c:pt idx="126">
                  <c:v>0.42845613074364802</c:v>
                </c:pt>
                <c:pt idx="127">
                  <c:v>0.42814255763578601</c:v>
                </c:pt>
                <c:pt idx="128">
                  <c:v>0.427606210143337</c:v>
                </c:pt>
                <c:pt idx="129">
                  <c:v>0.42269847729648807</c:v>
                </c:pt>
                <c:pt idx="130">
                  <c:v>0.42157619497624399</c:v>
                </c:pt>
                <c:pt idx="131">
                  <c:v>0.41110505926722801</c:v>
                </c:pt>
                <c:pt idx="132">
                  <c:v>0.40404656722462701</c:v>
                </c:pt>
                <c:pt idx="133">
                  <c:v>0.40308218854295902</c:v>
                </c:pt>
                <c:pt idx="134">
                  <c:v>0.40199580941722401</c:v>
                </c:pt>
                <c:pt idx="135">
                  <c:v>0.39825364084227904</c:v>
                </c:pt>
                <c:pt idx="136">
                  <c:v>0.39684391127272101</c:v>
                </c:pt>
                <c:pt idx="137">
                  <c:v>0.39487866377207897</c:v>
                </c:pt>
                <c:pt idx="138">
                  <c:v>0.39013264179653101</c:v>
                </c:pt>
                <c:pt idx="139">
                  <c:v>0.38540037925909698</c:v>
                </c:pt>
                <c:pt idx="140">
                  <c:v>0.38472155038842298</c:v>
                </c:pt>
                <c:pt idx="141">
                  <c:v>0.37873260887704202</c:v>
                </c:pt>
                <c:pt idx="142">
                  <c:v>0.34924877604792198</c:v>
                </c:pt>
                <c:pt idx="143">
                  <c:v>0.34017238683873102</c:v>
                </c:pt>
                <c:pt idx="144">
                  <c:v>0.32822106895699499</c:v>
                </c:pt>
                <c:pt idx="145">
                  <c:v>0.31747491002102901</c:v>
                </c:pt>
                <c:pt idx="146">
                  <c:v>0.31509694990970499</c:v>
                </c:pt>
                <c:pt idx="147">
                  <c:v>0.309394893490611</c:v>
                </c:pt>
                <c:pt idx="148">
                  <c:v>0.30506258612832998</c:v>
                </c:pt>
                <c:pt idx="149">
                  <c:v>0.299927482613501</c:v>
                </c:pt>
                <c:pt idx="150">
                  <c:v>0.29480582081925999</c:v>
                </c:pt>
                <c:pt idx="151">
                  <c:v>0.28872206487726298</c:v>
                </c:pt>
                <c:pt idx="152">
                  <c:v>0.28431740729341098</c:v>
                </c:pt>
                <c:pt idx="153">
                  <c:v>0.28150355383082398</c:v>
                </c:pt>
                <c:pt idx="154">
                  <c:v>0.26135127552252602</c:v>
                </c:pt>
                <c:pt idx="155">
                  <c:v>0.239094991760229</c:v>
                </c:pt>
                <c:pt idx="156">
                  <c:v>0.14007916635288301</c:v>
                </c:pt>
              </c:numCache>
            </c:numRef>
          </c:yVal>
          <c:bubbleSize>
            <c:numRef>
              <c:f>data!$S$4:$S$160</c:f>
              <c:numCache>
                <c:formatCode>#,##0.0</c:formatCode>
                <c:ptCount val="157"/>
                <c:pt idx="0">
                  <c:v>4.855315</c:v>
                </c:pt>
                <c:pt idx="1">
                  <c:v>21.511887999999999</c:v>
                </c:pt>
                <c:pt idx="2">
                  <c:v>4.3034569999999999</c:v>
                </c:pt>
                <c:pt idx="3">
                  <c:v>317.64108700000003</c:v>
                </c:pt>
                <c:pt idx="4">
                  <c:v>4.5890019999999998</c:v>
                </c:pt>
                <c:pt idx="5">
                  <c:v>16.653345999999999</c:v>
                </c:pt>
                <c:pt idx="6">
                  <c:v>33.889747</c:v>
                </c:pt>
                <c:pt idx="7">
                  <c:v>9.2930259999999993</c:v>
                </c:pt>
                <c:pt idx="8">
                  <c:v>82.056775000000002</c:v>
                </c:pt>
                <c:pt idx="9">
                  <c:v>126.995411</c:v>
                </c:pt>
                <c:pt idx="10">
                  <c:v>48.500717000000002</c:v>
                </c:pt>
                <c:pt idx="11">
                  <c:v>7.5945609999999997</c:v>
                </c:pt>
                <c:pt idx="12">
                  <c:v>62.636580000000002</c:v>
                </c:pt>
                <c:pt idx="13">
                  <c:v>7.2850330000000003</c:v>
                </c:pt>
                <c:pt idx="14">
                  <c:v>5.3458259999999997</c:v>
                </c:pt>
                <c:pt idx="15">
                  <c:v>0.32927899999999999</c:v>
                </c:pt>
                <c:pt idx="16">
                  <c:v>10.697588</c:v>
                </c:pt>
                <c:pt idx="17">
                  <c:v>5.4812830000000003</c:v>
                </c:pt>
                <c:pt idx="18">
                  <c:v>45.316586000000001</c:v>
                </c:pt>
                <c:pt idx="19">
                  <c:v>7.0693780000000004</c:v>
                </c:pt>
                <c:pt idx="20">
                  <c:v>11.183393000000001</c:v>
                </c:pt>
                <c:pt idx="21">
                  <c:v>60.097563999999998</c:v>
                </c:pt>
                <c:pt idx="22">
                  <c:v>8.3874910000000007</c:v>
                </c:pt>
                <c:pt idx="23">
                  <c:v>61.899272000000003</c:v>
                </c:pt>
                <c:pt idx="24">
                  <c:v>4.8366910000000001</c:v>
                </c:pt>
                <c:pt idx="25">
                  <c:v>10.410786</c:v>
                </c:pt>
                <c:pt idx="26">
                  <c:v>2.024912</c:v>
                </c:pt>
                <c:pt idx="27">
                  <c:v>5.4116400000000002</c:v>
                </c:pt>
                <c:pt idx="28">
                  <c:v>0.409999</c:v>
                </c:pt>
                <c:pt idx="29">
                  <c:v>1.339459</c:v>
                </c:pt>
                <c:pt idx="30">
                  <c:v>0.87972300000000003</c:v>
                </c:pt>
                <c:pt idx="31">
                  <c:v>9.973141</c:v>
                </c:pt>
                <c:pt idx="32">
                  <c:v>0.40704499999999999</c:v>
                </c:pt>
                <c:pt idx="33">
                  <c:v>10.732357</c:v>
                </c:pt>
                <c:pt idx="34">
                  <c:v>38.038094000000001</c:v>
                </c:pt>
                <c:pt idx="35">
                  <c:v>0.256552</c:v>
                </c:pt>
                <c:pt idx="36">
                  <c:v>0.34573599999999999</c:v>
                </c:pt>
                <c:pt idx="37">
                  <c:v>3.2553239999999999</c:v>
                </c:pt>
                <c:pt idx="38">
                  <c:v>17.134708</c:v>
                </c:pt>
                <c:pt idx="39">
                  <c:v>40.665731999999998</c:v>
                </c:pt>
                <c:pt idx="40">
                  <c:v>2.240265</c:v>
                </c:pt>
                <c:pt idx="41">
                  <c:v>21.190154</c:v>
                </c:pt>
                <c:pt idx="42">
                  <c:v>4.4096590000000004</c:v>
                </c:pt>
                <c:pt idx="43">
                  <c:v>3.3722219999999998</c:v>
                </c:pt>
                <c:pt idx="44">
                  <c:v>6.5456190000000003</c:v>
                </c:pt>
                <c:pt idx="45">
                  <c:v>3.5084749999999998</c:v>
                </c:pt>
                <c:pt idx="46">
                  <c:v>26.245968999999999</c:v>
                </c:pt>
                <c:pt idx="47">
                  <c:v>110.64515400000001</c:v>
                </c:pt>
                <c:pt idx="48">
                  <c:v>27.913989999999998</c:v>
                </c:pt>
                <c:pt idx="49">
                  <c:v>7.4972820000000002</c:v>
                </c:pt>
                <c:pt idx="50">
                  <c:v>9.5879399999999997</c:v>
                </c:pt>
                <c:pt idx="51">
                  <c:v>4.6398270000000004</c:v>
                </c:pt>
                <c:pt idx="52">
                  <c:v>29.496120000000001</c:v>
                </c:pt>
                <c:pt idx="53">
                  <c:v>3.1690870000000002</c:v>
                </c:pt>
                <c:pt idx="54">
                  <c:v>140.36656099999999</c:v>
                </c:pt>
                <c:pt idx="55">
                  <c:v>15.75346</c:v>
                </c:pt>
                <c:pt idx="56">
                  <c:v>8.9339279999999999</c:v>
                </c:pt>
                <c:pt idx="57">
                  <c:v>3.759633</c:v>
                </c:pt>
                <c:pt idx="58">
                  <c:v>45.433414999999997</c:v>
                </c:pt>
                <c:pt idx="59">
                  <c:v>75.077546999999996</c:v>
                </c:pt>
                <c:pt idx="60">
                  <c:v>2.0433599999999998</c:v>
                </c:pt>
                <c:pt idx="61">
                  <c:v>1.2965690000000001</c:v>
                </c:pt>
                <c:pt idx="62">
                  <c:v>195.42325199999999</c:v>
                </c:pt>
                <c:pt idx="63">
                  <c:v>4.2191910000000004</c:v>
                </c:pt>
                <c:pt idx="64">
                  <c:v>29.043555000000001</c:v>
                </c:pt>
                <c:pt idx="65">
                  <c:v>3.090379</c:v>
                </c:pt>
                <c:pt idx="66">
                  <c:v>13.774908999999999</c:v>
                </c:pt>
                <c:pt idx="67">
                  <c:v>0.31292799999999998</c:v>
                </c:pt>
                <c:pt idx="68">
                  <c:v>46.300196</c:v>
                </c:pt>
                <c:pt idx="69">
                  <c:v>2.7299090000000001</c:v>
                </c:pt>
                <c:pt idx="70">
                  <c:v>10.373957000000001</c:v>
                </c:pt>
                <c:pt idx="71">
                  <c:v>6.4723920000000001</c:v>
                </c:pt>
                <c:pt idx="72">
                  <c:v>75.705146999999997</c:v>
                </c:pt>
                <c:pt idx="73">
                  <c:v>35.422589000000002</c:v>
                </c:pt>
                <c:pt idx="74">
                  <c:v>0.10426000000000001</c:v>
                </c:pt>
                <c:pt idx="75">
                  <c:v>0.85409800000000002</c:v>
                </c:pt>
                <c:pt idx="76">
                  <c:v>5.1765020000000002</c:v>
                </c:pt>
                <c:pt idx="77">
                  <c:v>10.225482</c:v>
                </c:pt>
                <c:pt idx="78">
                  <c:v>1354.1464430000001</c:v>
                </c:pt>
                <c:pt idx="79">
                  <c:v>6.1941259999999998</c:v>
                </c:pt>
                <c:pt idx="80">
                  <c:v>20.409946000000001</c:v>
                </c:pt>
                <c:pt idx="81">
                  <c:v>68.139238000000006</c:v>
                </c:pt>
                <c:pt idx="82">
                  <c:v>1.501266</c:v>
                </c:pt>
                <c:pt idx="83">
                  <c:v>0.52434499999999995</c:v>
                </c:pt>
                <c:pt idx="84">
                  <c:v>10.030832</c:v>
                </c:pt>
                <c:pt idx="85">
                  <c:v>6.459727</c:v>
                </c:pt>
                <c:pt idx="86">
                  <c:v>93.616853000000006</c:v>
                </c:pt>
                <c:pt idx="87">
                  <c:v>1.9775689999999999</c:v>
                </c:pt>
                <c:pt idx="88">
                  <c:v>3.575574</c:v>
                </c:pt>
                <c:pt idx="89">
                  <c:v>2.701117</c:v>
                </c:pt>
                <c:pt idx="90">
                  <c:v>84.474427000000006</c:v>
                </c:pt>
                <c:pt idx="91">
                  <c:v>27.794295999999999</c:v>
                </c:pt>
                <c:pt idx="92">
                  <c:v>0.76144199999999995</c:v>
                </c:pt>
                <c:pt idx="93">
                  <c:v>2.212037</c:v>
                </c:pt>
                <c:pt idx="94">
                  <c:v>7.6155840000000001</c:v>
                </c:pt>
                <c:pt idx="95">
                  <c:v>0.31391999999999998</c:v>
                </c:pt>
                <c:pt idx="96">
                  <c:v>232.51677100000001</c:v>
                </c:pt>
                <c:pt idx="97">
                  <c:v>5.5502390000000004</c:v>
                </c:pt>
                <c:pt idx="98">
                  <c:v>50.492407999999998</c:v>
                </c:pt>
                <c:pt idx="99">
                  <c:v>22.505091</c:v>
                </c:pt>
                <c:pt idx="100">
                  <c:v>7.0748449999999998</c:v>
                </c:pt>
                <c:pt idx="101">
                  <c:v>89.028740999999997</c:v>
                </c:pt>
                <c:pt idx="102">
                  <c:v>32.381283000000003</c:v>
                </c:pt>
                <c:pt idx="103">
                  <c:v>5.8222649999999998</c:v>
                </c:pt>
                <c:pt idx="104">
                  <c:v>14.376880999999999</c:v>
                </c:pt>
                <c:pt idx="105">
                  <c:v>0.69338500000000003</c:v>
                </c:pt>
                <c:pt idx="106">
                  <c:v>0.51258199999999998</c:v>
                </c:pt>
                <c:pt idx="107">
                  <c:v>1214.4643120000001</c:v>
                </c:pt>
                <c:pt idx="108">
                  <c:v>1.171163</c:v>
                </c:pt>
                <c:pt idx="109">
                  <c:v>1.2019040000000001</c:v>
                </c:pt>
                <c:pt idx="110">
                  <c:v>6.4360929999999996</c:v>
                </c:pt>
                <c:pt idx="111">
                  <c:v>0.53569900000000004</c:v>
                </c:pt>
                <c:pt idx="112">
                  <c:v>15.053112</c:v>
                </c:pt>
                <c:pt idx="113">
                  <c:v>184.7533</c:v>
                </c:pt>
                <c:pt idx="114">
                  <c:v>3.7586780000000002</c:v>
                </c:pt>
                <c:pt idx="115">
                  <c:v>0.16539699999999999</c:v>
                </c:pt>
                <c:pt idx="116">
                  <c:v>40.862900000000003</c:v>
                </c:pt>
                <c:pt idx="117">
                  <c:v>164.42549099999999</c:v>
                </c:pt>
                <c:pt idx="118">
                  <c:v>24.332754999999999</c:v>
                </c:pt>
                <c:pt idx="119">
                  <c:v>19.958351</c:v>
                </c:pt>
                <c:pt idx="120">
                  <c:v>50.495671999999999</c:v>
                </c:pt>
                <c:pt idx="121">
                  <c:v>24.255928000000001</c:v>
                </c:pt>
                <c:pt idx="122">
                  <c:v>9.211741</c:v>
                </c:pt>
                <c:pt idx="123">
                  <c:v>20.146442</c:v>
                </c:pt>
                <c:pt idx="124">
                  <c:v>3.365675</c:v>
                </c:pt>
                <c:pt idx="125">
                  <c:v>6.8883869999999998</c:v>
                </c:pt>
                <c:pt idx="126">
                  <c:v>29.852682000000001</c:v>
                </c:pt>
                <c:pt idx="127">
                  <c:v>6.78003</c:v>
                </c:pt>
                <c:pt idx="128">
                  <c:v>0.69135100000000005</c:v>
                </c:pt>
                <c:pt idx="129">
                  <c:v>158.258917</c:v>
                </c:pt>
                <c:pt idx="130">
                  <c:v>33.796461000000001</c:v>
                </c:pt>
                <c:pt idx="131">
                  <c:v>12.860716999999999</c:v>
                </c:pt>
                <c:pt idx="132">
                  <c:v>10.188174999999999</c:v>
                </c:pt>
                <c:pt idx="133">
                  <c:v>18.992706999999999</c:v>
                </c:pt>
                <c:pt idx="134">
                  <c:v>0.87905299999999997</c:v>
                </c:pt>
                <c:pt idx="135">
                  <c:v>45.039572999999997</c:v>
                </c:pt>
                <c:pt idx="136">
                  <c:v>21.570746</c:v>
                </c:pt>
                <c:pt idx="137">
                  <c:v>13.257269000000001</c:v>
                </c:pt>
                <c:pt idx="138">
                  <c:v>1.750732</c:v>
                </c:pt>
                <c:pt idx="139">
                  <c:v>10.277212</c:v>
                </c:pt>
                <c:pt idx="140">
                  <c:v>15.691784</c:v>
                </c:pt>
                <c:pt idx="141">
                  <c:v>43.192438000000003</c:v>
                </c:pt>
                <c:pt idx="142">
                  <c:v>29.117488999999999</c:v>
                </c:pt>
                <c:pt idx="143">
                  <c:v>10.323755</c:v>
                </c:pt>
                <c:pt idx="144">
                  <c:v>84.975605999999999</c:v>
                </c:pt>
                <c:pt idx="145">
                  <c:v>5.8356640000000004</c:v>
                </c:pt>
                <c:pt idx="146">
                  <c:v>4.5059449999999996</c:v>
                </c:pt>
                <c:pt idx="147">
                  <c:v>13.323104000000001</c:v>
                </c:pt>
                <c:pt idx="148">
                  <c:v>16.286705999999999</c:v>
                </c:pt>
                <c:pt idx="149">
                  <c:v>4.1017669999999997</c:v>
                </c:pt>
                <c:pt idx="150">
                  <c:v>11.506130000000001</c:v>
                </c:pt>
                <c:pt idx="151">
                  <c:v>1.6473800000000001</c:v>
                </c:pt>
                <c:pt idx="152">
                  <c:v>23.405670000000001</c:v>
                </c:pt>
                <c:pt idx="153">
                  <c:v>8.5188620000000004</c:v>
                </c:pt>
                <c:pt idx="154">
                  <c:v>15.891482</c:v>
                </c:pt>
                <c:pt idx="155">
                  <c:v>67.827494999999999</c:v>
                </c:pt>
                <c:pt idx="156">
                  <c:v>12.644041</c:v>
                </c:pt>
              </c:numCache>
            </c:numRef>
          </c:bubbleSize>
          <c:bubble3D val="1"/>
        </c:ser>
        <c:dLbls>
          <c:showLegendKey val="0"/>
          <c:showVal val="0"/>
          <c:showCatName val="0"/>
          <c:showSerName val="0"/>
          <c:showPercent val="0"/>
          <c:showBubbleSize val="0"/>
        </c:dLbls>
        <c:bubbleScale val="60"/>
        <c:showNegBubbles val="0"/>
        <c:axId val="132331008"/>
        <c:axId val="132370816"/>
      </c:bubbleChart>
      <c:valAx>
        <c:axId val="132331008"/>
        <c:scaling>
          <c:orientation val="minMax"/>
          <c:min val="0"/>
        </c:scaling>
        <c:delete val="0"/>
        <c:axPos val="b"/>
        <c:title>
          <c:tx>
            <c:rich>
              <a:bodyPr/>
              <a:lstStyle/>
              <a:p>
                <a:pPr>
                  <a:defRPr sz="3600">
                    <a:latin typeface="Book Antiqua" pitchFamily="18" charset="0"/>
                  </a:defRPr>
                </a:pPr>
                <a:r>
                  <a:rPr lang="en-US" sz="3600">
                    <a:latin typeface="Book Antiqua" pitchFamily="18" charset="0"/>
                  </a:rPr>
                  <a:t>CO2 emissions (tonnes per capita)</a:t>
                </a:r>
              </a:p>
            </c:rich>
          </c:tx>
          <c:layout/>
          <c:overlay val="0"/>
        </c:title>
        <c:numFmt formatCode="0.0" sourceLinked="1"/>
        <c:majorTickMark val="none"/>
        <c:minorTickMark val="none"/>
        <c:tickLblPos val="nextTo"/>
        <c:txPr>
          <a:bodyPr/>
          <a:lstStyle/>
          <a:p>
            <a:pPr>
              <a:defRPr sz="2000"/>
            </a:pPr>
            <a:endParaRPr lang="en-US"/>
          </a:p>
        </c:txPr>
        <c:crossAx val="132370816"/>
        <c:crosses val="autoZero"/>
        <c:crossBetween val="midCat"/>
      </c:valAx>
      <c:valAx>
        <c:axId val="132370816"/>
        <c:scaling>
          <c:orientation val="minMax"/>
          <c:max val="1"/>
        </c:scaling>
        <c:delete val="0"/>
        <c:axPos val="l"/>
        <c:majorGridlines/>
        <c:title>
          <c:tx>
            <c:rich>
              <a:bodyPr/>
              <a:lstStyle/>
              <a:p>
                <a:pPr>
                  <a:defRPr sz="3600">
                    <a:latin typeface="Book Antiqua" pitchFamily="18" charset="0"/>
                  </a:defRPr>
                </a:pPr>
                <a:r>
                  <a:rPr lang="en-US" sz="3600">
                    <a:latin typeface="Book Antiqua" pitchFamily="18" charset="0"/>
                  </a:rPr>
                  <a:t>2010 HDI</a:t>
                </a:r>
              </a:p>
            </c:rich>
          </c:tx>
          <c:layout/>
          <c:overlay val="0"/>
        </c:title>
        <c:numFmt formatCode="0.000" sourceLinked="1"/>
        <c:majorTickMark val="none"/>
        <c:minorTickMark val="none"/>
        <c:tickLblPos val="nextTo"/>
        <c:txPr>
          <a:bodyPr/>
          <a:lstStyle/>
          <a:p>
            <a:pPr>
              <a:defRPr sz="2000"/>
            </a:pPr>
            <a:endParaRPr lang="en-US"/>
          </a:p>
        </c:txPr>
        <c:crossAx val="132331008"/>
        <c:crosses val="autoZero"/>
        <c:crossBetween val="midCat"/>
      </c:valAx>
      <c:spPr>
        <a:solidFill>
          <a:srgbClr val="FFFFFF">
            <a:lumMod val="85000"/>
          </a:srgbClr>
        </a:solidFill>
        <a:effectLst>
          <a:glow rad="63500">
            <a:srgbClr val="333399">
              <a:satMod val="175000"/>
              <a:alpha val="40000"/>
            </a:srgbClr>
          </a:glow>
        </a:effectLst>
      </c:spPr>
    </c:plotArea>
    <c:plotVisOnly val="1"/>
    <c:dispBlanksAs val="gap"/>
    <c:showDLblsOverMax val="0"/>
  </c:chart>
  <c:externalData r:id="rId2">
    <c:autoUpdate val="0"/>
  </c:externalData>
  <c:userShapes r:id="rId3"/>
</c:chartSpace>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A471C8-D612-4A04-8E9B-C1BB8514B57D}"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mc:AlternateContent xmlns:mc="http://schemas.openxmlformats.org/markup-compatibility/2006" xmlns:a14="http://schemas.microsoft.com/office/drawing/2010/main">
      <mc:Choice Requires="a14">
        <dgm:pt modelId="{A95DAA47-3844-4514-AA79-CC35B029BBF9}">
          <dgm:prSet custT="1"/>
          <dgm:spPr/>
          <dgm:t>
            <a:bodyPr/>
            <a:lstStyle/>
            <a:p>
              <a:pPr rtl="0"/>
              <a:r>
                <a:rPr lang="en-US" sz="2400" b="0" dirty="0" smtClean="0">
                  <a:solidFill>
                    <a:schemeClr val="tx1"/>
                  </a:solidFill>
                </a:rPr>
                <a:t>(1) </a:t>
              </a:r>
              <a14:m>
                <m:oMath xmlns:m="http://schemas.openxmlformats.org/officeDocument/2006/math">
                  <m:r>
                    <a:rPr lang="en-US" sz="2400" b="0" i="0" smtClean="0">
                      <a:solidFill>
                        <a:schemeClr val="tx1"/>
                      </a:solidFill>
                      <a:latin typeface="Cambria Math"/>
                    </a:rPr>
                    <m:t>  </m:t>
                  </m:r>
                  <m:r>
                    <a:rPr lang="en-US" sz="2400" b="0" i="1" smtClean="0">
                      <a:solidFill>
                        <a:schemeClr val="tx1"/>
                      </a:solidFill>
                      <a:latin typeface="Cambria Math"/>
                    </a:rPr>
                    <m:t>𝐷𝑖𝑚𝑒𝑛𝑠𝑖𝑜𝑛</m:t>
                  </m:r>
                  <m:r>
                    <a:rPr lang="en-US" sz="2400" b="0" i="1" smtClean="0">
                      <a:solidFill>
                        <a:schemeClr val="tx1"/>
                      </a:solidFill>
                      <a:latin typeface="Cambria Math"/>
                    </a:rPr>
                    <m:t> </m:t>
                  </m:r>
                  <m:r>
                    <a:rPr lang="en-US" sz="2400" b="0" i="1" smtClean="0">
                      <a:solidFill>
                        <a:schemeClr val="tx1"/>
                      </a:solidFill>
                      <a:latin typeface="Cambria Math"/>
                    </a:rPr>
                    <m:t>𝑖𝑛𝑑𝑒𝑥</m:t>
                  </m:r>
                  <m:r>
                    <a:rPr lang="en-US" sz="2400" b="0" i="1" smtClean="0">
                      <a:solidFill>
                        <a:schemeClr val="tx1"/>
                      </a:solidFill>
                      <a:latin typeface="Cambria Math"/>
                    </a:rPr>
                    <m:t>= </m:t>
                  </m:r>
                  <m:f>
                    <m:fPr>
                      <m:ctrlPr>
                        <a:rPr lang="en-US" sz="2400" b="0" i="1">
                          <a:solidFill>
                            <a:schemeClr val="tx1"/>
                          </a:solidFill>
                          <a:latin typeface="Cambria Math"/>
                        </a:rPr>
                      </m:ctrlPr>
                    </m:fPr>
                    <m:num>
                      <m:r>
                        <a:rPr lang="en-US" sz="2400" b="0" i="1">
                          <a:solidFill>
                            <a:schemeClr val="tx1"/>
                          </a:solidFill>
                          <a:latin typeface="Cambria Math"/>
                        </a:rPr>
                        <m:t>𝑎𝑐𝑡𝑢𝑎𝑙</m:t>
                      </m:r>
                      <m:r>
                        <a:rPr lang="en-US" sz="2400" b="0" i="1">
                          <a:solidFill>
                            <a:schemeClr val="tx1"/>
                          </a:solidFill>
                          <a:latin typeface="Cambria Math"/>
                        </a:rPr>
                        <m:t> </m:t>
                      </m:r>
                      <m:r>
                        <a:rPr lang="en-US" sz="2400" b="0" i="1">
                          <a:solidFill>
                            <a:schemeClr val="tx1"/>
                          </a:solidFill>
                          <a:latin typeface="Cambria Math"/>
                        </a:rPr>
                        <m:t>𝑣𝑎𝑙𝑢𝑒</m:t>
                      </m:r>
                      <m:r>
                        <a:rPr lang="en-US" sz="2400" b="0" i="1">
                          <a:solidFill>
                            <a:schemeClr val="tx1"/>
                          </a:solidFill>
                          <a:latin typeface="Cambria Math"/>
                        </a:rPr>
                        <m:t> − </m:t>
                      </m:r>
                      <m:r>
                        <a:rPr lang="en-US" sz="2400" b="0" i="1">
                          <a:solidFill>
                            <a:schemeClr val="tx1"/>
                          </a:solidFill>
                          <a:latin typeface="Cambria Math"/>
                        </a:rPr>
                        <m:t>𝑚𝑖𝑛𝑖𝑚𝑢𝑚</m:t>
                      </m:r>
                      <m:r>
                        <a:rPr lang="en-US" sz="2400" b="0" i="1">
                          <a:solidFill>
                            <a:schemeClr val="tx1"/>
                          </a:solidFill>
                          <a:latin typeface="Cambria Math"/>
                        </a:rPr>
                        <m:t> </m:t>
                      </m:r>
                      <m:r>
                        <a:rPr lang="en-US" sz="2400" b="0" i="1">
                          <a:solidFill>
                            <a:schemeClr val="tx1"/>
                          </a:solidFill>
                          <a:latin typeface="Cambria Math"/>
                        </a:rPr>
                        <m:t>𝑣𝑎𝑙𝑢𝑒</m:t>
                      </m:r>
                    </m:num>
                    <m:den>
                      <m:func>
                        <m:funcPr>
                          <m:ctrlPr>
                            <a:rPr lang="en-US" sz="2400" b="0" i="1">
                              <a:solidFill>
                                <a:schemeClr val="tx1"/>
                              </a:solidFill>
                              <a:latin typeface="Cambria Math"/>
                            </a:rPr>
                          </m:ctrlPr>
                        </m:funcPr>
                        <m:fName>
                          <m:r>
                            <m:rPr>
                              <m:sty m:val="p"/>
                            </m:rPr>
                            <a:rPr lang="en-US" sz="2400" b="0">
                              <a:solidFill>
                                <a:schemeClr val="tx1"/>
                              </a:solidFill>
                              <a:latin typeface="Cambria Math"/>
                            </a:rPr>
                            <m:t>maximum</m:t>
                          </m:r>
                          <m:r>
                            <a:rPr lang="en-US" sz="2400" b="0" i="1">
                              <a:solidFill>
                                <a:schemeClr val="tx1"/>
                              </a:solidFill>
                              <a:latin typeface="Cambria Math"/>
                            </a:rPr>
                            <m:t> </m:t>
                          </m:r>
                          <m:r>
                            <m:rPr>
                              <m:sty m:val="p"/>
                            </m:rPr>
                            <a:rPr lang="en-US" sz="2400" b="0">
                              <a:solidFill>
                                <a:schemeClr val="tx1"/>
                              </a:solidFill>
                              <a:latin typeface="Cambria Math"/>
                            </a:rPr>
                            <m:t>value</m:t>
                          </m:r>
                        </m:fName>
                        <m:e>
                          <m:r>
                            <a:rPr lang="en-US" sz="2400" b="0" i="1">
                              <a:solidFill>
                                <a:schemeClr val="tx1"/>
                              </a:solidFill>
                              <a:latin typeface="Cambria Math"/>
                            </a:rPr>
                            <m:t> −</m:t>
                          </m:r>
                        </m:e>
                      </m:func>
                      <m:r>
                        <a:rPr lang="en-US" sz="2400" b="0" i="1">
                          <a:solidFill>
                            <a:schemeClr val="tx1"/>
                          </a:solidFill>
                          <a:latin typeface="Cambria Math"/>
                        </a:rPr>
                        <m:t> </m:t>
                      </m:r>
                      <m:r>
                        <a:rPr lang="en-US" sz="2400" b="0" i="1">
                          <a:solidFill>
                            <a:schemeClr val="tx1"/>
                          </a:solidFill>
                          <a:latin typeface="Cambria Math"/>
                        </a:rPr>
                        <m:t>𝑚𝑖𝑛𝑖𝑚𝑢𝑚</m:t>
                      </m:r>
                      <m:r>
                        <a:rPr lang="en-US" sz="2400" b="0" i="1">
                          <a:solidFill>
                            <a:schemeClr val="tx1"/>
                          </a:solidFill>
                          <a:latin typeface="Cambria Math"/>
                        </a:rPr>
                        <m:t> </m:t>
                      </m:r>
                      <m:r>
                        <a:rPr lang="en-US" sz="2400" b="0" i="1">
                          <a:solidFill>
                            <a:schemeClr val="tx1"/>
                          </a:solidFill>
                          <a:latin typeface="Cambria Math"/>
                        </a:rPr>
                        <m:t>𝑣𝑎𝑙𝑢𝑒</m:t>
                      </m:r>
                    </m:den>
                  </m:f>
                </m:oMath>
              </a14:m>
              <a:endParaRPr lang="en-US" sz="1800" dirty="0"/>
            </a:p>
          </dgm:t>
        </dgm:pt>
      </mc:Choice>
      <mc:Fallback xmlns="">
        <dgm:pt modelId="{A95DAA47-3844-4514-AA79-CC35B029BBF9}">
          <dgm:prSet custT="1"/>
          <dgm:spPr/>
          <dgm:t>
            <a:bodyPr/>
            <a:lstStyle/>
            <a:p>
              <a:pPr rtl="0"/>
              <a:r>
                <a:rPr lang="en-US" sz="2400" b="0" dirty="0" smtClean="0">
                  <a:solidFill>
                    <a:schemeClr val="tx1"/>
                  </a:solidFill>
                </a:rPr>
                <a:t>(1) </a:t>
              </a:r>
              <a:r>
                <a:rPr lang="en-US" sz="2400" b="0" i="0" smtClean="0">
                  <a:solidFill>
                    <a:schemeClr val="tx1"/>
                  </a:solidFill>
                  <a:latin typeface="Cambria Math"/>
                </a:rPr>
                <a:t>  </a:t>
              </a:r>
              <a:r>
                <a:rPr lang="en-US" sz="2400" b="0" i="0" smtClean="0">
                  <a:solidFill>
                    <a:schemeClr val="tx1"/>
                  </a:solidFill>
                </a:rPr>
                <a:t>𝐷𝑖𝑚𝑒𝑛𝑠𝑖𝑜𝑛 𝑖𝑛𝑑𝑒𝑥= </a:t>
              </a:r>
              <a:r>
                <a:rPr lang="en-US" sz="2400" b="0" i="0">
                  <a:solidFill>
                    <a:schemeClr val="tx1"/>
                  </a:solidFill>
                </a:rPr>
                <a:t> (𝑎𝑐𝑡𝑢𝑎𝑙 𝑣𝑎𝑙𝑢𝑒 − 𝑚𝑖𝑛𝑖𝑚𝑢𝑚 𝑣𝑎𝑙𝑢𝑒)/(〖maximum value〗⁡〖 −〗  𝑚𝑖𝑛𝑖𝑚𝑢𝑚 𝑣𝑎𝑙𝑢𝑒)</a:t>
              </a:r>
              <a:endParaRPr lang="en-US" sz="1800" dirty="0"/>
            </a:p>
          </dgm:t>
        </dgm:pt>
      </mc:Fallback>
    </mc:AlternateContent>
    <dgm:pt modelId="{37C3F378-6BED-40C7-A093-A21FB07A9591}" type="parTrans" cxnId="{BDECAC04-AEC3-44B5-ADC6-1417073E8C9A}">
      <dgm:prSet/>
      <dgm:spPr/>
      <dgm:t>
        <a:bodyPr/>
        <a:lstStyle/>
        <a:p>
          <a:endParaRPr lang="en-US"/>
        </a:p>
      </dgm:t>
    </dgm:pt>
    <dgm:pt modelId="{5B5CC210-18CB-40E1-ADE5-7EA492B8BCA8}" type="sibTrans" cxnId="{BDECAC04-AEC3-44B5-ADC6-1417073E8C9A}">
      <dgm:prSet/>
      <dgm:spPr/>
      <dgm:t>
        <a:bodyPr/>
        <a:lstStyle/>
        <a:p>
          <a:endParaRPr lang="en-US"/>
        </a:p>
      </dgm:t>
    </dgm:pt>
    <mc:AlternateContent xmlns:mc="http://schemas.openxmlformats.org/markup-compatibility/2006" xmlns:a14="http://schemas.microsoft.com/office/drawing/2010/main">
      <mc:Choice Requires="a14">
        <dgm:pt modelId="{983606BB-2794-4952-9BB1-40B1D8ADFAA9}">
          <dgm:prSet custT="1"/>
          <dgm:spPr/>
          <dgm:t>
            <a:bodyPr/>
            <a:lstStyle/>
            <a:p>
              <a:pPr rtl="0"/>
              <a14:m>
                <m:oMath xmlns:m="http://schemas.openxmlformats.org/officeDocument/2006/math">
                  <m:d>
                    <m:dPr>
                      <m:ctrlPr>
                        <a:rPr lang="en-US" sz="2400" b="0" i="1" smtClean="0">
                          <a:latin typeface="Cambria Math"/>
                        </a:rPr>
                      </m:ctrlPr>
                    </m:dPr>
                    <m:e>
                      <m:r>
                        <a:rPr lang="en-US" sz="2400" b="0" i="1" smtClean="0">
                          <a:latin typeface="Cambria Math"/>
                        </a:rPr>
                        <m:t>2</m:t>
                      </m:r>
                    </m:e>
                  </m:d>
                  <m:r>
                    <a:rPr lang="en-US" sz="2400" b="0" i="1" smtClean="0">
                      <a:latin typeface="Cambria Math"/>
                    </a:rPr>
                    <m:t>  </m:t>
                  </m:r>
                  <m:r>
                    <a:rPr lang="en-US" sz="2400" b="0" i="1" smtClean="0">
                      <a:latin typeface="Cambria Math"/>
                    </a:rPr>
                    <m:t>𝐼𝑛𝑐𝑜𝑚𝑒</m:t>
                  </m:r>
                  <m:r>
                    <a:rPr lang="en-US" sz="2400" b="0" i="1" smtClean="0">
                      <a:latin typeface="Cambria Math"/>
                    </a:rPr>
                    <m:t> </m:t>
                  </m:r>
                  <m:r>
                    <a:rPr lang="en-US" sz="2400" b="0" i="1" smtClean="0">
                      <a:latin typeface="Cambria Math"/>
                    </a:rPr>
                    <m:t>𝐼𝑛𝑑𝑒𝑥</m:t>
                  </m:r>
                  <m:r>
                    <a:rPr lang="en-US" sz="2400" b="0" i="1" smtClean="0">
                      <a:latin typeface="Cambria Math"/>
                    </a:rPr>
                    <m:t>= </m:t>
                  </m:r>
                  <m:f>
                    <m:fPr>
                      <m:ctrlPr>
                        <a:rPr lang="en-US" sz="2400" b="0" i="1">
                          <a:latin typeface="Cambria Math"/>
                        </a:rPr>
                      </m:ctrlPr>
                    </m:fPr>
                    <m:num>
                      <m:func>
                        <m:funcPr>
                          <m:ctrlPr>
                            <a:rPr lang="en-US" sz="2400" b="0" i="1">
                              <a:latin typeface="Cambria Math"/>
                            </a:rPr>
                          </m:ctrlPr>
                        </m:funcPr>
                        <m:fName>
                          <m:r>
                            <m:rPr>
                              <m:sty m:val="p"/>
                            </m:rPr>
                            <a:rPr lang="en-US" sz="2400" b="0">
                              <a:latin typeface="Cambria Math"/>
                            </a:rPr>
                            <m:t>ln</m:t>
                          </m:r>
                        </m:fName>
                        <m:e>
                          <m:d>
                            <m:dPr>
                              <m:ctrlPr>
                                <a:rPr lang="en-US" sz="2400" b="0" i="1">
                                  <a:latin typeface="Cambria Math"/>
                                </a:rPr>
                              </m:ctrlPr>
                            </m:dPr>
                            <m:e>
                              <m:r>
                                <a:rPr lang="en-US" sz="2400" b="0" i="1">
                                  <a:latin typeface="Cambria Math"/>
                                </a:rPr>
                                <m:t>𝑎𝑐𝑡𝑢𝑎𝑙</m:t>
                              </m:r>
                              <m:r>
                                <a:rPr lang="en-US" sz="2400" b="0" i="1">
                                  <a:latin typeface="Cambria Math"/>
                                </a:rPr>
                                <m:t> </m:t>
                              </m:r>
                              <m:r>
                                <a:rPr lang="en-US" sz="2400" b="0" i="1">
                                  <a:latin typeface="Cambria Math"/>
                                </a:rPr>
                                <m:t>𝑃𝑃𝑃</m:t>
                              </m:r>
                              <m:r>
                                <a:rPr lang="en-US" sz="2400" b="0" i="1">
                                  <a:latin typeface="Cambria Math"/>
                                </a:rPr>
                                <m:t>$</m:t>
                              </m:r>
                            </m:e>
                          </m:d>
                        </m:e>
                      </m:func>
                      <m:r>
                        <a:rPr lang="en-US" sz="2400" b="0" i="1">
                          <a:latin typeface="Cambria Math"/>
                        </a:rPr>
                        <m:t>−</m:t>
                      </m:r>
                      <m:r>
                        <m:rPr>
                          <m:sty m:val="p"/>
                        </m:rPr>
                        <a:rPr lang="en-US" sz="2400" b="0">
                          <a:latin typeface="Cambria Math"/>
                        </a:rPr>
                        <m:t>ln</m:t>
                      </m:r>
                      <m:r>
                        <a:rPr lang="en-US" sz="2400" b="0" i="1">
                          <a:latin typeface="Cambria Math"/>
                        </a:rPr>
                        <m:t>(163 </m:t>
                      </m:r>
                      <m:r>
                        <a:rPr lang="en-US" sz="2400" b="0" i="1">
                          <a:latin typeface="Cambria Math"/>
                        </a:rPr>
                        <m:t>𝑃𝑃𝑃</m:t>
                      </m:r>
                      <m:r>
                        <a:rPr lang="en-US" sz="2400" b="0" i="1">
                          <a:latin typeface="Cambria Math"/>
                        </a:rPr>
                        <m:t>$)</m:t>
                      </m:r>
                    </m:num>
                    <m:den>
                      <m:func>
                        <m:funcPr>
                          <m:ctrlPr>
                            <a:rPr lang="en-US" sz="2400" b="0" i="1">
                              <a:latin typeface="Cambria Math"/>
                            </a:rPr>
                          </m:ctrlPr>
                        </m:funcPr>
                        <m:fName>
                          <m:r>
                            <m:rPr>
                              <m:sty m:val="p"/>
                            </m:rPr>
                            <a:rPr lang="en-US" sz="2400" b="0">
                              <a:latin typeface="Cambria Math"/>
                            </a:rPr>
                            <m:t>ln</m:t>
                          </m:r>
                        </m:fName>
                        <m:e>
                          <m:d>
                            <m:dPr>
                              <m:ctrlPr>
                                <a:rPr lang="en-US" sz="2400" b="0" i="1">
                                  <a:latin typeface="Cambria Math"/>
                                </a:rPr>
                              </m:ctrlPr>
                            </m:dPr>
                            <m:e>
                              <m:r>
                                <a:rPr lang="en-US" sz="2400" b="0" i="1">
                                  <a:latin typeface="Cambria Math"/>
                                </a:rPr>
                                <m:t>108,211 </m:t>
                              </m:r>
                              <m:r>
                                <a:rPr lang="en-US" sz="2400" b="0" i="1">
                                  <a:latin typeface="Cambria Math"/>
                                </a:rPr>
                                <m:t>𝑃𝑃𝑃</m:t>
                              </m:r>
                              <m:r>
                                <a:rPr lang="en-US" sz="2400" b="0" i="1">
                                  <a:latin typeface="Cambria Math"/>
                                </a:rPr>
                                <m:t>$</m:t>
                              </m:r>
                            </m:e>
                          </m:d>
                        </m:e>
                      </m:func>
                      <m:r>
                        <a:rPr lang="en-US" sz="2400" b="0" i="1">
                          <a:latin typeface="Cambria Math"/>
                        </a:rPr>
                        <m:t>−</m:t>
                      </m:r>
                      <m:r>
                        <m:rPr>
                          <m:sty m:val="p"/>
                        </m:rPr>
                        <a:rPr lang="en-US" sz="2400" b="0">
                          <a:latin typeface="Cambria Math"/>
                        </a:rPr>
                        <m:t>ln</m:t>
                      </m:r>
                      <m:r>
                        <a:rPr lang="en-US" sz="2400" b="0" i="1">
                          <a:latin typeface="Cambria Math"/>
                        </a:rPr>
                        <m:t>(163 </m:t>
                      </m:r>
                      <m:r>
                        <a:rPr lang="en-US" sz="2400" b="0" i="1">
                          <a:latin typeface="Cambria Math"/>
                        </a:rPr>
                        <m:t>𝑃𝑃𝑃</m:t>
                      </m:r>
                      <m:r>
                        <a:rPr lang="en-US" sz="2400" b="0" i="1">
                          <a:latin typeface="Cambria Math"/>
                        </a:rPr>
                        <m:t>$)</m:t>
                      </m:r>
                    </m:den>
                  </m:f>
                </m:oMath>
              </a14:m>
              <a:r>
                <a:rPr lang="en-US" sz="2400" b="0" dirty="0">
                  <a:latin typeface="Book Antiqua" pitchFamily="18" charset="0"/>
                </a:rPr>
                <a:t>    </a:t>
              </a:r>
              <a:endParaRPr lang="en-US" sz="2400" dirty="0">
                <a:latin typeface="Book Antiqua" pitchFamily="18" charset="0"/>
              </a:endParaRPr>
            </a:p>
          </dgm:t>
        </dgm:pt>
      </mc:Choice>
      <mc:Fallback xmlns="">
        <dgm:pt modelId="{983606BB-2794-4952-9BB1-40B1D8ADFAA9}">
          <dgm:prSet custT="1"/>
          <dgm:spPr/>
          <dgm:t>
            <a:bodyPr/>
            <a:lstStyle/>
            <a:p>
              <a:pPr rtl="0"/>
              <a:r>
                <a:rPr lang="en-US" sz="2400" b="0" i="0" smtClean="0">
                  <a:latin typeface="Cambria Math"/>
                </a:rPr>
                <a:t>(2)   𝐼𝑛𝑐𝑜𝑚𝑒 𝐼𝑛𝑑𝑒𝑥= </a:t>
              </a:r>
              <a:r>
                <a:rPr lang="en-US" sz="2400" b="0" i="0">
                  <a:latin typeface="Cambria Math"/>
                </a:rPr>
                <a:t> ( ln⁡(𝑎𝑐𝑡𝑢𝑎𝑙 𝑃𝑃𝑃$)−ln(163 𝑃𝑃𝑃$))/(ln⁡(108,211 𝑃𝑃𝑃$)−ln(163 𝑃𝑃𝑃$))</a:t>
              </a:r>
              <a:r>
                <a:rPr lang="en-US" sz="2400" b="0" dirty="0">
                  <a:latin typeface="Book Antiqua" pitchFamily="18" charset="0"/>
                </a:rPr>
                <a:t>    </a:t>
              </a:r>
              <a:endParaRPr lang="en-US" sz="2400" dirty="0">
                <a:latin typeface="Book Antiqua" pitchFamily="18" charset="0"/>
              </a:endParaRPr>
            </a:p>
          </dgm:t>
        </dgm:pt>
      </mc:Fallback>
    </mc:AlternateContent>
    <dgm:pt modelId="{D38933BD-248C-4957-BEB7-92C7ADA4C1BB}" type="parTrans" cxnId="{BA3A5614-7BF1-4F87-8485-857C129C8B94}">
      <dgm:prSet/>
      <dgm:spPr/>
      <dgm:t>
        <a:bodyPr/>
        <a:lstStyle/>
        <a:p>
          <a:endParaRPr lang="en-US"/>
        </a:p>
      </dgm:t>
    </dgm:pt>
    <dgm:pt modelId="{7A87ED39-3E38-47C3-8CD3-0BABC339576F}" type="sibTrans" cxnId="{BA3A5614-7BF1-4F87-8485-857C129C8B94}">
      <dgm:prSet/>
      <dgm:spPr/>
      <dgm:t>
        <a:bodyPr/>
        <a:lstStyle/>
        <a:p>
          <a:endParaRPr lang="en-US"/>
        </a:p>
      </dgm:t>
    </dgm:pt>
    <mc:AlternateContent xmlns:mc="http://schemas.openxmlformats.org/markup-compatibility/2006" xmlns:a14="http://schemas.microsoft.com/office/drawing/2010/main">
      <mc:Choice Requires="a14">
        <dgm:pt modelId="{2FF5EDCE-D906-48F9-BEBA-55C663D65038}">
          <dgm:prSet custT="1"/>
          <dgm:spPr/>
          <dgm:t>
            <a:bodyPr/>
            <a:lstStyle/>
            <a:p>
              <a:pPr rtl="0"/>
              <a14:m>
                <m:oMathPara xmlns:m="http://schemas.openxmlformats.org/officeDocument/2006/math">
                  <m:oMathParaPr>
                    <m:jc m:val="centerGroup"/>
                  </m:oMathParaPr>
                  <m:oMath xmlns:m="http://schemas.openxmlformats.org/officeDocument/2006/math">
                    <m:d>
                      <m:dPr>
                        <m:ctrlPr>
                          <a:rPr lang="en-US" sz="2400" b="0" i="1" smtClean="0">
                            <a:latin typeface="Cambria Math"/>
                          </a:rPr>
                        </m:ctrlPr>
                      </m:dPr>
                      <m:e>
                        <m:r>
                          <a:rPr lang="en-US" sz="2400" b="0" i="1" smtClean="0">
                            <a:latin typeface="Cambria Math"/>
                          </a:rPr>
                          <m:t>3</m:t>
                        </m:r>
                      </m:e>
                    </m:d>
                    <m:r>
                      <a:rPr lang="en-US" sz="2400" b="0" i="1" smtClean="0">
                        <a:latin typeface="Cambria Math"/>
                      </a:rPr>
                      <m:t>   </m:t>
                    </m:r>
                    <m:r>
                      <a:rPr lang="en-US" sz="2400" b="0" i="1" smtClean="0">
                        <a:latin typeface="Cambria Math"/>
                      </a:rPr>
                      <m:t>𝐻𝐷𝐼</m:t>
                    </m:r>
                    <m:r>
                      <a:rPr lang="en-US" sz="2400" b="0" i="1" smtClean="0">
                        <a:latin typeface="Cambria Math"/>
                      </a:rPr>
                      <m:t>=</m:t>
                    </m:r>
                    <m:sSup>
                      <m:sSupPr>
                        <m:ctrlPr>
                          <a:rPr lang="en-US" sz="2400" b="0" i="1">
                            <a:latin typeface="Cambria Math"/>
                          </a:rPr>
                        </m:ctrlPr>
                      </m:sSupPr>
                      <m:e>
                        <m:r>
                          <a:rPr lang="en-US" sz="2400" b="0" i="1">
                            <a:latin typeface="Cambria Math"/>
                          </a:rPr>
                          <m:t>(</m:t>
                        </m:r>
                        <m:sSub>
                          <m:sSubPr>
                            <m:ctrlPr>
                              <a:rPr lang="en-US" sz="2400" b="0" i="1">
                                <a:latin typeface="Cambria Math"/>
                              </a:rPr>
                            </m:ctrlPr>
                          </m:sSubPr>
                          <m:e>
                            <m:r>
                              <a:rPr lang="en-US" sz="2400" b="0" i="1">
                                <a:latin typeface="Cambria Math"/>
                              </a:rPr>
                              <m:t>𝐻</m:t>
                            </m:r>
                          </m:e>
                          <m:sub>
                            <m:r>
                              <a:rPr lang="en-US" sz="2400" b="0" i="1">
                                <a:latin typeface="Cambria Math"/>
                              </a:rPr>
                              <m:t>𝐻𝑒𝑎𝑙𝑡h</m:t>
                            </m:r>
                            <m:r>
                              <a:rPr lang="en-US" sz="2400" b="0" i="1">
                                <a:latin typeface="Cambria Math"/>
                              </a:rPr>
                              <m:t> </m:t>
                            </m:r>
                          </m:sub>
                        </m:sSub>
                        <m:r>
                          <a:rPr lang="en-US" sz="2400" b="0" i="1">
                            <a:latin typeface="Cambria Math"/>
                          </a:rPr>
                          <m:t>∗</m:t>
                        </m:r>
                        <m:sSub>
                          <m:sSubPr>
                            <m:ctrlPr>
                              <a:rPr lang="en-US" sz="2400" b="0" i="1">
                                <a:latin typeface="Cambria Math"/>
                              </a:rPr>
                            </m:ctrlPr>
                          </m:sSubPr>
                          <m:e>
                            <m:r>
                              <a:rPr lang="en-US" sz="2400" b="0" i="1">
                                <a:latin typeface="Cambria Math"/>
                              </a:rPr>
                              <m:t>𝐻</m:t>
                            </m:r>
                          </m:e>
                          <m:sub>
                            <m:r>
                              <a:rPr lang="en-US" sz="2400" b="0" i="1">
                                <a:latin typeface="Cambria Math"/>
                              </a:rPr>
                              <m:t>𝐸𝑑𝑢𝑐𝑎𝑡𝑖𝑜𝑛</m:t>
                            </m:r>
                          </m:sub>
                        </m:sSub>
                        <m:r>
                          <a:rPr lang="en-US" sz="2400" b="0" i="1">
                            <a:latin typeface="Cambria Math"/>
                          </a:rPr>
                          <m:t>∗</m:t>
                        </m:r>
                        <m:sSub>
                          <m:sSubPr>
                            <m:ctrlPr>
                              <a:rPr lang="en-US" sz="2400" b="0" i="1">
                                <a:latin typeface="Cambria Math"/>
                              </a:rPr>
                            </m:ctrlPr>
                          </m:sSubPr>
                          <m:e>
                            <m:r>
                              <a:rPr lang="en-US" sz="2400" b="0" i="1">
                                <a:latin typeface="Cambria Math"/>
                              </a:rPr>
                              <m:t>𝐻</m:t>
                            </m:r>
                          </m:e>
                          <m:sub>
                            <m:r>
                              <a:rPr lang="en-US" sz="2400" b="0" i="1">
                                <a:latin typeface="Cambria Math"/>
                              </a:rPr>
                              <m:t>𝐿𝑖𝑣𝑖𝑛𝑔</m:t>
                            </m:r>
                            <m:r>
                              <a:rPr lang="en-US" sz="2400" b="0" i="1">
                                <a:latin typeface="Cambria Math"/>
                              </a:rPr>
                              <m:t> </m:t>
                            </m:r>
                            <m:r>
                              <a:rPr lang="en-US" sz="2400" b="0" i="1">
                                <a:latin typeface="Cambria Math"/>
                              </a:rPr>
                              <m:t>𝑠𝑡𝑎𝑛𝑑𝑎𝑟𝑑</m:t>
                            </m:r>
                          </m:sub>
                        </m:sSub>
                        <m:r>
                          <a:rPr lang="en-US" sz="2400" b="0" i="1">
                            <a:latin typeface="Cambria Math"/>
                          </a:rPr>
                          <m:t>)</m:t>
                        </m:r>
                      </m:e>
                      <m:sup>
                        <m:r>
                          <a:rPr lang="en-US" sz="2400" b="0" i="1">
                            <a:latin typeface="Cambria Math"/>
                          </a:rPr>
                          <m:t>1/3</m:t>
                        </m:r>
                      </m:sup>
                    </m:sSup>
                  </m:oMath>
                </m:oMathPara>
              </a14:m>
              <a:endParaRPr lang="en-US" sz="2000" dirty="0">
                <a:latin typeface="Book Antiqua" pitchFamily="18" charset="0"/>
              </a:endParaRPr>
            </a:p>
          </dgm:t>
        </dgm:pt>
      </mc:Choice>
      <mc:Fallback xmlns="">
        <dgm:pt modelId="{2FF5EDCE-D906-48F9-BEBA-55C663D65038}">
          <dgm:prSet custT="1"/>
          <dgm:spPr/>
          <dgm:t>
            <a:bodyPr/>
            <a:lstStyle/>
            <a:p>
              <a:pPr rtl="0"/>
              <a:r>
                <a:rPr lang="en-US" sz="2400" b="0" i="0" smtClean="0">
                  <a:latin typeface="Cambria Math"/>
                </a:rPr>
                <a:t>(3)    </a:t>
              </a:r>
              <a:r>
                <a:rPr lang="en-US" sz="2400" b="0" i="0" smtClean="0"/>
                <a:t>𝐻𝐷𝐼=</a:t>
              </a:r>
              <a:r>
                <a:rPr lang="en-US" sz="2400" b="0" i="0"/>
                <a:t>〖(𝐻_(𝐻𝑒𝑎𝑙𝑡ℎ )∗𝐻_𝐸𝑑𝑢𝑐𝑎𝑡𝑖𝑜𝑛∗𝐻_(𝐿𝑖𝑣𝑖𝑛𝑔 𝑠𝑡𝑎𝑛𝑑𝑎𝑟𝑑))〗^(1/3)</a:t>
              </a:r>
              <a:endParaRPr lang="en-US" sz="2000" dirty="0">
                <a:latin typeface="Book Antiqua" pitchFamily="18" charset="0"/>
              </a:endParaRPr>
            </a:p>
          </dgm:t>
        </dgm:pt>
      </mc:Fallback>
    </mc:AlternateContent>
    <dgm:pt modelId="{F0331106-65C8-4112-B589-F9629BB946AE}" type="parTrans" cxnId="{92946BCA-E10F-479B-A429-B877D430DCA4}">
      <dgm:prSet/>
      <dgm:spPr/>
      <dgm:t>
        <a:bodyPr/>
        <a:lstStyle/>
        <a:p>
          <a:endParaRPr lang="en-US"/>
        </a:p>
      </dgm:t>
    </dgm:pt>
    <dgm:pt modelId="{B02507E7-936A-4B74-BD4A-752F91AD51AC}" type="sibTrans" cxnId="{92946BCA-E10F-479B-A429-B877D430DCA4}">
      <dgm:prSet/>
      <dgm:spPr/>
      <dgm:t>
        <a:bodyPr/>
        <a:lstStyle/>
        <a:p>
          <a:endParaRPr lang="en-US"/>
        </a:p>
      </dgm:t>
    </dgm:pt>
    <dgm:pt modelId="{7760075A-98F3-4968-9DB3-C2D906D5EC46}" type="pres">
      <dgm:prSet presAssocID="{F4A471C8-D612-4A04-8E9B-C1BB8514B57D}" presName="Name0" presStyleCnt="0">
        <dgm:presLayoutVars>
          <dgm:dir/>
          <dgm:animLvl val="lvl"/>
          <dgm:resizeHandles val="exact"/>
        </dgm:presLayoutVars>
      </dgm:prSet>
      <dgm:spPr/>
      <dgm:t>
        <a:bodyPr/>
        <a:lstStyle/>
        <a:p>
          <a:endParaRPr lang="en-US"/>
        </a:p>
      </dgm:t>
    </dgm:pt>
    <dgm:pt modelId="{62D5B231-5D81-4992-86B1-063F90A986B5}" type="pres">
      <dgm:prSet presAssocID="{2FF5EDCE-D906-48F9-BEBA-55C663D65038}" presName="boxAndChildren" presStyleCnt="0"/>
      <dgm:spPr/>
    </dgm:pt>
    <dgm:pt modelId="{075BA67D-1D95-458C-8252-B4FB3066490A}" type="pres">
      <dgm:prSet presAssocID="{2FF5EDCE-D906-48F9-BEBA-55C663D65038}" presName="parentTextBox" presStyleLbl="node1" presStyleIdx="0" presStyleCnt="3"/>
      <dgm:spPr/>
      <dgm:t>
        <a:bodyPr/>
        <a:lstStyle/>
        <a:p>
          <a:endParaRPr lang="en-US"/>
        </a:p>
      </dgm:t>
    </dgm:pt>
    <dgm:pt modelId="{B58CDE82-D903-4BCA-9989-D8777C44FCCA}" type="pres">
      <dgm:prSet presAssocID="{7A87ED39-3E38-47C3-8CD3-0BABC339576F}" presName="sp" presStyleCnt="0"/>
      <dgm:spPr/>
    </dgm:pt>
    <dgm:pt modelId="{E6E016C9-548B-41B9-BDEE-D23C6792AD1F}" type="pres">
      <dgm:prSet presAssocID="{983606BB-2794-4952-9BB1-40B1D8ADFAA9}" presName="arrowAndChildren" presStyleCnt="0"/>
      <dgm:spPr/>
    </dgm:pt>
    <dgm:pt modelId="{CF0B52C6-7259-488F-8535-BCE9447994EF}" type="pres">
      <dgm:prSet presAssocID="{983606BB-2794-4952-9BB1-40B1D8ADFAA9}" presName="parentTextArrow" presStyleLbl="node1" presStyleIdx="1" presStyleCnt="3"/>
      <dgm:spPr/>
      <dgm:t>
        <a:bodyPr/>
        <a:lstStyle/>
        <a:p>
          <a:endParaRPr lang="en-US"/>
        </a:p>
      </dgm:t>
    </dgm:pt>
    <dgm:pt modelId="{780CFBC6-74BE-43C7-865D-3265F5881D98}" type="pres">
      <dgm:prSet presAssocID="{5B5CC210-18CB-40E1-ADE5-7EA492B8BCA8}" presName="sp" presStyleCnt="0"/>
      <dgm:spPr/>
    </dgm:pt>
    <dgm:pt modelId="{3A0D5312-29D6-45F8-85A1-A3005AEF3212}" type="pres">
      <dgm:prSet presAssocID="{A95DAA47-3844-4514-AA79-CC35B029BBF9}" presName="arrowAndChildren" presStyleCnt="0"/>
      <dgm:spPr/>
    </dgm:pt>
    <dgm:pt modelId="{9B1105D6-BD28-451F-8B4C-46F03E829102}" type="pres">
      <dgm:prSet presAssocID="{A95DAA47-3844-4514-AA79-CC35B029BBF9}" presName="parentTextArrow" presStyleLbl="node1" presStyleIdx="2" presStyleCnt="3" custLinFactNeighborX="-251" custLinFactNeighborY="-2912"/>
      <dgm:spPr/>
      <dgm:t>
        <a:bodyPr/>
        <a:lstStyle/>
        <a:p>
          <a:endParaRPr lang="en-US"/>
        </a:p>
      </dgm:t>
    </dgm:pt>
  </dgm:ptLst>
  <dgm:cxnLst>
    <dgm:cxn modelId="{845A7F05-7C38-4F0B-B8CE-6C447E5437B9}" type="presOf" srcId="{983606BB-2794-4952-9BB1-40B1D8ADFAA9}" destId="{CF0B52C6-7259-488F-8535-BCE9447994EF}" srcOrd="0" destOrd="0" presId="urn:microsoft.com/office/officeart/2005/8/layout/process4"/>
    <dgm:cxn modelId="{F2BBA99F-DC3B-43C9-A4EF-574BDEB0F334}" type="presOf" srcId="{A95DAA47-3844-4514-AA79-CC35B029BBF9}" destId="{9B1105D6-BD28-451F-8B4C-46F03E829102}" srcOrd="0" destOrd="0" presId="urn:microsoft.com/office/officeart/2005/8/layout/process4"/>
    <dgm:cxn modelId="{22F23312-A786-490D-A5FA-BC384EE9D8EE}" type="presOf" srcId="{F4A471C8-D612-4A04-8E9B-C1BB8514B57D}" destId="{7760075A-98F3-4968-9DB3-C2D906D5EC46}" srcOrd="0" destOrd="0" presId="urn:microsoft.com/office/officeart/2005/8/layout/process4"/>
    <dgm:cxn modelId="{BA3A5614-7BF1-4F87-8485-857C129C8B94}" srcId="{F4A471C8-D612-4A04-8E9B-C1BB8514B57D}" destId="{983606BB-2794-4952-9BB1-40B1D8ADFAA9}" srcOrd="1" destOrd="0" parTransId="{D38933BD-248C-4957-BEB7-92C7ADA4C1BB}" sibTransId="{7A87ED39-3E38-47C3-8CD3-0BABC339576F}"/>
    <dgm:cxn modelId="{92946BCA-E10F-479B-A429-B877D430DCA4}" srcId="{F4A471C8-D612-4A04-8E9B-C1BB8514B57D}" destId="{2FF5EDCE-D906-48F9-BEBA-55C663D65038}" srcOrd="2" destOrd="0" parTransId="{F0331106-65C8-4112-B589-F9629BB946AE}" sibTransId="{B02507E7-936A-4B74-BD4A-752F91AD51AC}"/>
    <dgm:cxn modelId="{CA9C4AB9-AB74-4D9F-8657-9722DEF37FF1}" type="presOf" srcId="{2FF5EDCE-D906-48F9-BEBA-55C663D65038}" destId="{075BA67D-1D95-458C-8252-B4FB3066490A}" srcOrd="0" destOrd="0" presId="urn:microsoft.com/office/officeart/2005/8/layout/process4"/>
    <dgm:cxn modelId="{BDECAC04-AEC3-44B5-ADC6-1417073E8C9A}" srcId="{F4A471C8-D612-4A04-8E9B-C1BB8514B57D}" destId="{A95DAA47-3844-4514-AA79-CC35B029BBF9}" srcOrd="0" destOrd="0" parTransId="{37C3F378-6BED-40C7-A093-A21FB07A9591}" sibTransId="{5B5CC210-18CB-40E1-ADE5-7EA492B8BCA8}"/>
    <dgm:cxn modelId="{1AE1E710-E897-4D27-8578-AB9CF42A4056}" type="presParOf" srcId="{7760075A-98F3-4968-9DB3-C2D906D5EC46}" destId="{62D5B231-5D81-4992-86B1-063F90A986B5}" srcOrd="0" destOrd="0" presId="urn:microsoft.com/office/officeart/2005/8/layout/process4"/>
    <dgm:cxn modelId="{D38B82BC-D917-4909-9F78-B5C058BB715A}" type="presParOf" srcId="{62D5B231-5D81-4992-86B1-063F90A986B5}" destId="{075BA67D-1D95-458C-8252-B4FB3066490A}" srcOrd="0" destOrd="0" presId="urn:microsoft.com/office/officeart/2005/8/layout/process4"/>
    <dgm:cxn modelId="{DFB9B425-208E-4611-9E7C-4032F9081397}" type="presParOf" srcId="{7760075A-98F3-4968-9DB3-C2D906D5EC46}" destId="{B58CDE82-D903-4BCA-9989-D8777C44FCCA}" srcOrd="1" destOrd="0" presId="urn:microsoft.com/office/officeart/2005/8/layout/process4"/>
    <dgm:cxn modelId="{ACEFE8BF-BAC4-40A9-A228-7342A0D0443C}" type="presParOf" srcId="{7760075A-98F3-4968-9DB3-C2D906D5EC46}" destId="{E6E016C9-548B-41B9-BDEE-D23C6792AD1F}" srcOrd="2" destOrd="0" presId="urn:microsoft.com/office/officeart/2005/8/layout/process4"/>
    <dgm:cxn modelId="{C4EA8EE5-6FC9-4687-9A4D-6B59B36948E5}" type="presParOf" srcId="{E6E016C9-548B-41B9-BDEE-D23C6792AD1F}" destId="{CF0B52C6-7259-488F-8535-BCE9447994EF}" srcOrd="0" destOrd="0" presId="urn:microsoft.com/office/officeart/2005/8/layout/process4"/>
    <dgm:cxn modelId="{05D22ECB-B149-4BC3-8136-DA193B2D3FBC}" type="presParOf" srcId="{7760075A-98F3-4968-9DB3-C2D906D5EC46}" destId="{780CFBC6-74BE-43C7-865D-3265F5881D98}" srcOrd="3" destOrd="0" presId="urn:microsoft.com/office/officeart/2005/8/layout/process4"/>
    <dgm:cxn modelId="{2A671C44-7571-4D9F-9A6B-CFF305A45CEC}" type="presParOf" srcId="{7760075A-98F3-4968-9DB3-C2D906D5EC46}" destId="{3A0D5312-29D6-45F8-85A1-A3005AEF3212}" srcOrd="4" destOrd="0" presId="urn:microsoft.com/office/officeart/2005/8/layout/process4"/>
    <dgm:cxn modelId="{7718764F-B82C-4A7C-8A9E-A02260AB6D9D}" type="presParOf" srcId="{3A0D5312-29D6-45F8-85A1-A3005AEF3212}" destId="{9B1105D6-BD28-451F-8B4C-46F03E829102}"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A471C8-D612-4A04-8E9B-C1BB8514B57D}"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A95DAA47-3844-4514-AA79-CC35B029BBF9}">
      <dgm:prSet custT="1"/>
      <dgm:spPr>
        <a:blipFill rotWithShape="1">
          <a:blip xmlns:r="http://schemas.openxmlformats.org/officeDocument/2006/relationships" r:embed="rId1"/>
          <a:stretch>
            <a:fillRect/>
          </a:stretch>
        </a:blipFill>
      </dgm:spPr>
      <dgm:t>
        <a:bodyPr/>
        <a:lstStyle/>
        <a:p>
          <a:r>
            <a:rPr lang="en-US">
              <a:noFill/>
            </a:rPr>
            <a:t> </a:t>
          </a:r>
        </a:p>
      </dgm:t>
    </dgm:pt>
    <dgm:pt modelId="{37C3F378-6BED-40C7-A093-A21FB07A9591}" type="parTrans" cxnId="{BDECAC04-AEC3-44B5-ADC6-1417073E8C9A}">
      <dgm:prSet/>
      <dgm:spPr/>
      <dgm:t>
        <a:bodyPr/>
        <a:lstStyle/>
        <a:p>
          <a:endParaRPr lang="en-US"/>
        </a:p>
      </dgm:t>
    </dgm:pt>
    <dgm:pt modelId="{5B5CC210-18CB-40E1-ADE5-7EA492B8BCA8}" type="sibTrans" cxnId="{BDECAC04-AEC3-44B5-ADC6-1417073E8C9A}">
      <dgm:prSet/>
      <dgm:spPr/>
      <dgm:t>
        <a:bodyPr/>
        <a:lstStyle/>
        <a:p>
          <a:endParaRPr lang="en-US"/>
        </a:p>
      </dgm:t>
    </dgm:pt>
    <dgm:pt modelId="{983606BB-2794-4952-9BB1-40B1D8ADFAA9}">
      <dgm:prSet custT="1"/>
      <dgm:spPr>
        <a:blipFill rotWithShape="1">
          <a:blip xmlns:r="http://schemas.openxmlformats.org/officeDocument/2006/relationships" r:embed="rId2"/>
          <a:stretch>
            <a:fillRect/>
          </a:stretch>
        </a:blipFill>
      </dgm:spPr>
      <dgm:t>
        <a:bodyPr/>
        <a:lstStyle/>
        <a:p>
          <a:r>
            <a:rPr lang="en-US">
              <a:noFill/>
            </a:rPr>
            <a:t> </a:t>
          </a:r>
        </a:p>
      </dgm:t>
    </dgm:pt>
    <dgm:pt modelId="{D38933BD-248C-4957-BEB7-92C7ADA4C1BB}" type="parTrans" cxnId="{BA3A5614-7BF1-4F87-8485-857C129C8B94}">
      <dgm:prSet/>
      <dgm:spPr/>
      <dgm:t>
        <a:bodyPr/>
        <a:lstStyle/>
        <a:p>
          <a:endParaRPr lang="en-US"/>
        </a:p>
      </dgm:t>
    </dgm:pt>
    <dgm:pt modelId="{7A87ED39-3E38-47C3-8CD3-0BABC339576F}" type="sibTrans" cxnId="{BA3A5614-7BF1-4F87-8485-857C129C8B94}">
      <dgm:prSet/>
      <dgm:spPr/>
      <dgm:t>
        <a:bodyPr/>
        <a:lstStyle/>
        <a:p>
          <a:endParaRPr lang="en-US"/>
        </a:p>
      </dgm:t>
    </dgm:pt>
    <dgm:pt modelId="{2FF5EDCE-D906-48F9-BEBA-55C663D65038}">
      <dgm:prSet custT="1"/>
      <dgm:spPr>
        <a:blipFill rotWithShape="1">
          <a:blip xmlns:r="http://schemas.openxmlformats.org/officeDocument/2006/relationships" r:embed="rId3"/>
          <a:stretch>
            <a:fillRect/>
          </a:stretch>
        </a:blipFill>
      </dgm:spPr>
      <dgm:t>
        <a:bodyPr/>
        <a:lstStyle/>
        <a:p>
          <a:r>
            <a:rPr lang="en-US">
              <a:noFill/>
            </a:rPr>
            <a:t> </a:t>
          </a:r>
        </a:p>
      </dgm:t>
    </dgm:pt>
    <dgm:pt modelId="{F0331106-65C8-4112-B589-F9629BB946AE}" type="parTrans" cxnId="{92946BCA-E10F-479B-A429-B877D430DCA4}">
      <dgm:prSet/>
      <dgm:spPr/>
      <dgm:t>
        <a:bodyPr/>
        <a:lstStyle/>
        <a:p>
          <a:endParaRPr lang="en-US"/>
        </a:p>
      </dgm:t>
    </dgm:pt>
    <dgm:pt modelId="{B02507E7-936A-4B74-BD4A-752F91AD51AC}" type="sibTrans" cxnId="{92946BCA-E10F-479B-A429-B877D430DCA4}">
      <dgm:prSet/>
      <dgm:spPr/>
      <dgm:t>
        <a:bodyPr/>
        <a:lstStyle/>
        <a:p>
          <a:endParaRPr lang="en-US"/>
        </a:p>
      </dgm:t>
    </dgm:pt>
    <dgm:pt modelId="{7760075A-98F3-4968-9DB3-C2D906D5EC46}" type="pres">
      <dgm:prSet presAssocID="{F4A471C8-D612-4A04-8E9B-C1BB8514B57D}" presName="Name0" presStyleCnt="0">
        <dgm:presLayoutVars>
          <dgm:dir/>
          <dgm:animLvl val="lvl"/>
          <dgm:resizeHandles val="exact"/>
        </dgm:presLayoutVars>
      </dgm:prSet>
      <dgm:spPr/>
      <dgm:t>
        <a:bodyPr/>
        <a:lstStyle/>
        <a:p>
          <a:endParaRPr lang="en-US"/>
        </a:p>
      </dgm:t>
    </dgm:pt>
    <dgm:pt modelId="{62D5B231-5D81-4992-86B1-063F90A986B5}" type="pres">
      <dgm:prSet presAssocID="{2FF5EDCE-D906-48F9-BEBA-55C663D65038}" presName="boxAndChildren" presStyleCnt="0"/>
      <dgm:spPr/>
    </dgm:pt>
    <dgm:pt modelId="{075BA67D-1D95-458C-8252-B4FB3066490A}" type="pres">
      <dgm:prSet presAssocID="{2FF5EDCE-D906-48F9-BEBA-55C663D65038}" presName="parentTextBox" presStyleLbl="node1" presStyleIdx="0" presStyleCnt="3"/>
      <dgm:spPr/>
      <dgm:t>
        <a:bodyPr/>
        <a:lstStyle/>
        <a:p>
          <a:endParaRPr lang="en-US"/>
        </a:p>
      </dgm:t>
    </dgm:pt>
    <dgm:pt modelId="{B58CDE82-D903-4BCA-9989-D8777C44FCCA}" type="pres">
      <dgm:prSet presAssocID="{7A87ED39-3E38-47C3-8CD3-0BABC339576F}" presName="sp" presStyleCnt="0"/>
      <dgm:spPr/>
    </dgm:pt>
    <dgm:pt modelId="{E6E016C9-548B-41B9-BDEE-D23C6792AD1F}" type="pres">
      <dgm:prSet presAssocID="{983606BB-2794-4952-9BB1-40B1D8ADFAA9}" presName="arrowAndChildren" presStyleCnt="0"/>
      <dgm:spPr/>
    </dgm:pt>
    <dgm:pt modelId="{CF0B52C6-7259-488F-8535-BCE9447994EF}" type="pres">
      <dgm:prSet presAssocID="{983606BB-2794-4952-9BB1-40B1D8ADFAA9}" presName="parentTextArrow" presStyleLbl="node1" presStyleIdx="1" presStyleCnt="3"/>
      <dgm:spPr/>
      <dgm:t>
        <a:bodyPr/>
        <a:lstStyle/>
        <a:p>
          <a:endParaRPr lang="en-US"/>
        </a:p>
      </dgm:t>
    </dgm:pt>
    <dgm:pt modelId="{780CFBC6-74BE-43C7-865D-3265F5881D98}" type="pres">
      <dgm:prSet presAssocID="{5B5CC210-18CB-40E1-ADE5-7EA492B8BCA8}" presName="sp" presStyleCnt="0"/>
      <dgm:spPr/>
    </dgm:pt>
    <dgm:pt modelId="{3A0D5312-29D6-45F8-85A1-A3005AEF3212}" type="pres">
      <dgm:prSet presAssocID="{A95DAA47-3844-4514-AA79-CC35B029BBF9}" presName="arrowAndChildren" presStyleCnt="0"/>
      <dgm:spPr/>
    </dgm:pt>
    <dgm:pt modelId="{9B1105D6-BD28-451F-8B4C-46F03E829102}" type="pres">
      <dgm:prSet presAssocID="{A95DAA47-3844-4514-AA79-CC35B029BBF9}" presName="parentTextArrow" presStyleLbl="node1" presStyleIdx="2" presStyleCnt="3" custLinFactNeighborX="-251" custLinFactNeighborY="-2912"/>
      <dgm:spPr/>
      <dgm:t>
        <a:bodyPr/>
        <a:lstStyle/>
        <a:p>
          <a:endParaRPr lang="en-US"/>
        </a:p>
      </dgm:t>
    </dgm:pt>
  </dgm:ptLst>
  <dgm:cxnLst>
    <dgm:cxn modelId="{845A7F05-7C38-4F0B-B8CE-6C447E5437B9}" type="presOf" srcId="{983606BB-2794-4952-9BB1-40B1D8ADFAA9}" destId="{CF0B52C6-7259-488F-8535-BCE9447994EF}" srcOrd="0" destOrd="0" presId="urn:microsoft.com/office/officeart/2005/8/layout/process4"/>
    <dgm:cxn modelId="{F2BBA99F-DC3B-43C9-A4EF-574BDEB0F334}" type="presOf" srcId="{A95DAA47-3844-4514-AA79-CC35B029BBF9}" destId="{9B1105D6-BD28-451F-8B4C-46F03E829102}" srcOrd="0" destOrd="0" presId="urn:microsoft.com/office/officeart/2005/8/layout/process4"/>
    <dgm:cxn modelId="{22F23312-A786-490D-A5FA-BC384EE9D8EE}" type="presOf" srcId="{F4A471C8-D612-4A04-8E9B-C1BB8514B57D}" destId="{7760075A-98F3-4968-9DB3-C2D906D5EC46}" srcOrd="0" destOrd="0" presId="urn:microsoft.com/office/officeart/2005/8/layout/process4"/>
    <dgm:cxn modelId="{BA3A5614-7BF1-4F87-8485-857C129C8B94}" srcId="{F4A471C8-D612-4A04-8E9B-C1BB8514B57D}" destId="{983606BB-2794-4952-9BB1-40B1D8ADFAA9}" srcOrd="1" destOrd="0" parTransId="{D38933BD-248C-4957-BEB7-92C7ADA4C1BB}" sibTransId="{7A87ED39-3E38-47C3-8CD3-0BABC339576F}"/>
    <dgm:cxn modelId="{92946BCA-E10F-479B-A429-B877D430DCA4}" srcId="{F4A471C8-D612-4A04-8E9B-C1BB8514B57D}" destId="{2FF5EDCE-D906-48F9-BEBA-55C663D65038}" srcOrd="2" destOrd="0" parTransId="{F0331106-65C8-4112-B589-F9629BB946AE}" sibTransId="{B02507E7-936A-4B74-BD4A-752F91AD51AC}"/>
    <dgm:cxn modelId="{CA9C4AB9-AB74-4D9F-8657-9722DEF37FF1}" type="presOf" srcId="{2FF5EDCE-D906-48F9-BEBA-55C663D65038}" destId="{075BA67D-1D95-458C-8252-B4FB3066490A}" srcOrd="0" destOrd="0" presId="urn:microsoft.com/office/officeart/2005/8/layout/process4"/>
    <dgm:cxn modelId="{BDECAC04-AEC3-44B5-ADC6-1417073E8C9A}" srcId="{F4A471C8-D612-4A04-8E9B-C1BB8514B57D}" destId="{A95DAA47-3844-4514-AA79-CC35B029BBF9}" srcOrd="0" destOrd="0" parTransId="{37C3F378-6BED-40C7-A093-A21FB07A9591}" sibTransId="{5B5CC210-18CB-40E1-ADE5-7EA492B8BCA8}"/>
    <dgm:cxn modelId="{1AE1E710-E897-4D27-8578-AB9CF42A4056}" type="presParOf" srcId="{7760075A-98F3-4968-9DB3-C2D906D5EC46}" destId="{62D5B231-5D81-4992-86B1-063F90A986B5}" srcOrd="0" destOrd="0" presId="urn:microsoft.com/office/officeart/2005/8/layout/process4"/>
    <dgm:cxn modelId="{D38B82BC-D917-4909-9F78-B5C058BB715A}" type="presParOf" srcId="{62D5B231-5D81-4992-86B1-063F90A986B5}" destId="{075BA67D-1D95-458C-8252-B4FB3066490A}" srcOrd="0" destOrd="0" presId="urn:microsoft.com/office/officeart/2005/8/layout/process4"/>
    <dgm:cxn modelId="{DFB9B425-208E-4611-9E7C-4032F9081397}" type="presParOf" srcId="{7760075A-98F3-4968-9DB3-C2D906D5EC46}" destId="{B58CDE82-D903-4BCA-9989-D8777C44FCCA}" srcOrd="1" destOrd="0" presId="urn:microsoft.com/office/officeart/2005/8/layout/process4"/>
    <dgm:cxn modelId="{ACEFE8BF-BAC4-40A9-A228-7342A0D0443C}" type="presParOf" srcId="{7760075A-98F3-4968-9DB3-C2D906D5EC46}" destId="{E6E016C9-548B-41B9-BDEE-D23C6792AD1F}" srcOrd="2" destOrd="0" presId="urn:microsoft.com/office/officeart/2005/8/layout/process4"/>
    <dgm:cxn modelId="{C4EA8EE5-6FC9-4687-9A4D-6B59B36948E5}" type="presParOf" srcId="{E6E016C9-548B-41B9-BDEE-D23C6792AD1F}" destId="{CF0B52C6-7259-488F-8535-BCE9447994EF}" srcOrd="0" destOrd="0" presId="urn:microsoft.com/office/officeart/2005/8/layout/process4"/>
    <dgm:cxn modelId="{05D22ECB-B149-4BC3-8136-DA193B2D3FBC}" type="presParOf" srcId="{7760075A-98F3-4968-9DB3-C2D906D5EC46}" destId="{780CFBC6-74BE-43C7-865D-3265F5881D98}" srcOrd="3" destOrd="0" presId="urn:microsoft.com/office/officeart/2005/8/layout/process4"/>
    <dgm:cxn modelId="{2A671C44-7571-4D9F-9A6B-CFF305A45CEC}" type="presParOf" srcId="{7760075A-98F3-4968-9DB3-C2D906D5EC46}" destId="{3A0D5312-29D6-45F8-85A1-A3005AEF3212}" srcOrd="4" destOrd="0" presId="urn:microsoft.com/office/officeart/2005/8/layout/process4"/>
    <dgm:cxn modelId="{7718764F-B82C-4A7C-8A9E-A02260AB6D9D}" type="presParOf" srcId="{3A0D5312-29D6-45F8-85A1-A3005AEF3212}" destId="{9B1105D6-BD28-451F-8B4C-46F03E829102}" srcOrd="0" destOrd="0" presId="urn:microsoft.com/office/officeart/2005/8/layout/process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BA67D-1D95-458C-8252-B4FB3066490A}">
      <dsp:nvSpPr>
        <dsp:cNvPr id="0" name=""/>
        <dsp:cNvSpPr/>
      </dsp:nvSpPr>
      <dsp:spPr>
        <a:xfrm>
          <a:off x="0" y="3384226"/>
          <a:ext cx="7588499" cy="111077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d>
                  <m:dPr>
                    <m:ctrlPr>
                      <a:rPr lang="en-US" sz="2400" b="0" i="1" kern="1200" smtClean="0">
                        <a:latin typeface="Cambria Math"/>
                      </a:rPr>
                    </m:ctrlPr>
                  </m:dPr>
                  <m:e>
                    <m:r>
                      <a:rPr lang="en-US" sz="2400" b="0" i="1" kern="1200" smtClean="0">
                        <a:latin typeface="Cambria Math"/>
                      </a:rPr>
                      <m:t>3</m:t>
                    </m:r>
                  </m:e>
                </m:d>
                <m:r>
                  <a:rPr lang="en-US" sz="2400" b="0" i="1" kern="1200" smtClean="0">
                    <a:latin typeface="Cambria Math"/>
                  </a:rPr>
                  <m:t>   </m:t>
                </m:r>
                <m:r>
                  <a:rPr lang="en-US" sz="2400" b="0" i="1" kern="1200" smtClean="0">
                    <a:latin typeface="Cambria Math"/>
                  </a:rPr>
                  <m:t>𝐻𝐷𝐼</m:t>
                </m:r>
                <m:r>
                  <a:rPr lang="en-US" sz="2400" b="0" i="1" kern="1200" smtClean="0">
                    <a:latin typeface="Cambria Math"/>
                  </a:rPr>
                  <m:t>=</m:t>
                </m:r>
                <m:sSup>
                  <m:sSupPr>
                    <m:ctrlPr>
                      <a:rPr lang="en-US" sz="2400" b="0" i="1" kern="1200">
                        <a:latin typeface="Cambria Math"/>
                      </a:rPr>
                    </m:ctrlPr>
                  </m:sSupPr>
                  <m:e>
                    <m:r>
                      <a:rPr lang="en-US" sz="2400" b="0" i="1" kern="1200">
                        <a:latin typeface="Cambria Math"/>
                      </a:rPr>
                      <m:t>(</m:t>
                    </m:r>
                    <m:sSub>
                      <m:sSubPr>
                        <m:ctrlPr>
                          <a:rPr lang="en-US" sz="2400" b="0" i="1" kern="1200">
                            <a:latin typeface="Cambria Math"/>
                          </a:rPr>
                        </m:ctrlPr>
                      </m:sSubPr>
                      <m:e>
                        <m:r>
                          <a:rPr lang="en-US" sz="2400" b="0" i="1" kern="1200">
                            <a:latin typeface="Cambria Math"/>
                          </a:rPr>
                          <m:t>𝐻</m:t>
                        </m:r>
                      </m:e>
                      <m:sub>
                        <m:r>
                          <a:rPr lang="en-US" sz="2400" b="0" i="1" kern="1200">
                            <a:latin typeface="Cambria Math"/>
                          </a:rPr>
                          <m:t>𝐻𝑒𝑎𝑙𝑡h</m:t>
                        </m:r>
                        <m:r>
                          <a:rPr lang="en-US" sz="2400" b="0" i="1" kern="1200">
                            <a:latin typeface="Cambria Math"/>
                          </a:rPr>
                          <m:t> </m:t>
                        </m:r>
                      </m:sub>
                    </m:sSub>
                    <m:r>
                      <a:rPr lang="en-US" sz="2400" b="0" i="1" kern="1200">
                        <a:latin typeface="Cambria Math"/>
                      </a:rPr>
                      <m:t>∗</m:t>
                    </m:r>
                    <m:sSub>
                      <m:sSubPr>
                        <m:ctrlPr>
                          <a:rPr lang="en-US" sz="2400" b="0" i="1" kern="1200">
                            <a:latin typeface="Cambria Math"/>
                          </a:rPr>
                        </m:ctrlPr>
                      </m:sSubPr>
                      <m:e>
                        <m:r>
                          <a:rPr lang="en-US" sz="2400" b="0" i="1" kern="1200">
                            <a:latin typeface="Cambria Math"/>
                          </a:rPr>
                          <m:t>𝐻</m:t>
                        </m:r>
                      </m:e>
                      <m:sub>
                        <m:r>
                          <a:rPr lang="en-US" sz="2400" b="0" i="1" kern="1200">
                            <a:latin typeface="Cambria Math"/>
                          </a:rPr>
                          <m:t>𝐸𝑑𝑢𝑐𝑎𝑡𝑖𝑜𝑛</m:t>
                        </m:r>
                      </m:sub>
                    </m:sSub>
                    <m:r>
                      <a:rPr lang="en-US" sz="2400" b="0" i="1" kern="1200">
                        <a:latin typeface="Cambria Math"/>
                      </a:rPr>
                      <m:t>∗</m:t>
                    </m:r>
                    <m:sSub>
                      <m:sSubPr>
                        <m:ctrlPr>
                          <a:rPr lang="en-US" sz="2400" b="0" i="1" kern="1200">
                            <a:latin typeface="Cambria Math"/>
                          </a:rPr>
                        </m:ctrlPr>
                      </m:sSubPr>
                      <m:e>
                        <m:r>
                          <a:rPr lang="en-US" sz="2400" b="0" i="1" kern="1200">
                            <a:latin typeface="Cambria Math"/>
                          </a:rPr>
                          <m:t>𝐻</m:t>
                        </m:r>
                      </m:e>
                      <m:sub>
                        <m:r>
                          <a:rPr lang="en-US" sz="2400" b="0" i="1" kern="1200">
                            <a:latin typeface="Cambria Math"/>
                          </a:rPr>
                          <m:t>𝐿𝑖𝑣𝑖𝑛𝑔</m:t>
                        </m:r>
                        <m:r>
                          <a:rPr lang="en-US" sz="2400" b="0" i="1" kern="1200">
                            <a:latin typeface="Cambria Math"/>
                          </a:rPr>
                          <m:t> </m:t>
                        </m:r>
                        <m:r>
                          <a:rPr lang="en-US" sz="2400" b="0" i="1" kern="1200">
                            <a:latin typeface="Cambria Math"/>
                          </a:rPr>
                          <m:t>𝑠𝑡𝑎𝑛𝑑𝑎𝑟𝑑</m:t>
                        </m:r>
                      </m:sub>
                    </m:sSub>
                    <m:r>
                      <a:rPr lang="en-US" sz="2400" b="0" i="1" kern="1200">
                        <a:latin typeface="Cambria Math"/>
                      </a:rPr>
                      <m:t>)</m:t>
                    </m:r>
                  </m:e>
                  <m:sup>
                    <m:r>
                      <a:rPr lang="en-US" sz="2400" b="0" i="1" kern="1200">
                        <a:latin typeface="Cambria Math"/>
                      </a:rPr>
                      <m:t>1/3</m:t>
                    </m:r>
                  </m:sup>
                </m:sSup>
              </m:oMath>
            </m:oMathPara>
          </a14:m>
          <a:endParaRPr lang="en-US" sz="2000" kern="1200" dirty="0">
            <a:latin typeface="Book Antiqua" pitchFamily="18" charset="0"/>
          </a:endParaRPr>
        </a:p>
      </dsp:txBody>
      <dsp:txXfrm>
        <a:off x="0" y="3384226"/>
        <a:ext cx="7588499" cy="1110778"/>
      </dsp:txXfrm>
    </dsp:sp>
    <dsp:sp modelId="{CF0B52C6-7259-488F-8535-BCE9447994EF}">
      <dsp:nvSpPr>
        <dsp:cNvPr id="0" name=""/>
        <dsp:cNvSpPr/>
      </dsp:nvSpPr>
      <dsp:spPr>
        <a:xfrm rot="10800000">
          <a:off x="0" y="1692510"/>
          <a:ext cx="7588499" cy="1708377"/>
        </a:xfrm>
        <a:prstGeom prst="upArrowCallout">
          <a:avLst/>
        </a:prstGeom>
        <a:solidFill>
          <a:schemeClr val="accent2">
            <a:hueOff val="-7200000"/>
            <a:satOff val="-25001"/>
            <a:lumOff val="3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14:m xmlns:a14="http://schemas.microsoft.com/office/drawing/2010/main">
            <m:oMath xmlns:m="http://schemas.openxmlformats.org/officeDocument/2006/math">
              <m:d>
                <m:dPr>
                  <m:ctrlPr>
                    <a:rPr lang="en-US" sz="2400" b="0" i="1" kern="1200" smtClean="0">
                      <a:latin typeface="Cambria Math"/>
                    </a:rPr>
                  </m:ctrlPr>
                </m:dPr>
                <m:e>
                  <m:r>
                    <a:rPr lang="en-US" sz="2400" b="0" i="1" kern="1200" smtClean="0">
                      <a:latin typeface="Cambria Math"/>
                    </a:rPr>
                    <m:t>2</m:t>
                  </m:r>
                </m:e>
              </m:d>
              <m:r>
                <a:rPr lang="en-US" sz="2400" b="0" i="1" kern="1200" smtClean="0">
                  <a:latin typeface="Cambria Math"/>
                </a:rPr>
                <m:t>  </m:t>
              </m:r>
              <m:r>
                <a:rPr lang="en-US" sz="2400" b="0" i="1" kern="1200" smtClean="0">
                  <a:latin typeface="Cambria Math"/>
                </a:rPr>
                <m:t>𝐼𝑛𝑐𝑜𝑚𝑒</m:t>
              </m:r>
              <m:r>
                <a:rPr lang="en-US" sz="2400" b="0" i="1" kern="1200" smtClean="0">
                  <a:latin typeface="Cambria Math"/>
                </a:rPr>
                <m:t> </m:t>
              </m:r>
              <m:r>
                <a:rPr lang="en-US" sz="2400" b="0" i="1" kern="1200" smtClean="0">
                  <a:latin typeface="Cambria Math"/>
                </a:rPr>
                <m:t>𝐼𝑛𝑑𝑒𝑥</m:t>
              </m:r>
              <m:r>
                <a:rPr lang="en-US" sz="2400" b="0" i="1" kern="1200" smtClean="0">
                  <a:latin typeface="Cambria Math"/>
                </a:rPr>
                <m:t>= </m:t>
              </m:r>
              <m:f>
                <m:fPr>
                  <m:ctrlPr>
                    <a:rPr lang="en-US" sz="2400" b="0" i="1" kern="1200">
                      <a:latin typeface="Cambria Math"/>
                    </a:rPr>
                  </m:ctrlPr>
                </m:fPr>
                <m:num>
                  <m:func>
                    <m:funcPr>
                      <m:ctrlPr>
                        <a:rPr lang="en-US" sz="2400" b="0" i="1" kern="1200">
                          <a:latin typeface="Cambria Math"/>
                        </a:rPr>
                      </m:ctrlPr>
                    </m:funcPr>
                    <m:fName>
                      <m:r>
                        <m:rPr>
                          <m:sty m:val="p"/>
                        </m:rPr>
                        <a:rPr lang="en-US" sz="2400" b="0" kern="1200">
                          <a:latin typeface="Cambria Math"/>
                        </a:rPr>
                        <m:t>ln</m:t>
                      </m:r>
                    </m:fName>
                    <m:e>
                      <m:d>
                        <m:dPr>
                          <m:ctrlPr>
                            <a:rPr lang="en-US" sz="2400" b="0" i="1" kern="1200">
                              <a:latin typeface="Cambria Math"/>
                            </a:rPr>
                          </m:ctrlPr>
                        </m:dPr>
                        <m:e>
                          <m:r>
                            <a:rPr lang="en-US" sz="2400" b="0" i="1" kern="1200">
                              <a:latin typeface="Cambria Math"/>
                            </a:rPr>
                            <m:t>𝑎𝑐𝑡𝑢𝑎𝑙</m:t>
                          </m:r>
                          <m:r>
                            <a:rPr lang="en-US" sz="2400" b="0" i="1" kern="1200">
                              <a:latin typeface="Cambria Math"/>
                            </a:rPr>
                            <m:t> </m:t>
                          </m:r>
                          <m:r>
                            <a:rPr lang="en-US" sz="2400" b="0" i="1" kern="1200">
                              <a:latin typeface="Cambria Math"/>
                            </a:rPr>
                            <m:t>𝑃𝑃𝑃</m:t>
                          </m:r>
                          <m:r>
                            <a:rPr lang="en-US" sz="2400" b="0" i="1" kern="1200">
                              <a:latin typeface="Cambria Math"/>
                            </a:rPr>
                            <m:t>$</m:t>
                          </m:r>
                        </m:e>
                      </m:d>
                    </m:e>
                  </m:func>
                  <m:r>
                    <a:rPr lang="en-US" sz="2400" b="0" i="1" kern="1200">
                      <a:latin typeface="Cambria Math"/>
                    </a:rPr>
                    <m:t>−</m:t>
                  </m:r>
                  <m:r>
                    <m:rPr>
                      <m:sty m:val="p"/>
                    </m:rPr>
                    <a:rPr lang="en-US" sz="2400" b="0" kern="1200">
                      <a:latin typeface="Cambria Math"/>
                    </a:rPr>
                    <m:t>ln</m:t>
                  </m:r>
                  <m:r>
                    <a:rPr lang="en-US" sz="2400" b="0" i="1" kern="1200">
                      <a:latin typeface="Cambria Math"/>
                    </a:rPr>
                    <m:t>(163 </m:t>
                  </m:r>
                  <m:r>
                    <a:rPr lang="en-US" sz="2400" b="0" i="1" kern="1200">
                      <a:latin typeface="Cambria Math"/>
                    </a:rPr>
                    <m:t>𝑃𝑃𝑃</m:t>
                  </m:r>
                  <m:r>
                    <a:rPr lang="en-US" sz="2400" b="0" i="1" kern="1200">
                      <a:latin typeface="Cambria Math"/>
                    </a:rPr>
                    <m:t>$)</m:t>
                  </m:r>
                </m:num>
                <m:den>
                  <m:func>
                    <m:funcPr>
                      <m:ctrlPr>
                        <a:rPr lang="en-US" sz="2400" b="0" i="1" kern="1200">
                          <a:latin typeface="Cambria Math"/>
                        </a:rPr>
                      </m:ctrlPr>
                    </m:funcPr>
                    <m:fName>
                      <m:r>
                        <m:rPr>
                          <m:sty m:val="p"/>
                        </m:rPr>
                        <a:rPr lang="en-US" sz="2400" b="0" kern="1200">
                          <a:latin typeface="Cambria Math"/>
                        </a:rPr>
                        <m:t>ln</m:t>
                      </m:r>
                    </m:fName>
                    <m:e>
                      <m:d>
                        <m:dPr>
                          <m:ctrlPr>
                            <a:rPr lang="en-US" sz="2400" b="0" i="1" kern="1200">
                              <a:latin typeface="Cambria Math"/>
                            </a:rPr>
                          </m:ctrlPr>
                        </m:dPr>
                        <m:e>
                          <m:r>
                            <a:rPr lang="en-US" sz="2400" b="0" i="1" kern="1200">
                              <a:latin typeface="Cambria Math"/>
                            </a:rPr>
                            <m:t>108,211 </m:t>
                          </m:r>
                          <m:r>
                            <a:rPr lang="en-US" sz="2400" b="0" i="1" kern="1200">
                              <a:latin typeface="Cambria Math"/>
                            </a:rPr>
                            <m:t>𝑃𝑃𝑃</m:t>
                          </m:r>
                          <m:r>
                            <a:rPr lang="en-US" sz="2400" b="0" i="1" kern="1200">
                              <a:latin typeface="Cambria Math"/>
                            </a:rPr>
                            <m:t>$</m:t>
                          </m:r>
                        </m:e>
                      </m:d>
                    </m:e>
                  </m:func>
                  <m:r>
                    <a:rPr lang="en-US" sz="2400" b="0" i="1" kern="1200">
                      <a:latin typeface="Cambria Math"/>
                    </a:rPr>
                    <m:t>−</m:t>
                  </m:r>
                  <m:r>
                    <m:rPr>
                      <m:sty m:val="p"/>
                    </m:rPr>
                    <a:rPr lang="en-US" sz="2400" b="0" kern="1200">
                      <a:latin typeface="Cambria Math"/>
                    </a:rPr>
                    <m:t>ln</m:t>
                  </m:r>
                  <m:r>
                    <a:rPr lang="en-US" sz="2400" b="0" i="1" kern="1200">
                      <a:latin typeface="Cambria Math"/>
                    </a:rPr>
                    <m:t>(163 </m:t>
                  </m:r>
                  <m:r>
                    <a:rPr lang="en-US" sz="2400" b="0" i="1" kern="1200">
                      <a:latin typeface="Cambria Math"/>
                    </a:rPr>
                    <m:t>𝑃𝑃𝑃</m:t>
                  </m:r>
                  <m:r>
                    <a:rPr lang="en-US" sz="2400" b="0" i="1" kern="1200">
                      <a:latin typeface="Cambria Math"/>
                    </a:rPr>
                    <m:t>$)</m:t>
                  </m:r>
                </m:den>
              </m:f>
            </m:oMath>
          </a14:m>
          <a:r>
            <a:rPr lang="en-US" sz="2400" b="0" kern="1200" dirty="0">
              <a:latin typeface="Book Antiqua" pitchFamily="18" charset="0"/>
            </a:rPr>
            <a:t>    </a:t>
          </a:r>
          <a:endParaRPr lang="en-US" sz="2400" kern="1200" dirty="0">
            <a:latin typeface="Book Antiqua" pitchFamily="18" charset="0"/>
          </a:endParaRPr>
        </a:p>
      </dsp:txBody>
      <dsp:txXfrm rot="10800000">
        <a:off x="0" y="1692510"/>
        <a:ext cx="7588499" cy="1110052"/>
      </dsp:txXfrm>
    </dsp:sp>
    <dsp:sp modelId="{9B1105D6-BD28-451F-8B4C-46F03E829102}">
      <dsp:nvSpPr>
        <dsp:cNvPr id="0" name=""/>
        <dsp:cNvSpPr/>
      </dsp:nvSpPr>
      <dsp:spPr>
        <a:xfrm rot="10800000">
          <a:off x="0" y="0"/>
          <a:ext cx="7588499" cy="1708377"/>
        </a:xfrm>
        <a:prstGeom prst="upArrowCallout">
          <a:avLst/>
        </a:prstGeom>
        <a:solidFill>
          <a:schemeClr val="accent2">
            <a:hueOff val="-14400000"/>
            <a:satOff val="-50003"/>
            <a:lumOff val="6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b="0" kern="1200" dirty="0" smtClean="0">
              <a:solidFill>
                <a:schemeClr val="tx1"/>
              </a:solidFill>
            </a:rPr>
            <a:t>(1) </a:t>
          </a:r>
          <a14:m xmlns:a14="http://schemas.microsoft.com/office/drawing/2010/main">
            <m:oMath xmlns:m="http://schemas.openxmlformats.org/officeDocument/2006/math">
              <m:r>
                <a:rPr lang="en-US" sz="2400" b="0" i="0" kern="1200" smtClean="0">
                  <a:solidFill>
                    <a:schemeClr val="tx1"/>
                  </a:solidFill>
                  <a:latin typeface="Cambria Math"/>
                </a:rPr>
                <m:t>  </m:t>
              </m:r>
              <m:r>
                <a:rPr lang="en-US" sz="2400" b="0" i="1" kern="1200" smtClean="0">
                  <a:solidFill>
                    <a:schemeClr val="tx1"/>
                  </a:solidFill>
                  <a:latin typeface="Cambria Math"/>
                </a:rPr>
                <m:t>𝐷𝑖𝑚𝑒𝑛𝑠𝑖𝑜𝑛</m:t>
              </m:r>
              <m:r>
                <a:rPr lang="en-US" sz="2400" b="0" i="1" kern="1200" smtClean="0">
                  <a:solidFill>
                    <a:schemeClr val="tx1"/>
                  </a:solidFill>
                  <a:latin typeface="Cambria Math"/>
                </a:rPr>
                <m:t> </m:t>
              </m:r>
              <m:r>
                <a:rPr lang="en-US" sz="2400" b="0" i="1" kern="1200" smtClean="0">
                  <a:solidFill>
                    <a:schemeClr val="tx1"/>
                  </a:solidFill>
                  <a:latin typeface="Cambria Math"/>
                </a:rPr>
                <m:t>𝑖𝑛𝑑𝑒𝑥</m:t>
              </m:r>
              <m:r>
                <a:rPr lang="en-US" sz="2400" b="0" i="1" kern="1200" smtClean="0">
                  <a:solidFill>
                    <a:schemeClr val="tx1"/>
                  </a:solidFill>
                  <a:latin typeface="Cambria Math"/>
                </a:rPr>
                <m:t>= </m:t>
              </m:r>
              <m:f>
                <m:fPr>
                  <m:ctrlPr>
                    <a:rPr lang="en-US" sz="2400" b="0" i="1" kern="1200">
                      <a:solidFill>
                        <a:schemeClr val="tx1"/>
                      </a:solidFill>
                      <a:latin typeface="Cambria Math"/>
                    </a:rPr>
                  </m:ctrlPr>
                </m:fPr>
                <m:num>
                  <m:r>
                    <a:rPr lang="en-US" sz="2400" b="0" i="1" kern="1200">
                      <a:solidFill>
                        <a:schemeClr val="tx1"/>
                      </a:solidFill>
                      <a:latin typeface="Cambria Math"/>
                    </a:rPr>
                    <m:t>𝑎𝑐𝑡𝑢𝑎𝑙</m:t>
                  </m:r>
                  <m:r>
                    <a:rPr lang="en-US" sz="2400" b="0" i="1" kern="1200">
                      <a:solidFill>
                        <a:schemeClr val="tx1"/>
                      </a:solidFill>
                      <a:latin typeface="Cambria Math"/>
                    </a:rPr>
                    <m:t> </m:t>
                  </m:r>
                  <m:r>
                    <a:rPr lang="en-US" sz="2400" b="0" i="1" kern="1200">
                      <a:solidFill>
                        <a:schemeClr val="tx1"/>
                      </a:solidFill>
                      <a:latin typeface="Cambria Math"/>
                    </a:rPr>
                    <m:t>𝑣𝑎𝑙𝑢𝑒</m:t>
                  </m:r>
                  <m:r>
                    <a:rPr lang="en-US" sz="2400" b="0" i="1" kern="1200">
                      <a:solidFill>
                        <a:schemeClr val="tx1"/>
                      </a:solidFill>
                      <a:latin typeface="Cambria Math"/>
                    </a:rPr>
                    <m:t> − </m:t>
                  </m:r>
                  <m:r>
                    <a:rPr lang="en-US" sz="2400" b="0" i="1" kern="1200">
                      <a:solidFill>
                        <a:schemeClr val="tx1"/>
                      </a:solidFill>
                      <a:latin typeface="Cambria Math"/>
                    </a:rPr>
                    <m:t>𝑚𝑖𝑛𝑖𝑚𝑢𝑚</m:t>
                  </m:r>
                  <m:r>
                    <a:rPr lang="en-US" sz="2400" b="0" i="1" kern="1200">
                      <a:solidFill>
                        <a:schemeClr val="tx1"/>
                      </a:solidFill>
                      <a:latin typeface="Cambria Math"/>
                    </a:rPr>
                    <m:t> </m:t>
                  </m:r>
                  <m:r>
                    <a:rPr lang="en-US" sz="2400" b="0" i="1" kern="1200">
                      <a:solidFill>
                        <a:schemeClr val="tx1"/>
                      </a:solidFill>
                      <a:latin typeface="Cambria Math"/>
                    </a:rPr>
                    <m:t>𝑣𝑎𝑙𝑢𝑒</m:t>
                  </m:r>
                </m:num>
                <m:den>
                  <m:func>
                    <m:funcPr>
                      <m:ctrlPr>
                        <a:rPr lang="en-US" sz="2400" b="0" i="1" kern="1200">
                          <a:solidFill>
                            <a:schemeClr val="tx1"/>
                          </a:solidFill>
                          <a:latin typeface="Cambria Math"/>
                        </a:rPr>
                      </m:ctrlPr>
                    </m:funcPr>
                    <m:fName>
                      <m:r>
                        <m:rPr>
                          <m:sty m:val="p"/>
                        </m:rPr>
                        <a:rPr lang="en-US" sz="2400" b="0" kern="1200">
                          <a:solidFill>
                            <a:schemeClr val="tx1"/>
                          </a:solidFill>
                          <a:latin typeface="Cambria Math"/>
                        </a:rPr>
                        <m:t>maximum</m:t>
                      </m:r>
                      <m:r>
                        <a:rPr lang="en-US" sz="2400" b="0" i="1" kern="1200">
                          <a:solidFill>
                            <a:schemeClr val="tx1"/>
                          </a:solidFill>
                          <a:latin typeface="Cambria Math"/>
                        </a:rPr>
                        <m:t> </m:t>
                      </m:r>
                      <m:r>
                        <m:rPr>
                          <m:sty m:val="p"/>
                        </m:rPr>
                        <a:rPr lang="en-US" sz="2400" b="0" kern="1200">
                          <a:solidFill>
                            <a:schemeClr val="tx1"/>
                          </a:solidFill>
                          <a:latin typeface="Cambria Math"/>
                        </a:rPr>
                        <m:t>value</m:t>
                      </m:r>
                    </m:fName>
                    <m:e>
                      <m:r>
                        <a:rPr lang="en-US" sz="2400" b="0" i="1" kern="1200">
                          <a:solidFill>
                            <a:schemeClr val="tx1"/>
                          </a:solidFill>
                          <a:latin typeface="Cambria Math"/>
                        </a:rPr>
                        <m:t> −</m:t>
                      </m:r>
                    </m:e>
                  </m:func>
                  <m:r>
                    <a:rPr lang="en-US" sz="2400" b="0" i="1" kern="1200">
                      <a:solidFill>
                        <a:schemeClr val="tx1"/>
                      </a:solidFill>
                      <a:latin typeface="Cambria Math"/>
                    </a:rPr>
                    <m:t> </m:t>
                  </m:r>
                  <m:r>
                    <a:rPr lang="en-US" sz="2400" b="0" i="1" kern="1200">
                      <a:solidFill>
                        <a:schemeClr val="tx1"/>
                      </a:solidFill>
                      <a:latin typeface="Cambria Math"/>
                    </a:rPr>
                    <m:t>𝑚𝑖𝑛𝑖𝑚𝑢𝑚</m:t>
                  </m:r>
                  <m:r>
                    <a:rPr lang="en-US" sz="2400" b="0" i="1" kern="1200">
                      <a:solidFill>
                        <a:schemeClr val="tx1"/>
                      </a:solidFill>
                      <a:latin typeface="Cambria Math"/>
                    </a:rPr>
                    <m:t> </m:t>
                  </m:r>
                  <m:r>
                    <a:rPr lang="en-US" sz="2400" b="0" i="1" kern="1200">
                      <a:solidFill>
                        <a:schemeClr val="tx1"/>
                      </a:solidFill>
                      <a:latin typeface="Cambria Math"/>
                    </a:rPr>
                    <m:t>𝑣𝑎𝑙𝑢𝑒</m:t>
                  </m:r>
                </m:den>
              </m:f>
            </m:oMath>
          </a14:m>
          <a:endParaRPr lang="en-US" sz="1800" kern="1200" dirty="0"/>
        </a:p>
      </dsp:txBody>
      <dsp:txXfrm rot="10800000">
        <a:off x="0" y="0"/>
        <a:ext cx="7588499" cy="111005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0.17721</cdr:x>
      <cdr:y>0.47646</cdr:y>
    </cdr:from>
    <cdr:to>
      <cdr:x>0.27377</cdr:x>
      <cdr:y>0.51471</cdr:y>
    </cdr:to>
    <cdr:sp macro="" textlink="">
      <cdr:nvSpPr>
        <cdr:cNvPr id="2" name="TextBox 1"/>
        <cdr:cNvSpPr txBox="1"/>
      </cdr:nvSpPr>
      <cdr:spPr>
        <a:xfrm xmlns:a="http://schemas.openxmlformats.org/drawingml/2006/main">
          <a:off x="2719214" y="4296963"/>
          <a:ext cx="1481658" cy="3449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latin typeface="Book Antiqua" pitchFamily="18" charset="0"/>
            </a:rPr>
            <a:t>India</a:t>
          </a:r>
        </a:p>
      </cdr:txBody>
    </cdr:sp>
  </cdr:relSizeAnchor>
  <cdr:relSizeAnchor xmlns:cdr="http://schemas.openxmlformats.org/drawingml/2006/chartDrawing">
    <cdr:from>
      <cdr:x>0.27653</cdr:x>
      <cdr:y>0.39961</cdr:y>
    </cdr:from>
    <cdr:to>
      <cdr:x>0.35854</cdr:x>
      <cdr:y>0.44697</cdr:y>
    </cdr:to>
    <cdr:sp macro="" textlink="">
      <cdr:nvSpPr>
        <cdr:cNvPr id="3" name="TextBox 2"/>
        <cdr:cNvSpPr txBox="1"/>
      </cdr:nvSpPr>
      <cdr:spPr>
        <a:xfrm xmlns:a="http://schemas.openxmlformats.org/drawingml/2006/main">
          <a:off x="4243214" y="3603950"/>
          <a:ext cx="1258397" cy="4271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latin typeface="Book Antiqua" pitchFamily="18" charset="0"/>
            </a:rPr>
            <a:t>China</a:t>
          </a:r>
        </a:p>
      </cdr:txBody>
    </cdr:sp>
  </cdr:relSizeAnchor>
  <cdr:relSizeAnchor xmlns:cdr="http://schemas.openxmlformats.org/drawingml/2006/chartDrawing">
    <cdr:from>
      <cdr:x>0.77313</cdr:x>
      <cdr:y>0.18254</cdr:y>
    </cdr:from>
    <cdr:to>
      <cdr:x>0.86308</cdr:x>
      <cdr:y>0.23354</cdr:y>
    </cdr:to>
    <cdr:sp macro="" textlink="">
      <cdr:nvSpPr>
        <cdr:cNvPr id="4" name="TextBox 3"/>
        <cdr:cNvSpPr txBox="1"/>
      </cdr:nvSpPr>
      <cdr:spPr>
        <a:xfrm xmlns:a="http://schemas.openxmlformats.org/drawingml/2006/main">
          <a:off x="11863214" y="1646237"/>
          <a:ext cx="1380232" cy="4599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latin typeface="Book Antiqua" pitchFamily="18" charset="0"/>
            </a:rPr>
            <a:t>USA</a:t>
          </a:r>
        </a:p>
      </cdr:txBody>
    </cdr:sp>
  </cdr:relSizeAnchor>
  <cdr:relSizeAnchor xmlns:cdr="http://schemas.openxmlformats.org/drawingml/2006/chartDrawing">
    <cdr:from>
      <cdr:x>0.63408</cdr:x>
      <cdr:y>0.27759</cdr:y>
    </cdr:from>
    <cdr:to>
      <cdr:x>0.75709</cdr:x>
      <cdr:y>0.30855</cdr:y>
    </cdr:to>
    <cdr:sp macro="" textlink="">
      <cdr:nvSpPr>
        <cdr:cNvPr id="5" name="TextBox 4"/>
        <cdr:cNvSpPr txBox="1"/>
      </cdr:nvSpPr>
      <cdr:spPr>
        <a:xfrm xmlns:a="http://schemas.openxmlformats.org/drawingml/2006/main">
          <a:off x="9729614" y="2503487"/>
          <a:ext cx="1887518" cy="2792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latin typeface="Book Antiqua" pitchFamily="18" charset="0"/>
            </a:rPr>
            <a:t>Saudi Arabia</a:t>
          </a:r>
        </a:p>
        <a:p xmlns:a="http://schemas.openxmlformats.org/drawingml/2006/main">
          <a:endParaRPr lang="en-US" sz="2000" dirty="0">
            <a:latin typeface="Book Antiqua" pitchFamily="18" charset="0"/>
          </a:endParaRPr>
        </a:p>
      </cdr:txBody>
    </cdr:sp>
  </cdr:relSizeAnchor>
  <cdr:relSizeAnchor xmlns:cdr="http://schemas.openxmlformats.org/drawingml/2006/chartDrawing">
    <cdr:from>
      <cdr:x>0.66884</cdr:x>
      <cdr:y>0.16564</cdr:y>
    </cdr:from>
    <cdr:to>
      <cdr:x>0.7482</cdr:x>
      <cdr:y>0.21846</cdr:y>
    </cdr:to>
    <cdr:sp macro="" textlink="">
      <cdr:nvSpPr>
        <cdr:cNvPr id="6" name="TextBox 5"/>
        <cdr:cNvSpPr txBox="1"/>
      </cdr:nvSpPr>
      <cdr:spPr>
        <a:xfrm xmlns:a="http://schemas.openxmlformats.org/drawingml/2006/main">
          <a:off x="10263014" y="1493837"/>
          <a:ext cx="1217734" cy="4763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latin typeface="Book Antiqua" pitchFamily="18" charset="0"/>
            </a:rPr>
            <a:t>Canada</a:t>
          </a:r>
        </a:p>
      </cdr:txBody>
    </cdr:sp>
  </cdr:relSizeAnchor>
  <cdr:relSizeAnchor xmlns:cdr="http://schemas.openxmlformats.org/drawingml/2006/chartDrawing">
    <cdr:from>
      <cdr:x>0.72347</cdr:x>
      <cdr:y>0.08206</cdr:y>
    </cdr:from>
    <cdr:to>
      <cdr:x>0.83591</cdr:x>
      <cdr:y>0.13124</cdr:y>
    </cdr:to>
    <cdr:sp macro="" textlink="">
      <cdr:nvSpPr>
        <cdr:cNvPr id="7" name="TextBox 6"/>
        <cdr:cNvSpPr txBox="1"/>
      </cdr:nvSpPr>
      <cdr:spPr>
        <a:xfrm xmlns:a="http://schemas.openxmlformats.org/drawingml/2006/main">
          <a:off x="11101214" y="740023"/>
          <a:ext cx="1725328" cy="4435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latin typeface="Book Antiqua" pitchFamily="18" charset="0"/>
            </a:rPr>
            <a:t>Australia</a:t>
          </a:r>
        </a:p>
      </cdr:txBody>
    </cdr:sp>
  </cdr:relSizeAnchor>
  <cdr:relSizeAnchor xmlns:cdr="http://schemas.openxmlformats.org/drawingml/2006/chartDrawing">
    <cdr:from>
      <cdr:x>0.45006</cdr:x>
      <cdr:y>0.30928</cdr:y>
    </cdr:from>
    <cdr:to>
      <cdr:x>0.58763</cdr:x>
      <cdr:y>0.39307</cdr:y>
    </cdr:to>
    <cdr:sp macro="" textlink="">
      <cdr:nvSpPr>
        <cdr:cNvPr id="8" name="TextBox 7"/>
        <cdr:cNvSpPr txBox="1"/>
      </cdr:nvSpPr>
      <cdr:spPr>
        <a:xfrm xmlns:a="http://schemas.openxmlformats.org/drawingml/2006/main">
          <a:off x="6905875" y="2789237"/>
          <a:ext cx="2110933" cy="7556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latin typeface="Book Antiqua" pitchFamily="18" charset="0"/>
            </a:rPr>
            <a:t>Russian Federation</a:t>
          </a:r>
        </a:p>
      </cdr:txBody>
    </cdr:sp>
  </cdr:relSizeAnchor>
  <cdr:relSizeAnchor xmlns:cdr="http://schemas.openxmlformats.org/drawingml/2006/chartDrawing">
    <cdr:from>
      <cdr:x>0.40216</cdr:x>
      <cdr:y>0.08515</cdr:y>
    </cdr:from>
    <cdr:to>
      <cdr:x>0.53973</cdr:x>
      <cdr:y>0.11976</cdr:y>
    </cdr:to>
    <cdr:sp macro="" textlink="">
      <cdr:nvSpPr>
        <cdr:cNvPr id="9" name="TextBox 8"/>
        <cdr:cNvSpPr txBox="1"/>
      </cdr:nvSpPr>
      <cdr:spPr>
        <a:xfrm xmlns:a="http://schemas.openxmlformats.org/drawingml/2006/main">
          <a:off x="6170881" y="767973"/>
          <a:ext cx="2110933" cy="3121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latin typeface="Book Antiqua" pitchFamily="18" charset="0"/>
            </a:rPr>
            <a:t>Norway</a:t>
          </a:r>
        </a:p>
      </cdr:txBody>
    </cdr:sp>
  </cdr:relSizeAnchor>
  <cdr:relSizeAnchor xmlns:cdr="http://schemas.openxmlformats.org/drawingml/2006/chartDrawing">
    <cdr:from>
      <cdr:x>0.17689</cdr:x>
      <cdr:y>0.24728</cdr:y>
    </cdr:from>
    <cdr:to>
      <cdr:x>0.26287</cdr:x>
      <cdr:y>0.291</cdr:y>
    </cdr:to>
    <cdr:sp macro="" textlink="">
      <cdr:nvSpPr>
        <cdr:cNvPr id="10" name="TextBox 9"/>
        <cdr:cNvSpPr txBox="1"/>
      </cdr:nvSpPr>
      <cdr:spPr>
        <a:xfrm xmlns:a="http://schemas.openxmlformats.org/drawingml/2006/main">
          <a:off x="2714351" y="2230140"/>
          <a:ext cx="1319313" cy="3942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latin typeface="Book Antiqua" pitchFamily="18" charset="0"/>
            </a:rPr>
            <a:t>Brazil</a:t>
          </a:r>
        </a:p>
      </cdr:txBody>
    </cdr:sp>
  </cdr:relSizeAnchor>
  <cdr:relSizeAnchor xmlns:cdr="http://schemas.openxmlformats.org/drawingml/2006/chartDrawing">
    <cdr:from>
      <cdr:x>0.48048</cdr:x>
      <cdr:y>0.13315</cdr:y>
    </cdr:from>
    <cdr:to>
      <cdr:x>0.5572</cdr:x>
      <cdr:y>0.1939</cdr:y>
    </cdr:to>
    <cdr:sp macro="" textlink="">
      <cdr:nvSpPr>
        <cdr:cNvPr id="11" name="TextBox 10"/>
        <cdr:cNvSpPr txBox="1"/>
      </cdr:nvSpPr>
      <cdr:spPr>
        <a:xfrm xmlns:a="http://schemas.openxmlformats.org/drawingml/2006/main">
          <a:off x="7372729" y="1200832"/>
          <a:ext cx="1177225" cy="5479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latin typeface="Book Antiqua" pitchFamily="18" charset="0"/>
            </a:rPr>
            <a:t>Japan</a:t>
          </a:r>
        </a:p>
      </cdr:txBody>
    </cdr:sp>
  </cdr:relSizeAnchor>
  <cdr:relSizeAnchor xmlns:cdr="http://schemas.openxmlformats.org/drawingml/2006/chartDrawing">
    <cdr:from>
      <cdr:x>0.1414</cdr:x>
      <cdr:y>0.70639</cdr:y>
    </cdr:from>
    <cdr:to>
      <cdr:x>0.25119</cdr:x>
      <cdr:y>0.7501</cdr:y>
    </cdr:to>
    <cdr:sp macro="" textlink="">
      <cdr:nvSpPr>
        <cdr:cNvPr id="12" name="TextBox 11"/>
        <cdr:cNvSpPr txBox="1"/>
      </cdr:nvSpPr>
      <cdr:spPr>
        <a:xfrm xmlns:a="http://schemas.openxmlformats.org/drawingml/2006/main">
          <a:off x="2169713" y="6370637"/>
          <a:ext cx="1684665" cy="3942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latin typeface="Book Antiqua" pitchFamily="18" charset="0"/>
            </a:rPr>
            <a:t>Zimbabwe</a:t>
          </a:r>
        </a:p>
      </cdr:txBody>
    </cdr:sp>
  </cdr:relSizeAnchor>
  <cdr:relSizeAnchor xmlns:cdr="http://schemas.openxmlformats.org/drawingml/2006/chartDrawing">
    <cdr:from>
      <cdr:x>0.10982</cdr:x>
      <cdr:y>0.6388</cdr:y>
    </cdr:from>
    <cdr:to>
      <cdr:x>0.24871</cdr:x>
      <cdr:y>0.67159</cdr:y>
    </cdr:to>
    <cdr:sp macro="" textlink="">
      <cdr:nvSpPr>
        <cdr:cNvPr id="13" name="TextBox 12"/>
        <cdr:cNvSpPr txBox="1"/>
      </cdr:nvSpPr>
      <cdr:spPr>
        <a:xfrm xmlns:a="http://schemas.openxmlformats.org/drawingml/2006/main">
          <a:off x="1685090" y="5761037"/>
          <a:ext cx="2131188" cy="29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latin typeface="Book Antiqua" pitchFamily="18" charset="0"/>
            </a:rPr>
            <a:t>Congo</a:t>
          </a:r>
        </a:p>
      </cdr:txBody>
    </cdr:sp>
  </cdr:relSizeAnchor>
  <cdr:relSizeAnchor xmlns:cdr="http://schemas.openxmlformats.org/drawingml/2006/chartDrawing">
    <cdr:from>
      <cdr:x>0.12461</cdr:x>
      <cdr:y>0.52967</cdr:y>
    </cdr:from>
    <cdr:to>
      <cdr:x>0.23837</cdr:x>
      <cdr:y>0.5661</cdr:y>
    </cdr:to>
    <cdr:sp macro="" textlink="">
      <cdr:nvSpPr>
        <cdr:cNvPr id="14" name="TextBox 13"/>
        <cdr:cNvSpPr txBox="1"/>
      </cdr:nvSpPr>
      <cdr:spPr>
        <a:xfrm xmlns:a="http://schemas.openxmlformats.org/drawingml/2006/main">
          <a:off x="1912018" y="4776852"/>
          <a:ext cx="1745582" cy="3285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latin typeface="Book Antiqua" pitchFamily="18" charset="0"/>
            </a:rPr>
            <a:t>Uganda</a:t>
          </a:r>
        </a:p>
      </cdr:txBody>
    </cdr:sp>
  </cdr:relSizeAnchor>
  <cdr:relSizeAnchor xmlns:cdr="http://schemas.openxmlformats.org/drawingml/2006/chartDrawing">
    <cdr:from>
      <cdr:x>0.11762</cdr:x>
      <cdr:y>0.58745</cdr:y>
    </cdr:from>
    <cdr:to>
      <cdr:x>0.21286</cdr:x>
      <cdr:y>0.62388</cdr:y>
    </cdr:to>
    <cdr:sp macro="" textlink="">
      <cdr:nvSpPr>
        <cdr:cNvPr id="15" name="TextBox 14"/>
        <cdr:cNvSpPr txBox="1"/>
      </cdr:nvSpPr>
      <cdr:spPr>
        <a:xfrm xmlns:a="http://schemas.openxmlformats.org/drawingml/2006/main">
          <a:off x="1804814" y="5297949"/>
          <a:ext cx="1461403" cy="3285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latin typeface="Book Antiqua" pitchFamily="18" charset="0"/>
            </a:rPr>
            <a:t>Ethiopia</a:t>
          </a:r>
        </a:p>
      </cdr:txBody>
    </cdr:sp>
  </cdr:relSizeAnchor>
  <cdr:relSizeAnchor xmlns:cdr="http://schemas.openxmlformats.org/drawingml/2006/chartDrawing">
    <cdr:from>
      <cdr:x>0.34109</cdr:x>
      <cdr:y>0.30928</cdr:y>
    </cdr:from>
    <cdr:to>
      <cdr:x>0.40194</cdr:x>
      <cdr:y>0.34935</cdr:y>
    </cdr:to>
    <cdr:sp macro="" textlink="">
      <cdr:nvSpPr>
        <cdr:cNvPr id="16" name="TextBox 15"/>
        <cdr:cNvSpPr txBox="1"/>
      </cdr:nvSpPr>
      <cdr:spPr>
        <a:xfrm xmlns:a="http://schemas.openxmlformats.org/drawingml/2006/main">
          <a:off x="5233814" y="2789237"/>
          <a:ext cx="933708" cy="3613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latin typeface="Book Antiqua" pitchFamily="18" charset="0"/>
            </a:rPr>
            <a:t>Iran</a:t>
          </a:r>
        </a:p>
      </cdr:txBody>
    </cdr:sp>
  </cdr:relSizeAnchor>
  <cdr:relSizeAnchor xmlns:cdr="http://schemas.openxmlformats.org/drawingml/2006/chartDrawing">
    <cdr:from>
      <cdr:x>0.39986</cdr:x>
      <cdr:y>0.39232</cdr:y>
    </cdr:from>
    <cdr:to>
      <cdr:x>0.59828</cdr:x>
      <cdr:y>0.42329</cdr:y>
    </cdr:to>
    <cdr:sp macro="" textlink="">
      <cdr:nvSpPr>
        <cdr:cNvPr id="17" name="TextBox 16"/>
        <cdr:cNvSpPr txBox="1"/>
      </cdr:nvSpPr>
      <cdr:spPr>
        <a:xfrm xmlns:a="http://schemas.openxmlformats.org/drawingml/2006/main">
          <a:off x="6135605" y="3538204"/>
          <a:ext cx="3044642" cy="2793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latin typeface="Book Antiqua" pitchFamily="18" charset="0"/>
            </a:rPr>
            <a:t>South Africa</a:t>
          </a:r>
        </a:p>
      </cdr:txBody>
    </cdr:sp>
  </cdr:relSizeAnchor>
  <cdr:relSizeAnchor xmlns:cdr="http://schemas.openxmlformats.org/drawingml/2006/chartDrawing">
    <cdr:from>
      <cdr:x>0.2964</cdr:x>
      <cdr:y>0.12346</cdr:y>
    </cdr:from>
    <cdr:to>
      <cdr:x>0.39429</cdr:x>
      <cdr:y>0.16353</cdr:y>
    </cdr:to>
    <cdr:sp macro="" textlink="">
      <cdr:nvSpPr>
        <cdr:cNvPr id="18" name="TextBox 17"/>
        <cdr:cNvSpPr txBox="1"/>
      </cdr:nvSpPr>
      <cdr:spPr>
        <a:xfrm xmlns:a="http://schemas.openxmlformats.org/drawingml/2006/main">
          <a:off x="4548014" y="1113412"/>
          <a:ext cx="1502066" cy="3613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latin typeface="Book Antiqua" pitchFamily="18" charset="0"/>
            </a:rPr>
            <a:t>France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8565813" cy="1604963"/>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24268113" y="0"/>
            <a:ext cx="18565812" cy="1604963"/>
          </a:xfrm>
          <a:prstGeom prst="rect">
            <a:avLst/>
          </a:prstGeom>
        </p:spPr>
        <p:txBody>
          <a:bodyPr vert="horz" lIns="91440" tIns="45720" rIns="91440" bIns="45720" rtlCol="0"/>
          <a:lstStyle>
            <a:lvl1pPr algn="r">
              <a:defRPr sz="1200"/>
            </a:lvl1pPr>
          </a:lstStyle>
          <a:p>
            <a:pPr>
              <a:defRPr/>
            </a:pPr>
            <a:fld id="{378BCDFA-ECFF-4247-97E8-1AEC3E4682DA}" type="datetimeFigureOut">
              <a:rPr lang="en-US"/>
              <a:pPr>
                <a:defRPr/>
              </a:pPr>
              <a:t>5/9/2012</a:t>
            </a:fld>
            <a:endParaRPr lang="en-US"/>
          </a:p>
        </p:txBody>
      </p:sp>
      <p:sp>
        <p:nvSpPr>
          <p:cNvPr id="4" name="Slide Image Placeholder 3"/>
          <p:cNvSpPr>
            <a:spLocks noGrp="1" noRot="1" noChangeAspect="1"/>
          </p:cNvSpPr>
          <p:nvPr>
            <p:ph type="sldImg" idx="2"/>
          </p:nvPr>
        </p:nvSpPr>
        <p:spPr>
          <a:xfrm>
            <a:off x="13396913" y="2408238"/>
            <a:ext cx="16049625" cy="1203642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4284663" y="15247938"/>
            <a:ext cx="34274125" cy="14444662"/>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30487938"/>
            <a:ext cx="18565813" cy="1604962"/>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24268113" y="30487938"/>
            <a:ext cx="18565812" cy="1604962"/>
          </a:xfrm>
          <a:prstGeom prst="rect">
            <a:avLst/>
          </a:prstGeom>
        </p:spPr>
        <p:txBody>
          <a:bodyPr vert="horz" lIns="91440" tIns="45720" rIns="91440" bIns="45720" rtlCol="0" anchor="b"/>
          <a:lstStyle>
            <a:lvl1pPr algn="r">
              <a:defRPr sz="1200"/>
            </a:lvl1pPr>
          </a:lstStyle>
          <a:p>
            <a:pPr>
              <a:defRPr/>
            </a:pPr>
            <a:fld id="{E970A19B-206C-4044-8593-7CF53103C11B}" type="slidenum">
              <a:rPr lang="en-US"/>
              <a:pPr>
                <a:defRPr/>
              </a:pPr>
              <a:t>‹#›</a:t>
            </a:fld>
            <a:endParaRPr lang="en-US"/>
          </a:p>
        </p:txBody>
      </p:sp>
    </p:spTree>
    <p:extLst>
      <p:ext uri="{BB962C8B-B14F-4D97-AF65-F5344CB8AC3E}">
        <p14:creationId xmlns:p14="http://schemas.microsoft.com/office/powerpoint/2010/main" val="1716552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63130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3963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1317625"/>
            <a:ext cx="9875837" cy="28087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3925" y="1317625"/>
            <a:ext cx="29475113" cy="28087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9242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693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729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3925"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786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1410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52754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558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93134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vert="horz" wrap="square" lIns="438912" tIns="219456" rIns="438912" bIns="219456"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22189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9"/>
          <p:cNvGrpSpPr>
            <a:grpSpLocks/>
          </p:cNvGrpSpPr>
          <p:nvPr/>
        </p:nvGrpSpPr>
        <p:grpSpPr bwMode="auto">
          <a:xfrm>
            <a:off x="23088600" y="11963400"/>
            <a:ext cx="19431000" cy="11658600"/>
            <a:chOff x="14544" y="7968"/>
            <a:chExt cx="12240" cy="7632"/>
          </a:xfrm>
        </p:grpSpPr>
        <p:sp>
          <p:nvSpPr>
            <p:cNvPr id="1027" name="Rectangle 10"/>
            <p:cNvSpPr>
              <a:spLocks noChangeArrowheads="1"/>
            </p:cNvSpPr>
            <p:nvPr userDrawn="1"/>
          </p:nvSpPr>
          <p:spPr bwMode="auto">
            <a:xfrm>
              <a:off x="19824" y="7968"/>
              <a:ext cx="6960" cy="763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US"/>
            </a:p>
          </p:txBody>
        </p:sp>
        <p:sp>
          <p:nvSpPr>
            <p:cNvPr id="1028" name="Rectangle 11"/>
            <p:cNvSpPr>
              <a:spLocks noChangeArrowheads="1"/>
            </p:cNvSpPr>
            <p:nvPr userDrawn="1"/>
          </p:nvSpPr>
          <p:spPr bwMode="auto">
            <a:xfrm>
              <a:off x="14544" y="7968"/>
              <a:ext cx="5424" cy="7632"/>
            </a:xfrm>
            <a:prstGeom prst="rect">
              <a:avLst/>
            </a:prstGeom>
            <a:gradFill rotWithShape="1">
              <a:gsLst>
                <a:gs pos="0">
                  <a:srgbClr val="9999FF"/>
                </a:gs>
                <a:gs pos="100000">
                  <a:schemeClr val="bg1"/>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eaLnBrk="0" fontAlgn="base" hangingPunct="0">
        <a:spcBef>
          <a:spcPct val="0"/>
        </a:spcBef>
        <a:spcAft>
          <a:spcPct val="0"/>
        </a:spcAft>
        <a:defRPr sz="21100">
          <a:solidFill>
            <a:schemeClr val="tx2"/>
          </a:solidFill>
          <a:latin typeface="+mj-lt"/>
          <a:ea typeface="+mj-ea"/>
          <a:cs typeface="+mj-cs"/>
        </a:defRPr>
      </a:lvl1pPr>
      <a:lvl2pPr algn="ctr" defTabSz="4389438" rtl="0" eaLnBrk="0" fontAlgn="base" hangingPunct="0">
        <a:spcBef>
          <a:spcPct val="0"/>
        </a:spcBef>
        <a:spcAft>
          <a:spcPct val="0"/>
        </a:spcAft>
        <a:defRPr sz="21100">
          <a:solidFill>
            <a:schemeClr val="tx2"/>
          </a:solidFill>
          <a:latin typeface="Arial" charset="0"/>
        </a:defRPr>
      </a:lvl2pPr>
      <a:lvl3pPr algn="ctr" defTabSz="4389438" rtl="0" eaLnBrk="0" fontAlgn="base" hangingPunct="0">
        <a:spcBef>
          <a:spcPct val="0"/>
        </a:spcBef>
        <a:spcAft>
          <a:spcPct val="0"/>
        </a:spcAft>
        <a:defRPr sz="21100">
          <a:solidFill>
            <a:schemeClr val="tx2"/>
          </a:solidFill>
          <a:latin typeface="Arial" charset="0"/>
        </a:defRPr>
      </a:lvl3pPr>
      <a:lvl4pPr algn="ctr" defTabSz="4389438" rtl="0" eaLnBrk="0" fontAlgn="base" hangingPunct="0">
        <a:spcBef>
          <a:spcPct val="0"/>
        </a:spcBef>
        <a:spcAft>
          <a:spcPct val="0"/>
        </a:spcAft>
        <a:defRPr sz="21100">
          <a:solidFill>
            <a:schemeClr val="tx2"/>
          </a:solidFill>
          <a:latin typeface="Arial" charset="0"/>
        </a:defRPr>
      </a:lvl4pPr>
      <a:lvl5pPr algn="ctr" defTabSz="4389438" rtl="0" eaLnBrk="0" fontAlgn="base" hangingPunct="0">
        <a:spcBef>
          <a:spcPct val="0"/>
        </a:spcBef>
        <a:spcAft>
          <a:spcPct val="0"/>
        </a:spcAft>
        <a:defRPr sz="21100">
          <a:solidFill>
            <a:schemeClr val="tx2"/>
          </a:solidFill>
          <a:latin typeface="Arial" charset="0"/>
        </a:defRPr>
      </a:lvl5pPr>
      <a:lvl6pPr marL="457200" algn="ctr" defTabSz="4389438" rtl="0" fontAlgn="base">
        <a:spcBef>
          <a:spcPct val="0"/>
        </a:spcBef>
        <a:spcAft>
          <a:spcPct val="0"/>
        </a:spcAft>
        <a:defRPr sz="21100">
          <a:solidFill>
            <a:schemeClr val="tx2"/>
          </a:solidFill>
          <a:latin typeface="Arial" charset="0"/>
        </a:defRPr>
      </a:lvl6pPr>
      <a:lvl7pPr marL="914400" algn="ctr" defTabSz="4389438" rtl="0" fontAlgn="base">
        <a:spcBef>
          <a:spcPct val="0"/>
        </a:spcBef>
        <a:spcAft>
          <a:spcPct val="0"/>
        </a:spcAft>
        <a:defRPr sz="21100">
          <a:solidFill>
            <a:schemeClr val="tx2"/>
          </a:solidFill>
          <a:latin typeface="Arial" charset="0"/>
        </a:defRPr>
      </a:lvl7pPr>
      <a:lvl8pPr marL="1371600" algn="ctr" defTabSz="4389438" rtl="0" fontAlgn="base">
        <a:spcBef>
          <a:spcPct val="0"/>
        </a:spcBef>
        <a:spcAft>
          <a:spcPct val="0"/>
        </a:spcAft>
        <a:defRPr sz="21100">
          <a:solidFill>
            <a:schemeClr val="tx2"/>
          </a:solidFill>
          <a:latin typeface="Arial" charset="0"/>
        </a:defRPr>
      </a:lvl8pPr>
      <a:lvl9pPr marL="1828800" algn="ctr" defTabSz="4389438" rtl="0" fontAlgn="base">
        <a:spcBef>
          <a:spcPct val="0"/>
        </a:spcBef>
        <a:spcAft>
          <a:spcPct val="0"/>
        </a:spcAft>
        <a:defRPr sz="21100">
          <a:solidFill>
            <a:schemeClr val="tx2"/>
          </a:solidFill>
          <a:latin typeface="Arial" charset="0"/>
        </a:defRPr>
      </a:lvl9pPr>
    </p:titleStyle>
    <p:bodyStyle>
      <a:lvl1pPr marL="1646238" indent="-1646238" algn="l" defTabSz="4389438" rtl="0" eaLnBrk="0" fontAlgn="base" hangingPunct="0">
        <a:spcBef>
          <a:spcPct val="20000"/>
        </a:spcBef>
        <a:spcAft>
          <a:spcPct val="0"/>
        </a:spcAft>
        <a:buChar char="•"/>
        <a:defRPr sz="15400">
          <a:solidFill>
            <a:schemeClr val="tx1"/>
          </a:solidFill>
          <a:latin typeface="+mn-lt"/>
          <a:ea typeface="+mn-ea"/>
          <a:cs typeface="+mn-cs"/>
        </a:defRPr>
      </a:lvl1pPr>
      <a:lvl2pPr marL="3565525" indent="-1371600" algn="l" defTabSz="4389438" rtl="0" eaLnBrk="0" fontAlgn="base" hangingPunct="0">
        <a:spcBef>
          <a:spcPct val="20000"/>
        </a:spcBef>
        <a:spcAft>
          <a:spcPct val="0"/>
        </a:spcAft>
        <a:buChar char="–"/>
        <a:defRPr sz="13400">
          <a:solidFill>
            <a:schemeClr val="tx1"/>
          </a:solidFill>
          <a:latin typeface="+mn-lt"/>
        </a:defRPr>
      </a:lvl2pPr>
      <a:lvl3pPr marL="5486400" indent="-1096963" algn="l" defTabSz="4389438" rtl="0" eaLnBrk="0" fontAlgn="base" hangingPunct="0">
        <a:spcBef>
          <a:spcPct val="20000"/>
        </a:spcBef>
        <a:spcAft>
          <a:spcPct val="0"/>
        </a:spcAft>
        <a:buChar char="•"/>
        <a:defRPr sz="11500">
          <a:solidFill>
            <a:schemeClr val="tx1"/>
          </a:solidFill>
          <a:latin typeface="+mn-lt"/>
        </a:defRPr>
      </a:lvl3pPr>
      <a:lvl4pPr marL="7680325" indent="-1096963" algn="l" defTabSz="4389438" rtl="0" eaLnBrk="0" fontAlgn="base" hangingPunct="0">
        <a:spcBef>
          <a:spcPct val="20000"/>
        </a:spcBef>
        <a:spcAft>
          <a:spcPct val="0"/>
        </a:spcAft>
        <a:buChar char="–"/>
        <a:defRPr sz="9600">
          <a:solidFill>
            <a:schemeClr val="tx1"/>
          </a:solidFill>
          <a:latin typeface="+mn-lt"/>
        </a:defRPr>
      </a:lvl4pPr>
      <a:lvl5pPr marL="9875838" indent="-1096963" algn="l" defTabSz="4389438" rtl="0" eaLnBrk="0" fontAlgn="base" hangingPunct="0">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QuickStyle" Target="../diagrams/quickStyle1.xml"/><Relationship Id="rId3" Type="http://schemas.openxmlformats.org/officeDocument/2006/relationships/image" Target="../media/image1.jpeg"/><Relationship Id="rId7" Type="http://schemas.openxmlformats.org/officeDocument/2006/relationships/diagramQuickStyle" Target="../diagrams/quickStyle1.xml"/><Relationship Id="rId12" Type="http://schemas.openxmlformats.org/officeDocument/2006/relationships/diagramLayout" Target="../diagrams/layout1.xml"/><Relationship Id="rId2" Type="http://schemas.openxmlformats.org/officeDocument/2006/relationships/chart" Target="../charts/chart1.xml"/><Relationship Id="rId16"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diagramData" Target="../diagrams/data2.xml"/><Relationship Id="rId5" Type="http://schemas.openxmlformats.org/officeDocument/2006/relationships/diagramData" Target="../diagrams/data1.xml"/><Relationship Id="rId15" Type="http://schemas.openxmlformats.org/officeDocument/2006/relationships/image" Target="../media/image2.jpeg"/><Relationship Id="rId4" Type="http://schemas.openxmlformats.org/officeDocument/2006/relationships/chart" Target="../charts/chart2.xml"/><Relationship Id="rId9" Type="http://schemas.microsoft.com/office/2007/relationships/diagramDrawing" Target="../diagrams/drawing1.xml"/><Relationship Id="rId14"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0" scaled="0"/>
        </a:gradFill>
        <a:effectLst/>
      </p:bgPr>
    </p:bg>
    <p:spTree>
      <p:nvGrpSpPr>
        <p:cNvPr id="1" name=""/>
        <p:cNvGrpSpPr/>
        <p:nvPr/>
      </p:nvGrpSpPr>
      <p:grpSpPr>
        <a:xfrm>
          <a:off x="0" y="0"/>
          <a:ext cx="0" cy="0"/>
          <a:chOff x="0" y="0"/>
          <a:chExt cx="0" cy="0"/>
        </a:xfrm>
      </p:grpSpPr>
      <p:sp>
        <p:nvSpPr>
          <p:cNvPr id="128" name="Rectangle 182"/>
          <p:cNvSpPr>
            <a:spLocks noChangeArrowheads="1"/>
          </p:cNvSpPr>
          <p:nvPr/>
        </p:nvSpPr>
        <p:spPr bwMode="auto">
          <a:xfrm>
            <a:off x="26317575" y="14246453"/>
            <a:ext cx="16173450" cy="9119949"/>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endParaRPr lang="en-US"/>
          </a:p>
        </p:txBody>
      </p:sp>
      <p:graphicFrame>
        <p:nvGraphicFramePr>
          <p:cNvPr id="125" name="Chart 124"/>
          <p:cNvGraphicFramePr>
            <a:graphicFrameLocks noGrp="1"/>
          </p:cNvGraphicFramePr>
          <p:nvPr>
            <p:extLst>
              <p:ext uri="{D42A27DB-BD31-4B8C-83A1-F6EECF244321}">
                <p14:modId xmlns:p14="http://schemas.microsoft.com/office/powerpoint/2010/main" val="1826549654"/>
              </p:ext>
            </p:extLst>
          </p:nvPr>
        </p:nvGraphicFramePr>
        <p:xfrm>
          <a:off x="26289000" y="14227404"/>
          <a:ext cx="16173450" cy="9119948"/>
        </p:xfrm>
        <a:graphic>
          <a:graphicData uri="http://schemas.openxmlformats.org/drawingml/2006/chart">
            <c:chart xmlns:c="http://schemas.openxmlformats.org/drawingml/2006/chart" xmlns:r="http://schemas.openxmlformats.org/officeDocument/2006/relationships" r:id="rId2"/>
          </a:graphicData>
        </a:graphic>
      </p:graphicFrame>
      <p:sp>
        <p:nvSpPr>
          <p:cNvPr id="2050" name="Rectangle 169"/>
          <p:cNvSpPr>
            <a:spLocks noChangeArrowheads="1"/>
          </p:cNvSpPr>
          <p:nvPr/>
        </p:nvSpPr>
        <p:spPr bwMode="auto">
          <a:xfrm>
            <a:off x="0" y="968375"/>
            <a:ext cx="43891200" cy="4060825"/>
          </a:xfrm>
          <a:prstGeom prst="rect">
            <a:avLst/>
          </a:prstGeom>
          <a:solidFill>
            <a:srgbClr val="3333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endParaRPr lang="en-US"/>
          </a:p>
        </p:txBody>
      </p:sp>
      <p:sp>
        <p:nvSpPr>
          <p:cNvPr id="2057" name="Text Box 5"/>
          <p:cNvSpPr txBox="1">
            <a:spLocks noChangeArrowheads="1"/>
          </p:cNvSpPr>
          <p:nvPr/>
        </p:nvSpPr>
        <p:spPr bwMode="auto">
          <a:xfrm>
            <a:off x="1371600" y="8305800"/>
            <a:ext cx="464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lIns="0" tIns="0" rIns="0" bIns="0">
            <a:spAutoFit/>
          </a:bodyPr>
          <a:lstStyle>
            <a:lvl1pPr defTabSz="4389438" eaLnBrk="0" hangingPunct="0">
              <a:defRPr sz="7500" b="1">
                <a:solidFill>
                  <a:schemeClr val="tx1"/>
                </a:solidFill>
                <a:latin typeface="Arial" charset="0"/>
              </a:defRPr>
            </a:lvl1pPr>
            <a:lvl2pPr marL="742950" indent="-285750" defTabSz="4389438" eaLnBrk="0" hangingPunct="0">
              <a:defRPr sz="7500" b="1">
                <a:solidFill>
                  <a:schemeClr val="tx1"/>
                </a:solidFill>
                <a:latin typeface="Arial" charset="0"/>
              </a:defRPr>
            </a:lvl2pPr>
            <a:lvl3pPr marL="1143000" indent="-228600" defTabSz="4389438" eaLnBrk="0" hangingPunct="0">
              <a:defRPr sz="7500" b="1">
                <a:solidFill>
                  <a:schemeClr val="tx1"/>
                </a:solidFill>
                <a:latin typeface="Arial" charset="0"/>
              </a:defRPr>
            </a:lvl3pPr>
            <a:lvl4pPr marL="1600200" indent="-228600" defTabSz="4389438" eaLnBrk="0" hangingPunct="0">
              <a:defRPr sz="7500" b="1">
                <a:solidFill>
                  <a:schemeClr val="tx1"/>
                </a:solidFill>
                <a:latin typeface="Arial" charset="0"/>
              </a:defRPr>
            </a:lvl4pPr>
            <a:lvl5pPr marL="2057400" indent="-228600" defTabSz="4389438" eaLnBrk="0" hangingPunct="0">
              <a:defRPr sz="7500" b="1">
                <a:solidFill>
                  <a:schemeClr val="tx1"/>
                </a:solidFill>
                <a:latin typeface="Arial" charset="0"/>
              </a:defRPr>
            </a:lvl5pPr>
            <a:lvl6pPr marL="2514600" indent="-228600" algn="ctr" defTabSz="4389438" eaLnBrk="0" fontAlgn="base" hangingPunct="0">
              <a:spcBef>
                <a:spcPct val="50000"/>
              </a:spcBef>
              <a:spcAft>
                <a:spcPct val="0"/>
              </a:spcAft>
              <a:defRPr sz="7500" b="1">
                <a:solidFill>
                  <a:schemeClr val="tx1"/>
                </a:solidFill>
                <a:latin typeface="Arial" charset="0"/>
              </a:defRPr>
            </a:lvl6pPr>
            <a:lvl7pPr marL="2971800" indent="-228600" algn="ctr" defTabSz="4389438" eaLnBrk="0" fontAlgn="base" hangingPunct="0">
              <a:spcBef>
                <a:spcPct val="50000"/>
              </a:spcBef>
              <a:spcAft>
                <a:spcPct val="0"/>
              </a:spcAft>
              <a:defRPr sz="7500" b="1">
                <a:solidFill>
                  <a:schemeClr val="tx1"/>
                </a:solidFill>
                <a:latin typeface="Arial" charset="0"/>
              </a:defRPr>
            </a:lvl7pPr>
            <a:lvl8pPr marL="3429000" indent="-228600" algn="ctr" defTabSz="4389438" eaLnBrk="0" fontAlgn="base" hangingPunct="0">
              <a:spcBef>
                <a:spcPct val="50000"/>
              </a:spcBef>
              <a:spcAft>
                <a:spcPct val="0"/>
              </a:spcAft>
              <a:defRPr sz="7500" b="1">
                <a:solidFill>
                  <a:schemeClr val="tx1"/>
                </a:solidFill>
                <a:latin typeface="Arial" charset="0"/>
              </a:defRPr>
            </a:lvl8pPr>
            <a:lvl9pPr marL="3886200" indent="-228600" algn="ctr" defTabSz="4389438" eaLnBrk="0" fontAlgn="base" hangingPunct="0">
              <a:spcBef>
                <a:spcPct val="50000"/>
              </a:spcBef>
              <a:spcAft>
                <a:spcPct val="0"/>
              </a:spcAft>
              <a:defRPr sz="7500" b="1">
                <a:solidFill>
                  <a:schemeClr val="tx1"/>
                </a:solidFill>
                <a:latin typeface="Arial" charset="0"/>
              </a:defRPr>
            </a:lvl9pPr>
          </a:lstStyle>
          <a:p>
            <a:pPr algn="l" eaLnBrk="1" hangingPunct="1"/>
            <a:r>
              <a:rPr lang="en-US" sz="5500" dirty="0" smtClean="0">
                <a:latin typeface="Maiandra GD" pitchFamily="34" charset="0"/>
              </a:rPr>
              <a:t>Introduction</a:t>
            </a:r>
            <a:endParaRPr lang="en-US" sz="5500" dirty="0">
              <a:latin typeface="Maiandra GD" pitchFamily="34" charset="0"/>
            </a:endParaRPr>
          </a:p>
        </p:txBody>
      </p:sp>
      <p:sp>
        <p:nvSpPr>
          <p:cNvPr id="2058" name="Text Box 5"/>
          <p:cNvSpPr txBox="1">
            <a:spLocks noChangeArrowheads="1"/>
          </p:cNvSpPr>
          <p:nvPr/>
        </p:nvSpPr>
        <p:spPr bwMode="auto">
          <a:xfrm>
            <a:off x="1371600" y="9220200"/>
            <a:ext cx="6934200" cy="1800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lIns="0" tIns="0" rIns="0" bIns="0">
            <a:spAutoFit/>
          </a:bodyPr>
          <a:lstStyle>
            <a:lvl1pPr defTabSz="4389438" eaLnBrk="0" hangingPunct="0">
              <a:defRPr sz="7500" b="1">
                <a:solidFill>
                  <a:schemeClr val="tx1"/>
                </a:solidFill>
                <a:latin typeface="Arial" charset="0"/>
              </a:defRPr>
            </a:lvl1pPr>
            <a:lvl2pPr marL="742950" indent="-285750" defTabSz="4389438" eaLnBrk="0" hangingPunct="0">
              <a:defRPr sz="7500" b="1">
                <a:solidFill>
                  <a:schemeClr val="tx1"/>
                </a:solidFill>
                <a:latin typeface="Arial" charset="0"/>
              </a:defRPr>
            </a:lvl2pPr>
            <a:lvl3pPr marL="1143000" indent="-228600" defTabSz="4389438" eaLnBrk="0" hangingPunct="0">
              <a:defRPr sz="7500" b="1">
                <a:solidFill>
                  <a:schemeClr val="tx1"/>
                </a:solidFill>
                <a:latin typeface="Arial" charset="0"/>
              </a:defRPr>
            </a:lvl3pPr>
            <a:lvl4pPr marL="1600200" indent="-228600" defTabSz="4389438" eaLnBrk="0" hangingPunct="0">
              <a:defRPr sz="7500" b="1">
                <a:solidFill>
                  <a:schemeClr val="tx1"/>
                </a:solidFill>
                <a:latin typeface="Arial" charset="0"/>
              </a:defRPr>
            </a:lvl4pPr>
            <a:lvl5pPr marL="2057400" indent="-228600" defTabSz="4389438" eaLnBrk="0" hangingPunct="0">
              <a:defRPr sz="7500" b="1">
                <a:solidFill>
                  <a:schemeClr val="tx1"/>
                </a:solidFill>
                <a:latin typeface="Arial" charset="0"/>
              </a:defRPr>
            </a:lvl5pPr>
            <a:lvl6pPr marL="2514600" indent="-228600" algn="ctr" defTabSz="4389438" eaLnBrk="0" fontAlgn="base" hangingPunct="0">
              <a:spcBef>
                <a:spcPct val="50000"/>
              </a:spcBef>
              <a:spcAft>
                <a:spcPct val="0"/>
              </a:spcAft>
              <a:defRPr sz="7500" b="1">
                <a:solidFill>
                  <a:schemeClr val="tx1"/>
                </a:solidFill>
                <a:latin typeface="Arial" charset="0"/>
              </a:defRPr>
            </a:lvl6pPr>
            <a:lvl7pPr marL="2971800" indent="-228600" algn="ctr" defTabSz="4389438" eaLnBrk="0" fontAlgn="base" hangingPunct="0">
              <a:spcBef>
                <a:spcPct val="50000"/>
              </a:spcBef>
              <a:spcAft>
                <a:spcPct val="0"/>
              </a:spcAft>
              <a:defRPr sz="7500" b="1">
                <a:solidFill>
                  <a:schemeClr val="tx1"/>
                </a:solidFill>
                <a:latin typeface="Arial" charset="0"/>
              </a:defRPr>
            </a:lvl7pPr>
            <a:lvl8pPr marL="3429000" indent="-228600" algn="ctr" defTabSz="4389438" eaLnBrk="0" fontAlgn="base" hangingPunct="0">
              <a:spcBef>
                <a:spcPct val="50000"/>
              </a:spcBef>
              <a:spcAft>
                <a:spcPct val="0"/>
              </a:spcAft>
              <a:defRPr sz="7500" b="1">
                <a:solidFill>
                  <a:schemeClr val="tx1"/>
                </a:solidFill>
                <a:latin typeface="Arial" charset="0"/>
              </a:defRPr>
            </a:lvl8pPr>
            <a:lvl9pPr marL="3886200" indent="-228600" algn="ctr" defTabSz="4389438" eaLnBrk="0" fontAlgn="base" hangingPunct="0">
              <a:spcBef>
                <a:spcPct val="50000"/>
              </a:spcBef>
              <a:spcAft>
                <a:spcPct val="0"/>
              </a:spcAft>
              <a:defRPr sz="7500" b="1">
                <a:solidFill>
                  <a:schemeClr val="tx1"/>
                </a:solidFill>
                <a:latin typeface="Arial" charset="0"/>
              </a:defRPr>
            </a:lvl9pPr>
          </a:lstStyle>
          <a:p>
            <a:pPr algn="l" eaLnBrk="1" hangingPunct="1">
              <a:spcBef>
                <a:spcPct val="0"/>
              </a:spcBef>
              <a:buFont typeface="Wingdings" pitchFamily="2" charset="2"/>
              <a:buNone/>
            </a:pPr>
            <a:r>
              <a:rPr lang="en-US" sz="3000" b="0" dirty="0" smtClean="0">
                <a:latin typeface="Book Antiqua" pitchFamily="18" charset="0"/>
              </a:rPr>
              <a:t>Each year, the United Nation’s Development Program (UNDP) publishes the Human Development Index (HDI), which is a composite index that offers a method of evaluating international human development not only by economic advances but also in terms of the capabilities of individuals within a country. </a:t>
            </a:r>
          </a:p>
          <a:p>
            <a:pPr algn="l" eaLnBrk="1" hangingPunct="1">
              <a:spcBef>
                <a:spcPct val="0"/>
              </a:spcBef>
              <a:buFont typeface="Wingdings" pitchFamily="2" charset="2"/>
              <a:buNone/>
            </a:pPr>
            <a:endParaRPr lang="en-US" sz="3000" b="0" dirty="0">
              <a:latin typeface="Book Antiqua" pitchFamily="18" charset="0"/>
            </a:endParaRPr>
          </a:p>
          <a:p>
            <a:pPr algn="l" eaLnBrk="1" hangingPunct="1">
              <a:spcBef>
                <a:spcPct val="0"/>
              </a:spcBef>
              <a:buFont typeface="Wingdings" pitchFamily="2" charset="2"/>
              <a:buNone/>
            </a:pPr>
            <a:r>
              <a:rPr lang="en-US" sz="3000" b="0" dirty="0" smtClean="0">
                <a:latin typeface="Book Antiqua" pitchFamily="18" charset="0"/>
              </a:rPr>
              <a:t>Human development, energy, and therefore greenhouse gases (GHGs) are inherently linked under current technology constraints. Figure 1 confirms </a:t>
            </a:r>
            <a:r>
              <a:rPr lang="en-US" sz="3000" b="0" dirty="0">
                <a:latin typeface="Book Antiqua" pitchFamily="18" charset="0"/>
              </a:rPr>
              <a:t>that nations with higher HDI values produce more CO</a:t>
            </a:r>
            <a:r>
              <a:rPr lang="en-US" sz="3000" b="0" baseline="-25000" dirty="0">
                <a:latin typeface="Book Antiqua" pitchFamily="18" charset="0"/>
              </a:rPr>
              <a:t>2</a:t>
            </a:r>
            <a:r>
              <a:rPr lang="en-US" sz="3000" b="0" dirty="0">
                <a:latin typeface="Book Antiqua" pitchFamily="18" charset="0"/>
              </a:rPr>
              <a:t> as a result of greater energy </a:t>
            </a:r>
            <a:r>
              <a:rPr lang="en-US" sz="3000" b="0" dirty="0" smtClean="0">
                <a:latin typeface="Book Antiqua" pitchFamily="18" charset="0"/>
              </a:rPr>
              <a:t>consumption. However, the figure </a:t>
            </a:r>
            <a:r>
              <a:rPr lang="en-US" sz="3000" b="0" dirty="0">
                <a:latin typeface="Book Antiqua" pitchFamily="18" charset="0"/>
              </a:rPr>
              <a:t>also exposes the </a:t>
            </a:r>
            <a:r>
              <a:rPr lang="en-US" sz="3000" b="0" i="1" dirty="0">
                <a:latin typeface="Book Antiqua" pitchFamily="18" charset="0"/>
              </a:rPr>
              <a:t>diminishing returns </a:t>
            </a:r>
            <a:r>
              <a:rPr lang="en-US" sz="3000" b="0" dirty="0">
                <a:latin typeface="Book Antiqua" pitchFamily="18" charset="0"/>
              </a:rPr>
              <a:t>in </a:t>
            </a:r>
            <a:r>
              <a:rPr lang="en-US" sz="3000" b="0" dirty="0" smtClean="0">
                <a:latin typeface="Book Antiqua" pitchFamily="18" charset="0"/>
              </a:rPr>
              <a:t>HDI that </a:t>
            </a:r>
            <a:r>
              <a:rPr lang="en-US" sz="3000" b="0" dirty="0">
                <a:latin typeface="Book Antiqua" pitchFamily="18" charset="0"/>
              </a:rPr>
              <a:t>accrue as </a:t>
            </a:r>
            <a:r>
              <a:rPr lang="en-US" sz="3000" b="0" dirty="0" smtClean="0">
                <a:latin typeface="Book Antiqua" pitchFamily="18" charset="0"/>
              </a:rPr>
              <a:t>GHG emissions </a:t>
            </a:r>
            <a:r>
              <a:rPr lang="en-US" sz="3000" b="0" dirty="0">
                <a:latin typeface="Book Antiqua" pitchFamily="18" charset="0"/>
              </a:rPr>
              <a:t>increase</a:t>
            </a:r>
            <a:r>
              <a:rPr lang="en-US" sz="3000" b="0" dirty="0" smtClean="0">
                <a:latin typeface="Book Antiqua" pitchFamily="18" charset="0"/>
              </a:rPr>
              <a:t>. If accurate, this latter relationship implies that developed nations have a </a:t>
            </a:r>
            <a:r>
              <a:rPr lang="en-US" sz="3000" b="0" i="1" dirty="0" smtClean="0">
                <a:latin typeface="Book Antiqua" pitchFamily="18" charset="0"/>
              </a:rPr>
              <a:t>moral</a:t>
            </a:r>
            <a:r>
              <a:rPr lang="en-US" sz="3000" b="0" dirty="0" smtClean="0">
                <a:latin typeface="Book Antiqua" pitchFamily="18" charset="0"/>
              </a:rPr>
              <a:t> obligation to </a:t>
            </a:r>
            <a:r>
              <a:rPr lang="en-US" sz="3000" b="0" dirty="0">
                <a:latin typeface="Book Antiqua" pitchFamily="18" charset="0"/>
              </a:rPr>
              <a:t> reduce CO</a:t>
            </a:r>
            <a:r>
              <a:rPr lang="en-US" sz="3000" b="0" baseline="-25000" dirty="0">
                <a:latin typeface="Book Antiqua" pitchFamily="18" charset="0"/>
              </a:rPr>
              <a:t>2</a:t>
            </a:r>
            <a:r>
              <a:rPr lang="en-US" sz="3000" b="0" dirty="0">
                <a:latin typeface="Book Antiqua" pitchFamily="18" charset="0"/>
              </a:rPr>
              <a:t> </a:t>
            </a:r>
            <a:r>
              <a:rPr lang="en-US" sz="3000" b="0" dirty="0" smtClean="0">
                <a:latin typeface="Book Antiqua" pitchFamily="18" charset="0"/>
              </a:rPr>
              <a:t>emissions because, under a global mitigation system, these emission cuts could </a:t>
            </a:r>
            <a:r>
              <a:rPr lang="en-US" sz="3000" b="0" dirty="0">
                <a:latin typeface="Book Antiqua" pitchFamily="18" charset="0"/>
              </a:rPr>
              <a:t>enable </a:t>
            </a:r>
            <a:r>
              <a:rPr lang="en-US" sz="3000" b="0" dirty="0" smtClean="0">
                <a:latin typeface="Book Antiqua" pitchFamily="18" charset="0"/>
              </a:rPr>
              <a:t>emission </a:t>
            </a:r>
            <a:r>
              <a:rPr lang="en-US" sz="3000" b="0" dirty="0">
                <a:latin typeface="Book Antiqua" pitchFamily="18" charset="0"/>
              </a:rPr>
              <a:t>increases in underdeveloped countries that result in major improvements in human development.</a:t>
            </a:r>
            <a:r>
              <a:rPr lang="en-US" sz="3000" b="0" dirty="0" smtClean="0">
                <a:latin typeface="Book Antiqua" pitchFamily="18" charset="0"/>
              </a:rPr>
              <a:t>  </a:t>
            </a:r>
          </a:p>
          <a:p>
            <a:pPr algn="l" eaLnBrk="1" hangingPunct="1">
              <a:spcBef>
                <a:spcPct val="0"/>
              </a:spcBef>
              <a:buFont typeface="Wingdings" pitchFamily="2" charset="2"/>
              <a:buNone/>
            </a:pPr>
            <a:endParaRPr lang="en-US" sz="3000" b="0" dirty="0">
              <a:latin typeface="Book Antiqua" pitchFamily="18" charset="0"/>
            </a:endParaRPr>
          </a:p>
          <a:p>
            <a:pPr algn="l" eaLnBrk="1" hangingPunct="1">
              <a:spcBef>
                <a:spcPct val="0"/>
              </a:spcBef>
              <a:buFont typeface="Wingdings" pitchFamily="2" charset="2"/>
              <a:buNone/>
            </a:pPr>
            <a:r>
              <a:rPr lang="en-US" sz="3000" b="0" dirty="0">
                <a:latin typeface="Book Antiqua" pitchFamily="18" charset="0"/>
              </a:rPr>
              <a:t>This study investigates the origin of the diminishing returns to </a:t>
            </a:r>
            <a:r>
              <a:rPr lang="en-US" sz="3000" b="0" dirty="0" smtClean="0">
                <a:latin typeface="Book Antiqua" pitchFamily="18" charset="0"/>
              </a:rPr>
              <a:t>HDI, given its important implications for climate policy and development. Specifically, we examine the current HDI calculation procedure to determine if the observed </a:t>
            </a:r>
            <a:r>
              <a:rPr lang="en-US" sz="3000" b="0" smtClean="0">
                <a:latin typeface="Book Antiqua" pitchFamily="18" charset="0"/>
              </a:rPr>
              <a:t>relationship is a </a:t>
            </a:r>
            <a:r>
              <a:rPr lang="en-US" sz="3000" b="0" dirty="0">
                <a:latin typeface="Book Antiqua" pitchFamily="18" charset="0"/>
              </a:rPr>
              <a:t>factor of dimension normalization and/or aggregation within the HDI </a:t>
            </a:r>
            <a:r>
              <a:rPr lang="en-US" sz="3000" b="0" dirty="0" smtClean="0">
                <a:latin typeface="Book Antiqua" pitchFamily="18" charset="0"/>
              </a:rPr>
              <a:t>calculation.  </a:t>
            </a:r>
            <a:endParaRPr lang="en-US" sz="3000" b="0" dirty="0">
              <a:latin typeface="Book Antiqua" pitchFamily="18" charset="0"/>
            </a:endParaRPr>
          </a:p>
        </p:txBody>
      </p:sp>
      <p:sp>
        <p:nvSpPr>
          <p:cNvPr id="2067" name="Text Box 56"/>
          <p:cNvSpPr txBox="1">
            <a:spLocks noChangeArrowheads="1"/>
          </p:cNvSpPr>
          <p:nvPr/>
        </p:nvSpPr>
        <p:spPr bwMode="auto">
          <a:xfrm>
            <a:off x="9448800" y="16154400"/>
            <a:ext cx="853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marL="342900" indent="-342900" defTabSz="4389438" eaLnBrk="0" hangingPunct="0">
              <a:defRPr sz="7500" b="1">
                <a:solidFill>
                  <a:schemeClr val="tx1"/>
                </a:solidFill>
                <a:latin typeface="Arial" charset="0"/>
              </a:defRPr>
            </a:lvl1pPr>
            <a:lvl2pPr marL="742950" indent="-285750" defTabSz="4389438" eaLnBrk="0" hangingPunct="0">
              <a:defRPr sz="7500" b="1">
                <a:solidFill>
                  <a:schemeClr val="tx1"/>
                </a:solidFill>
                <a:latin typeface="Arial" charset="0"/>
              </a:defRPr>
            </a:lvl2pPr>
            <a:lvl3pPr marL="1143000" indent="-228600" defTabSz="4389438" eaLnBrk="0" hangingPunct="0">
              <a:defRPr sz="7500" b="1">
                <a:solidFill>
                  <a:schemeClr val="tx1"/>
                </a:solidFill>
                <a:latin typeface="Arial" charset="0"/>
              </a:defRPr>
            </a:lvl3pPr>
            <a:lvl4pPr marL="1600200" indent="-228600" defTabSz="4389438" eaLnBrk="0" hangingPunct="0">
              <a:defRPr sz="7500" b="1">
                <a:solidFill>
                  <a:schemeClr val="tx1"/>
                </a:solidFill>
                <a:latin typeface="Arial" charset="0"/>
              </a:defRPr>
            </a:lvl4pPr>
            <a:lvl5pPr marL="2057400" indent="-228600" defTabSz="4389438" eaLnBrk="0" hangingPunct="0">
              <a:defRPr sz="7500" b="1">
                <a:solidFill>
                  <a:schemeClr val="tx1"/>
                </a:solidFill>
                <a:latin typeface="Arial" charset="0"/>
              </a:defRPr>
            </a:lvl5pPr>
            <a:lvl6pPr marL="2514600" indent="-228600" algn="ctr" defTabSz="4389438" eaLnBrk="0" fontAlgn="base" hangingPunct="0">
              <a:spcBef>
                <a:spcPct val="50000"/>
              </a:spcBef>
              <a:spcAft>
                <a:spcPct val="0"/>
              </a:spcAft>
              <a:defRPr sz="7500" b="1">
                <a:solidFill>
                  <a:schemeClr val="tx1"/>
                </a:solidFill>
                <a:latin typeface="Arial" charset="0"/>
              </a:defRPr>
            </a:lvl6pPr>
            <a:lvl7pPr marL="2971800" indent="-228600" algn="ctr" defTabSz="4389438" eaLnBrk="0" fontAlgn="base" hangingPunct="0">
              <a:spcBef>
                <a:spcPct val="50000"/>
              </a:spcBef>
              <a:spcAft>
                <a:spcPct val="0"/>
              </a:spcAft>
              <a:defRPr sz="7500" b="1">
                <a:solidFill>
                  <a:schemeClr val="tx1"/>
                </a:solidFill>
                <a:latin typeface="Arial" charset="0"/>
              </a:defRPr>
            </a:lvl7pPr>
            <a:lvl8pPr marL="3429000" indent="-228600" algn="ctr" defTabSz="4389438" eaLnBrk="0" fontAlgn="base" hangingPunct="0">
              <a:spcBef>
                <a:spcPct val="50000"/>
              </a:spcBef>
              <a:spcAft>
                <a:spcPct val="0"/>
              </a:spcAft>
              <a:defRPr sz="7500" b="1">
                <a:solidFill>
                  <a:schemeClr val="tx1"/>
                </a:solidFill>
                <a:latin typeface="Arial" charset="0"/>
              </a:defRPr>
            </a:lvl8pPr>
            <a:lvl9pPr marL="3886200" indent="-228600" algn="ctr" defTabSz="4389438" eaLnBrk="0" fontAlgn="base" hangingPunct="0">
              <a:spcBef>
                <a:spcPct val="50000"/>
              </a:spcBef>
              <a:spcAft>
                <a:spcPct val="0"/>
              </a:spcAft>
              <a:defRPr sz="7500" b="1">
                <a:solidFill>
                  <a:schemeClr val="tx1"/>
                </a:solidFill>
                <a:latin typeface="Arial" charset="0"/>
              </a:defRPr>
            </a:lvl9pPr>
          </a:lstStyle>
          <a:p>
            <a:pPr algn="l" eaLnBrk="1" hangingPunct="1"/>
            <a:r>
              <a:rPr lang="en-US" sz="5500" dirty="0" smtClean="0">
                <a:latin typeface="Maiandra GD" pitchFamily="34" charset="0"/>
              </a:rPr>
              <a:t>2010 HDI Methodology</a:t>
            </a:r>
            <a:endParaRPr lang="en-US" sz="5500" dirty="0">
              <a:latin typeface="Maiandra GD" pitchFamily="34" charset="0"/>
            </a:endParaRPr>
          </a:p>
        </p:txBody>
      </p:sp>
      <p:sp>
        <p:nvSpPr>
          <p:cNvPr id="2079" name="Rectangle 131"/>
          <p:cNvSpPr>
            <a:spLocks noChangeArrowheads="1"/>
          </p:cNvSpPr>
          <p:nvPr/>
        </p:nvSpPr>
        <p:spPr bwMode="auto">
          <a:xfrm>
            <a:off x="8305800" y="5657850"/>
            <a:ext cx="1143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US"/>
          </a:p>
        </p:txBody>
      </p:sp>
      <p:sp>
        <p:nvSpPr>
          <p:cNvPr id="2080" name="Rectangle 132"/>
          <p:cNvSpPr>
            <a:spLocks noChangeArrowheads="1"/>
          </p:cNvSpPr>
          <p:nvPr/>
        </p:nvSpPr>
        <p:spPr bwMode="auto">
          <a:xfrm>
            <a:off x="8305800" y="5657850"/>
            <a:ext cx="1143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en-US"/>
          </a:p>
        </p:txBody>
      </p:sp>
      <p:sp>
        <p:nvSpPr>
          <p:cNvPr id="2081" name="Rectangle 133"/>
          <p:cNvSpPr>
            <a:spLocks noChangeArrowheads="1"/>
          </p:cNvSpPr>
          <p:nvPr/>
        </p:nvSpPr>
        <p:spPr bwMode="auto">
          <a:xfrm>
            <a:off x="8305800" y="5657850"/>
            <a:ext cx="1143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en-US"/>
          </a:p>
        </p:txBody>
      </p:sp>
      <p:sp>
        <p:nvSpPr>
          <p:cNvPr id="2157" name="Text Box 5"/>
          <p:cNvSpPr txBox="1">
            <a:spLocks noChangeArrowheads="1"/>
          </p:cNvSpPr>
          <p:nvPr/>
        </p:nvSpPr>
        <p:spPr bwMode="auto">
          <a:xfrm>
            <a:off x="9448800" y="17136874"/>
            <a:ext cx="15849600" cy="1384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square" lIns="0" tIns="0" rIns="0" bIns="0">
            <a:spAutoFit/>
          </a:bodyPr>
          <a:lstStyle>
            <a:lvl1pPr defTabSz="4389438" eaLnBrk="0" hangingPunct="0">
              <a:defRPr sz="7500" b="1">
                <a:solidFill>
                  <a:schemeClr val="tx1"/>
                </a:solidFill>
                <a:latin typeface="Arial" charset="0"/>
              </a:defRPr>
            </a:lvl1pPr>
            <a:lvl2pPr marL="742950" indent="-285750" defTabSz="4389438" eaLnBrk="0" hangingPunct="0">
              <a:defRPr sz="7500" b="1">
                <a:solidFill>
                  <a:schemeClr val="tx1"/>
                </a:solidFill>
                <a:latin typeface="Arial" charset="0"/>
              </a:defRPr>
            </a:lvl2pPr>
            <a:lvl3pPr marL="1143000" indent="-228600" defTabSz="4389438" eaLnBrk="0" hangingPunct="0">
              <a:defRPr sz="7500" b="1">
                <a:solidFill>
                  <a:schemeClr val="tx1"/>
                </a:solidFill>
                <a:latin typeface="Arial" charset="0"/>
              </a:defRPr>
            </a:lvl3pPr>
            <a:lvl4pPr marL="1600200" indent="-228600" defTabSz="4389438" eaLnBrk="0" hangingPunct="0">
              <a:defRPr sz="7500" b="1">
                <a:solidFill>
                  <a:schemeClr val="tx1"/>
                </a:solidFill>
                <a:latin typeface="Arial" charset="0"/>
              </a:defRPr>
            </a:lvl4pPr>
            <a:lvl5pPr marL="2057400" indent="-228600" defTabSz="4389438" eaLnBrk="0" hangingPunct="0">
              <a:defRPr sz="7500" b="1">
                <a:solidFill>
                  <a:schemeClr val="tx1"/>
                </a:solidFill>
                <a:latin typeface="Arial" charset="0"/>
              </a:defRPr>
            </a:lvl5pPr>
            <a:lvl6pPr marL="2514600" indent="-228600" algn="ctr" defTabSz="4389438" eaLnBrk="0" fontAlgn="base" hangingPunct="0">
              <a:spcBef>
                <a:spcPct val="50000"/>
              </a:spcBef>
              <a:spcAft>
                <a:spcPct val="0"/>
              </a:spcAft>
              <a:defRPr sz="7500" b="1">
                <a:solidFill>
                  <a:schemeClr val="tx1"/>
                </a:solidFill>
                <a:latin typeface="Arial" charset="0"/>
              </a:defRPr>
            </a:lvl6pPr>
            <a:lvl7pPr marL="2971800" indent="-228600" algn="ctr" defTabSz="4389438" eaLnBrk="0" fontAlgn="base" hangingPunct="0">
              <a:spcBef>
                <a:spcPct val="50000"/>
              </a:spcBef>
              <a:spcAft>
                <a:spcPct val="0"/>
              </a:spcAft>
              <a:defRPr sz="7500" b="1">
                <a:solidFill>
                  <a:schemeClr val="tx1"/>
                </a:solidFill>
                <a:latin typeface="Arial" charset="0"/>
              </a:defRPr>
            </a:lvl7pPr>
            <a:lvl8pPr marL="3429000" indent="-228600" algn="ctr" defTabSz="4389438" eaLnBrk="0" fontAlgn="base" hangingPunct="0">
              <a:spcBef>
                <a:spcPct val="50000"/>
              </a:spcBef>
              <a:spcAft>
                <a:spcPct val="0"/>
              </a:spcAft>
              <a:defRPr sz="7500" b="1">
                <a:solidFill>
                  <a:schemeClr val="tx1"/>
                </a:solidFill>
                <a:latin typeface="Arial" charset="0"/>
              </a:defRPr>
            </a:lvl8pPr>
            <a:lvl9pPr marL="3886200" indent="-228600" algn="ctr" defTabSz="4389438" eaLnBrk="0" fontAlgn="base" hangingPunct="0">
              <a:spcBef>
                <a:spcPct val="50000"/>
              </a:spcBef>
              <a:spcAft>
                <a:spcPct val="0"/>
              </a:spcAft>
              <a:defRPr sz="7500" b="1">
                <a:solidFill>
                  <a:schemeClr val="tx1"/>
                </a:solidFill>
                <a:latin typeface="Arial" charset="0"/>
              </a:defRPr>
            </a:lvl9pPr>
          </a:lstStyle>
          <a:p>
            <a:pPr algn="l" eaLnBrk="1" hangingPunct="1">
              <a:spcBef>
                <a:spcPct val="0"/>
              </a:spcBef>
              <a:buFont typeface="Wingdings" pitchFamily="2" charset="2"/>
              <a:buNone/>
            </a:pPr>
            <a:r>
              <a:rPr lang="en-US" sz="3000" b="0" dirty="0" smtClean="0">
                <a:latin typeface="Book Antiqua" pitchFamily="18" charset="0"/>
              </a:rPr>
              <a:t>The current HDI is the result of many years of experience and refinements [2]; here we focus </a:t>
            </a:r>
          </a:p>
          <a:p>
            <a:pPr algn="l" eaLnBrk="1" hangingPunct="1">
              <a:spcBef>
                <a:spcPct val="0"/>
              </a:spcBef>
              <a:buFont typeface="Wingdings" pitchFamily="2" charset="2"/>
              <a:buNone/>
            </a:pPr>
            <a:r>
              <a:rPr lang="en-US" sz="3000" b="0" dirty="0" smtClean="0">
                <a:latin typeface="Book Antiqua" pitchFamily="18" charset="0"/>
              </a:rPr>
              <a:t>on the most recent formulation, established in 2010, which  includes three elements: </a:t>
            </a:r>
          </a:p>
          <a:p>
            <a:pPr algn="l" eaLnBrk="1" hangingPunct="1">
              <a:spcBef>
                <a:spcPct val="0"/>
              </a:spcBef>
              <a:buFont typeface="Wingdings" pitchFamily="2" charset="2"/>
              <a:buNone/>
            </a:pPr>
            <a:endParaRPr lang="en-US" sz="3000" b="0" dirty="0" smtClean="0">
              <a:latin typeface="Book Antiqua" pitchFamily="18" charset="0"/>
            </a:endParaRPr>
          </a:p>
          <a:p>
            <a:pPr marL="1257300" lvl="1" indent="-514350" algn="l" eaLnBrk="1" hangingPunct="1">
              <a:spcBef>
                <a:spcPct val="0"/>
              </a:spcBef>
              <a:buFont typeface="Wingdings" pitchFamily="2" charset="2"/>
              <a:buAutoNum type="arabicParenR"/>
            </a:pPr>
            <a:r>
              <a:rPr lang="en-US" sz="3000" b="0" dirty="0" smtClean="0">
                <a:latin typeface="Book Antiqua" pitchFamily="18" charset="0"/>
              </a:rPr>
              <a:t>health as measured by life expectancy at birth, </a:t>
            </a:r>
          </a:p>
          <a:p>
            <a:pPr marL="1257300" lvl="1" indent="-514350" algn="l" eaLnBrk="1" hangingPunct="1">
              <a:spcBef>
                <a:spcPct val="0"/>
              </a:spcBef>
              <a:buFont typeface="Wingdings" pitchFamily="2" charset="2"/>
              <a:buAutoNum type="arabicParenR"/>
            </a:pPr>
            <a:r>
              <a:rPr lang="en-US" sz="3000" b="0" dirty="0" smtClean="0">
                <a:latin typeface="Book Antiqua" pitchFamily="18" charset="0"/>
              </a:rPr>
              <a:t>education as a combination of the expected years of schooling for a child entering school today, and the mean years of prior schooling for adults aged 25 and older, and</a:t>
            </a:r>
          </a:p>
          <a:p>
            <a:pPr marL="1257300" lvl="1" indent="-514350" algn="l" eaLnBrk="1" hangingPunct="1">
              <a:spcBef>
                <a:spcPct val="0"/>
              </a:spcBef>
              <a:buFont typeface="Wingdings" pitchFamily="2" charset="2"/>
              <a:buAutoNum type="arabicParenR"/>
            </a:pPr>
            <a:r>
              <a:rPr lang="en-US" sz="3000" b="0" dirty="0" smtClean="0">
                <a:latin typeface="Book Antiqua" pitchFamily="18" charset="0"/>
              </a:rPr>
              <a:t> standard of living as purchasing-power-parity (PPP) per-capita Gross National Income (GNI) [3]. </a:t>
            </a:r>
          </a:p>
          <a:p>
            <a:pPr lvl="1" indent="0" algn="l" eaLnBrk="1" hangingPunct="1">
              <a:spcBef>
                <a:spcPct val="0"/>
              </a:spcBef>
            </a:pPr>
            <a:endParaRPr lang="en-US" sz="3000" b="0" dirty="0" smtClean="0">
              <a:latin typeface="Book Antiqua" pitchFamily="18" charset="0"/>
            </a:endParaRPr>
          </a:p>
          <a:p>
            <a:pPr lvl="1" indent="0" algn="l" eaLnBrk="1" hangingPunct="1">
              <a:spcBef>
                <a:spcPct val="0"/>
              </a:spcBef>
            </a:pPr>
            <a:endParaRPr lang="en-US" sz="3000" b="0" dirty="0">
              <a:latin typeface="Book Antiqua" pitchFamily="18" charset="0"/>
            </a:endParaRPr>
          </a:p>
          <a:p>
            <a:pPr lvl="1" indent="0" algn="l" eaLnBrk="1" hangingPunct="1">
              <a:spcBef>
                <a:spcPct val="0"/>
              </a:spcBef>
            </a:pPr>
            <a:endParaRPr lang="en-US" sz="3000" b="0" dirty="0" smtClean="0">
              <a:latin typeface="Book Antiqua" pitchFamily="18" charset="0"/>
            </a:endParaRPr>
          </a:p>
          <a:p>
            <a:pPr marL="1257300" lvl="1" indent="-514350" algn="l" eaLnBrk="1" hangingPunct="1">
              <a:spcBef>
                <a:spcPct val="0"/>
              </a:spcBef>
              <a:buFont typeface="Wingdings" pitchFamily="2" charset="2"/>
              <a:buAutoNum type="arabicParenR"/>
            </a:pPr>
            <a:endParaRPr lang="en-US" sz="3000" b="0" dirty="0">
              <a:latin typeface="Book Antiqua" pitchFamily="18" charset="0"/>
            </a:endParaRPr>
          </a:p>
          <a:p>
            <a:pPr marL="1257300" lvl="1" indent="-514350" algn="l" eaLnBrk="1" hangingPunct="1">
              <a:spcBef>
                <a:spcPct val="0"/>
              </a:spcBef>
              <a:buFont typeface="Wingdings" pitchFamily="2" charset="2"/>
              <a:buAutoNum type="arabicParenR"/>
            </a:pPr>
            <a:endParaRPr lang="en-US" sz="3000" b="0" dirty="0" smtClean="0">
              <a:latin typeface="Book Antiqua" pitchFamily="18" charset="0"/>
            </a:endParaRPr>
          </a:p>
          <a:p>
            <a:pPr marL="1257300" lvl="1" indent="-514350" algn="l" eaLnBrk="1" hangingPunct="1">
              <a:spcBef>
                <a:spcPct val="0"/>
              </a:spcBef>
              <a:buFont typeface="Wingdings" pitchFamily="2" charset="2"/>
              <a:buAutoNum type="arabicParenR"/>
            </a:pPr>
            <a:endParaRPr lang="en-US" sz="3000" b="0" dirty="0">
              <a:latin typeface="Book Antiqua" pitchFamily="18" charset="0"/>
            </a:endParaRPr>
          </a:p>
          <a:p>
            <a:pPr marL="1257300" lvl="1" indent="-514350" algn="l" eaLnBrk="1" hangingPunct="1">
              <a:spcBef>
                <a:spcPct val="0"/>
              </a:spcBef>
              <a:buFont typeface="Wingdings" pitchFamily="2" charset="2"/>
              <a:buAutoNum type="arabicParenR"/>
            </a:pPr>
            <a:endParaRPr lang="en-US" sz="3000" b="0" dirty="0" smtClean="0">
              <a:latin typeface="Book Antiqua" pitchFamily="18" charset="0"/>
            </a:endParaRPr>
          </a:p>
          <a:p>
            <a:pPr marL="1257300" lvl="1" indent="-514350" algn="l" eaLnBrk="1" hangingPunct="1">
              <a:spcBef>
                <a:spcPct val="0"/>
              </a:spcBef>
              <a:buFont typeface="Wingdings" pitchFamily="2" charset="2"/>
              <a:buAutoNum type="arabicParenR"/>
            </a:pPr>
            <a:endParaRPr lang="en-US" sz="3000" b="0" dirty="0">
              <a:latin typeface="Book Antiqua" pitchFamily="18" charset="0"/>
            </a:endParaRPr>
          </a:p>
          <a:p>
            <a:pPr marL="1257300" lvl="1" indent="-514350" algn="l" eaLnBrk="1" hangingPunct="1">
              <a:spcBef>
                <a:spcPct val="0"/>
              </a:spcBef>
              <a:buFont typeface="Wingdings" pitchFamily="2" charset="2"/>
              <a:buAutoNum type="arabicParenR"/>
            </a:pPr>
            <a:endParaRPr lang="en-US" sz="3000" b="0" dirty="0" smtClean="0">
              <a:latin typeface="Book Antiqua" pitchFamily="18" charset="0"/>
            </a:endParaRPr>
          </a:p>
          <a:p>
            <a:pPr marL="1257300" lvl="1" indent="-514350" algn="l" eaLnBrk="1" hangingPunct="1">
              <a:spcBef>
                <a:spcPct val="0"/>
              </a:spcBef>
              <a:buFont typeface="Wingdings" pitchFamily="2" charset="2"/>
              <a:buAutoNum type="arabicParenR"/>
            </a:pPr>
            <a:endParaRPr lang="en-US" sz="3000" b="0" dirty="0">
              <a:latin typeface="Book Antiqua" pitchFamily="18" charset="0"/>
            </a:endParaRPr>
          </a:p>
          <a:p>
            <a:pPr lvl="1" indent="0" algn="l" eaLnBrk="1" hangingPunct="1">
              <a:spcBef>
                <a:spcPct val="0"/>
              </a:spcBef>
            </a:pPr>
            <a:endParaRPr lang="en-US" sz="3000" b="0" dirty="0" smtClean="0">
              <a:latin typeface="Book Antiqua" pitchFamily="18" charset="0"/>
            </a:endParaRPr>
          </a:p>
          <a:p>
            <a:pPr algn="l" eaLnBrk="1" hangingPunct="1">
              <a:spcBef>
                <a:spcPct val="0"/>
              </a:spcBef>
              <a:buFont typeface="Wingdings" pitchFamily="2" charset="2"/>
              <a:buNone/>
            </a:pPr>
            <a:endParaRPr lang="en-US" sz="3000" b="0" dirty="0" smtClean="0">
              <a:latin typeface="Book Antiqua" pitchFamily="18" charset="0"/>
            </a:endParaRPr>
          </a:p>
          <a:p>
            <a:pPr algn="l" eaLnBrk="1" hangingPunct="1">
              <a:spcBef>
                <a:spcPct val="0"/>
              </a:spcBef>
              <a:buFont typeface="Wingdings" pitchFamily="2" charset="2"/>
              <a:buNone/>
            </a:pPr>
            <a:endParaRPr lang="en-US" sz="3000" b="0" dirty="0" smtClean="0">
              <a:latin typeface="Book Antiqua" pitchFamily="18" charset="0"/>
            </a:endParaRPr>
          </a:p>
          <a:p>
            <a:pPr algn="l" eaLnBrk="1" hangingPunct="1">
              <a:spcBef>
                <a:spcPct val="0"/>
              </a:spcBef>
              <a:buFont typeface="Wingdings" pitchFamily="2" charset="2"/>
              <a:buNone/>
            </a:pPr>
            <a:endParaRPr lang="en-US" sz="3000" b="0" dirty="0" smtClean="0">
              <a:latin typeface="Book Antiqua" pitchFamily="18" charset="0"/>
            </a:endParaRPr>
          </a:p>
          <a:p>
            <a:pPr algn="l" eaLnBrk="1" hangingPunct="1">
              <a:spcBef>
                <a:spcPct val="0"/>
              </a:spcBef>
              <a:buFont typeface="Wingdings" pitchFamily="2" charset="2"/>
              <a:buNone/>
            </a:pPr>
            <a:endParaRPr lang="en-US" sz="3000" b="0" dirty="0" smtClean="0">
              <a:latin typeface="Book Antiqua" pitchFamily="18" charset="0"/>
            </a:endParaRPr>
          </a:p>
          <a:p>
            <a:pPr algn="l" eaLnBrk="1" hangingPunct="1">
              <a:spcBef>
                <a:spcPct val="0"/>
              </a:spcBef>
              <a:buFont typeface="Wingdings" pitchFamily="2" charset="2"/>
              <a:buNone/>
            </a:pPr>
            <a:r>
              <a:rPr lang="en-US" sz="3000" b="0" dirty="0" smtClean="0">
                <a:latin typeface="Book Antiqua" pitchFamily="18" charset="0"/>
              </a:rPr>
              <a:t>The current HDI assigns equal weight to all three dimensions, with the two education sub-indices also weighted equally. These three incommensurate dimensions are first normalized to dimensionless values between 0 and 1 (equation 1). Normalization is based on observed global minima and maxima over the period for which the HDI has been computed (Table 1). However, the income dimension is normalized differently, using a natural logarithmic function (equation 2).  The results are aggregated into the overall HDI by calculating the geometric mean of all three dimensions (equation 3) [3].</a:t>
            </a:r>
            <a:endParaRPr lang="en-US" sz="3000" b="0" dirty="0">
              <a:latin typeface="Book Antiqua" pitchFamily="18" charset="0"/>
            </a:endParaRPr>
          </a:p>
        </p:txBody>
      </p:sp>
      <p:grpSp>
        <p:nvGrpSpPr>
          <p:cNvPr id="2092" name="Group 172"/>
          <p:cNvGrpSpPr>
            <a:grpSpLocks/>
          </p:cNvGrpSpPr>
          <p:nvPr/>
        </p:nvGrpSpPr>
        <p:grpSpPr bwMode="auto">
          <a:xfrm>
            <a:off x="9419952" y="1219201"/>
            <a:ext cx="18012982" cy="3771901"/>
            <a:chOff x="17395" y="768"/>
            <a:chExt cx="4847" cy="2376"/>
          </a:xfrm>
        </p:grpSpPr>
        <p:sp>
          <p:nvSpPr>
            <p:cNvPr id="2146" name="Text Box 4"/>
            <p:cNvSpPr txBox="1">
              <a:spLocks noChangeArrowheads="1"/>
            </p:cNvSpPr>
            <p:nvPr/>
          </p:nvSpPr>
          <p:spPr bwMode="auto">
            <a:xfrm>
              <a:off x="17395" y="1392"/>
              <a:ext cx="4847" cy="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389438" eaLnBrk="0" hangingPunct="0">
                <a:defRPr sz="7500" b="1">
                  <a:solidFill>
                    <a:schemeClr val="tx1"/>
                  </a:solidFill>
                  <a:latin typeface="Arial" charset="0"/>
                </a:defRPr>
              </a:lvl1pPr>
              <a:lvl2pPr marL="742950" indent="-285750" defTabSz="4389438" eaLnBrk="0" hangingPunct="0">
                <a:defRPr sz="7500" b="1">
                  <a:solidFill>
                    <a:schemeClr val="tx1"/>
                  </a:solidFill>
                  <a:latin typeface="Arial" charset="0"/>
                </a:defRPr>
              </a:lvl2pPr>
              <a:lvl3pPr marL="1143000" indent="-228600" defTabSz="4389438" eaLnBrk="0" hangingPunct="0">
                <a:defRPr sz="7500" b="1">
                  <a:solidFill>
                    <a:schemeClr val="tx1"/>
                  </a:solidFill>
                  <a:latin typeface="Arial" charset="0"/>
                </a:defRPr>
              </a:lvl3pPr>
              <a:lvl4pPr marL="1600200" indent="-228600" defTabSz="4389438" eaLnBrk="0" hangingPunct="0">
                <a:defRPr sz="7500" b="1">
                  <a:solidFill>
                    <a:schemeClr val="tx1"/>
                  </a:solidFill>
                  <a:latin typeface="Arial" charset="0"/>
                </a:defRPr>
              </a:lvl4pPr>
              <a:lvl5pPr marL="2057400" indent="-228600" defTabSz="4389438" eaLnBrk="0" hangingPunct="0">
                <a:defRPr sz="7500" b="1">
                  <a:solidFill>
                    <a:schemeClr val="tx1"/>
                  </a:solidFill>
                  <a:latin typeface="Arial" charset="0"/>
                </a:defRPr>
              </a:lvl5pPr>
              <a:lvl6pPr marL="2514600" indent="-228600" algn="ctr" defTabSz="4389438" eaLnBrk="0" fontAlgn="base" hangingPunct="0">
                <a:spcBef>
                  <a:spcPct val="50000"/>
                </a:spcBef>
                <a:spcAft>
                  <a:spcPct val="0"/>
                </a:spcAft>
                <a:defRPr sz="7500" b="1">
                  <a:solidFill>
                    <a:schemeClr val="tx1"/>
                  </a:solidFill>
                  <a:latin typeface="Arial" charset="0"/>
                </a:defRPr>
              </a:lvl6pPr>
              <a:lvl7pPr marL="2971800" indent="-228600" algn="ctr" defTabSz="4389438" eaLnBrk="0" fontAlgn="base" hangingPunct="0">
                <a:spcBef>
                  <a:spcPct val="50000"/>
                </a:spcBef>
                <a:spcAft>
                  <a:spcPct val="0"/>
                </a:spcAft>
                <a:defRPr sz="7500" b="1">
                  <a:solidFill>
                    <a:schemeClr val="tx1"/>
                  </a:solidFill>
                  <a:latin typeface="Arial" charset="0"/>
                </a:defRPr>
              </a:lvl7pPr>
              <a:lvl8pPr marL="3429000" indent="-228600" algn="ctr" defTabSz="4389438" eaLnBrk="0" fontAlgn="base" hangingPunct="0">
                <a:spcBef>
                  <a:spcPct val="50000"/>
                </a:spcBef>
                <a:spcAft>
                  <a:spcPct val="0"/>
                </a:spcAft>
                <a:defRPr sz="7500" b="1">
                  <a:solidFill>
                    <a:schemeClr val="tx1"/>
                  </a:solidFill>
                  <a:latin typeface="Arial" charset="0"/>
                </a:defRPr>
              </a:lvl8pPr>
              <a:lvl9pPr marL="3886200" indent="-228600" algn="ctr" defTabSz="4389438" eaLnBrk="0" fontAlgn="base" hangingPunct="0">
                <a:spcBef>
                  <a:spcPct val="50000"/>
                </a:spcBef>
                <a:spcAft>
                  <a:spcPct val="0"/>
                </a:spcAft>
                <a:defRPr sz="7500" b="1">
                  <a:solidFill>
                    <a:schemeClr val="tx1"/>
                  </a:solidFill>
                  <a:latin typeface="Arial" charset="0"/>
                </a:defRPr>
              </a:lvl9pPr>
            </a:lstStyle>
            <a:p>
              <a:pPr algn="l" eaLnBrk="1" hangingPunct="1"/>
              <a:r>
                <a:rPr lang="en-US" sz="10000" b="0" dirty="0" smtClean="0">
                  <a:solidFill>
                    <a:schemeClr val="bg1"/>
                  </a:solidFill>
                  <a:latin typeface="Maiandra GD" pitchFamily="34" charset="0"/>
                </a:rPr>
                <a:t>Human Development Index</a:t>
              </a:r>
              <a:endParaRPr lang="en-US" sz="10000" b="0" dirty="0">
                <a:solidFill>
                  <a:schemeClr val="bg1"/>
                </a:solidFill>
                <a:latin typeface="Maiandra GD" pitchFamily="34" charset="0"/>
              </a:endParaRPr>
            </a:p>
          </p:txBody>
        </p:sp>
        <p:sp>
          <p:nvSpPr>
            <p:cNvPr id="2147" name="Text Box 4"/>
            <p:cNvSpPr txBox="1">
              <a:spLocks noChangeArrowheads="1"/>
            </p:cNvSpPr>
            <p:nvPr/>
          </p:nvSpPr>
          <p:spPr bwMode="auto">
            <a:xfrm>
              <a:off x="17405" y="2407"/>
              <a:ext cx="4816" cy="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389438" eaLnBrk="0" hangingPunct="0">
                <a:defRPr sz="7500" b="1">
                  <a:solidFill>
                    <a:schemeClr val="tx1"/>
                  </a:solidFill>
                  <a:latin typeface="Arial" charset="0"/>
                </a:defRPr>
              </a:lvl1pPr>
              <a:lvl2pPr marL="742950" indent="-285750" defTabSz="4389438" eaLnBrk="0" hangingPunct="0">
                <a:defRPr sz="7500" b="1">
                  <a:solidFill>
                    <a:schemeClr val="tx1"/>
                  </a:solidFill>
                  <a:latin typeface="Arial" charset="0"/>
                </a:defRPr>
              </a:lvl2pPr>
              <a:lvl3pPr marL="1143000" indent="-228600" defTabSz="4389438" eaLnBrk="0" hangingPunct="0">
                <a:defRPr sz="7500" b="1">
                  <a:solidFill>
                    <a:schemeClr val="tx1"/>
                  </a:solidFill>
                  <a:latin typeface="Arial" charset="0"/>
                </a:defRPr>
              </a:lvl3pPr>
              <a:lvl4pPr marL="1600200" indent="-228600" defTabSz="4389438" eaLnBrk="0" hangingPunct="0">
                <a:defRPr sz="7500" b="1">
                  <a:solidFill>
                    <a:schemeClr val="tx1"/>
                  </a:solidFill>
                  <a:latin typeface="Arial" charset="0"/>
                </a:defRPr>
              </a:lvl4pPr>
              <a:lvl5pPr marL="2057400" indent="-228600" defTabSz="4389438" eaLnBrk="0" hangingPunct="0">
                <a:defRPr sz="7500" b="1">
                  <a:solidFill>
                    <a:schemeClr val="tx1"/>
                  </a:solidFill>
                  <a:latin typeface="Arial" charset="0"/>
                </a:defRPr>
              </a:lvl5pPr>
              <a:lvl6pPr marL="2514600" indent="-228600" algn="ctr" defTabSz="4389438" eaLnBrk="0" fontAlgn="base" hangingPunct="0">
                <a:spcBef>
                  <a:spcPct val="50000"/>
                </a:spcBef>
                <a:spcAft>
                  <a:spcPct val="0"/>
                </a:spcAft>
                <a:defRPr sz="7500" b="1">
                  <a:solidFill>
                    <a:schemeClr val="tx1"/>
                  </a:solidFill>
                  <a:latin typeface="Arial" charset="0"/>
                </a:defRPr>
              </a:lvl6pPr>
              <a:lvl7pPr marL="2971800" indent="-228600" algn="ctr" defTabSz="4389438" eaLnBrk="0" fontAlgn="base" hangingPunct="0">
                <a:spcBef>
                  <a:spcPct val="50000"/>
                </a:spcBef>
                <a:spcAft>
                  <a:spcPct val="0"/>
                </a:spcAft>
                <a:defRPr sz="7500" b="1">
                  <a:solidFill>
                    <a:schemeClr val="tx1"/>
                  </a:solidFill>
                  <a:latin typeface="Arial" charset="0"/>
                </a:defRPr>
              </a:lvl7pPr>
              <a:lvl8pPr marL="3429000" indent="-228600" algn="ctr" defTabSz="4389438" eaLnBrk="0" fontAlgn="base" hangingPunct="0">
                <a:spcBef>
                  <a:spcPct val="50000"/>
                </a:spcBef>
                <a:spcAft>
                  <a:spcPct val="0"/>
                </a:spcAft>
                <a:defRPr sz="7500" b="1">
                  <a:solidFill>
                    <a:schemeClr val="tx1"/>
                  </a:solidFill>
                  <a:latin typeface="Arial" charset="0"/>
                </a:defRPr>
              </a:lvl8pPr>
              <a:lvl9pPr marL="3886200" indent="-228600" algn="ctr" defTabSz="4389438" eaLnBrk="0" fontAlgn="base" hangingPunct="0">
                <a:spcBef>
                  <a:spcPct val="50000"/>
                </a:spcBef>
                <a:spcAft>
                  <a:spcPct val="0"/>
                </a:spcAft>
                <a:defRPr sz="7500" b="1">
                  <a:solidFill>
                    <a:schemeClr val="tx1"/>
                  </a:solidFill>
                  <a:latin typeface="Arial" charset="0"/>
                </a:defRPr>
              </a:lvl9pPr>
            </a:lstStyle>
            <a:p>
              <a:pPr algn="l" eaLnBrk="1" hangingPunct="1"/>
              <a:r>
                <a:rPr lang="en-US" sz="7000" b="0" dirty="0" smtClean="0">
                  <a:solidFill>
                    <a:schemeClr val="accent1"/>
                  </a:solidFill>
                  <a:latin typeface="Maiandra GD" pitchFamily="34" charset="0"/>
                </a:rPr>
                <a:t>Calculation</a:t>
              </a:r>
              <a:endParaRPr lang="en-US" sz="7000" b="0" dirty="0">
                <a:solidFill>
                  <a:schemeClr val="accent1"/>
                </a:solidFill>
                <a:latin typeface="Maiandra GD" pitchFamily="34" charset="0"/>
              </a:endParaRPr>
            </a:p>
          </p:txBody>
        </p:sp>
        <p:sp>
          <p:nvSpPr>
            <p:cNvPr id="2148" name="Text Box 4"/>
            <p:cNvSpPr txBox="1">
              <a:spLocks noChangeArrowheads="1"/>
            </p:cNvSpPr>
            <p:nvPr/>
          </p:nvSpPr>
          <p:spPr bwMode="auto">
            <a:xfrm>
              <a:off x="17395" y="768"/>
              <a:ext cx="4847" cy="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389438" eaLnBrk="0" hangingPunct="0">
                <a:defRPr sz="7500" b="1">
                  <a:solidFill>
                    <a:schemeClr val="tx1"/>
                  </a:solidFill>
                  <a:latin typeface="Arial" charset="0"/>
                </a:defRPr>
              </a:lvl1pPr>
              <a:lvl2pPr marL="742950" indent="-285750" defTabSz="4389438" eaLnBrk="0" hangingPunct="0">
                <a:defRPr sz="7500" b="1">
                  <a:solidFill>
                    <a:schemeClr val="tx1"/>
                  </a:solidFill>
                  <a:latin typeface="Arial" charset="0"/>
                </a:defRPr>
              </a:lvl2pPr>
              <a:lvl3pPr marL="1143000" indent="-228600" defTabSz="4389438" eaLnBrk="0" hangingPunct="0">
                <a:defRPr sz="7500" b="1">
                  <a:solidFill>
                    <a:schemeClr val="tx1"/>
                  </a:solidFill>
                  <a:latin typeface="Arial" charset="0"/>
                </a:defRPr>
              </a:lvl3pPr>
              <a:lvl4pPr marL="1600200" indent="-228600" defTabSz="4389438" eaLnBrk="0" hangingPunct="0">
                <a:defRPr sz="7500" b="1">
                  <a:solidFill>
                    <a:schemeClr val="tx1"/>
                  </a:solidFill>
                  <a:latin typeface="Arial" charset="0"/>
                </a:defRPr>
              </a:lvl4pPr>
              <a:lvl5pPr marL="2057400" indent="-228600" defTabSz="4389438" eaLnBrk="0" hangingPunct="0">
                <a:defRPr sz="7500" b="1">
                  <a:solidFill>
                    <a:schemeClr val="tx1"/>
                  </a:solidFill>
                  <a:latin typeface="Arial" charset="0"/>
                </a:defRPr>
              </a:lvl5pPr>
              <a:lvl6pPr marL="2514600" indent="-228600" algn="ctr" defTabSz="4389438" eaLnBrk="0" fontAlgn="base" hangingPunct="0">
                <a:spcBef>
                  <a:spcPct val="50000"/>
                </a:spcBef>
                <a:spcAft>
                  <a:spcPct val="0"/>
                </a:spcAft>
                <a:defRPr sz="7500" b="1">
                  <a:solidFill>
                    <a:schemeClr val="tx1"/>
                  </a:solidFill>
                  <a:latin typeface="Arial" charset="0"/>
                </a:defRPr>
              </a:lvl6pPr>
              <a:lvl7pPr marL="2971800" indent="-228600" algn="ctr" defTabSz="4389438" eaLnBrk="0" fontAlgn="base" hangingPunct="0">
                <a:spcBef>
                  <a:spcPct val="50000"/>
                </a:spcBef>
                <a:spcAft>
                  <a:spcPct val="0"/>
                </a:spcAft>
                <a:defRPr sz="7500" b="1">
                  <a:solidFill>
                    <a:schemeClr val="tx1"/>
                  </a:solidFill>
                  <a:latin typeface="Arial" charset="0"/>
                </a:defRPr>
              </a:lvl7pPr>
              <a:lvl8pPr marL="3429000" indent="-228600" algn="ctr" defTabSz="4389438" eaLnBrk="0" fontAlgn="base" hangingPunct="0">
                <a:spcBef>
                  <a:spcPct val="50000"/>
                </a:spcBef>
                <a:spcAft>
                  <a:spcPct val="0"/>
                </a:spcAft>
                <a:defRPr sz="7500" b="1">
                  <a:solidFill>
                    <a:schemeClr val="tx1"/>
                  </a:solidFill>
                  <a:latin typeface="Arial" charset="0"/>
                </a:defRPr>
              </a:lvl8pPr>
              <a:lvl9pPr marL="3886200" indent="-228600" algn="ctr" defTabSz="4389438" eaLnBrk="0" fontAlgn="base" hangingPunct="0">
                <a:spcBef>
                  <a:spcPct val="50000"/>
                </a:spcBef>
                <a:spcAft>
                  <a:spcPct val="0"/>
                </a:spcAft>
                <a:defRPr sz="7500" b="1">
                  <a:solidFill>
                    <a:schemeClr val="tx1"/>
                  </a:solidFill>
                  <a:latin typeface="Arial" charset="0"/>
                </a:defRPr>
              </a:lvl9pPr>
            </a:lstStyle>
            <a:p>
              <a:pPr algn="l" eaLnBrk="1" hangingPunct="1"/>
              <a:r>
                <a:rPr lang="en-US" sz="7800" b="0" dirty="0" smtClean="0">
                  <a:solidFill>
                    <a:schemeClr val="accent1"/>
                  </a:solidFill>
                  <a:latin typeface="Maiandra GD" pitchFamily="34" charset="0"/>
                </a:rPr>
                <a:t>Understanding the 2010</a:t>
              </a:r>
              <a:endParaRPr lang="en-US" sz="7800" b="0" dirty="0">
                <a:solidFill>
                  <a:schemeClr val="accent1"/>
                </a:solidFill>
                <a:latin typeface="Maiandra GD" pitchFamily="34" charset="0"/>
              </a:endParaRPr>
            </a:p>
          </p:txBody>
        </p:sp>
      </p:grpSp>
      <p:sp>
        <p:nvSpPr>
          <p:cNvPr id="2093" name="Rectangle 182"/>
          <p:cNvSpPr>
            <a:spLocks noChangeArrowheads="1"/>
          </p:cNvSpPr>
          <p:nvPr/>
        </p:nvSpPr>
        <p:spPr bwMode="auto">
          <a:xfrm>
            <a:off x="9457115" y="5410200"/>
            <a:ext cx="15841285" cy="89154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endParaRPr lang="en-US"/>
          </a:p>
        </p:txBody>
      </p:sp>
      <p:sp>
        <p:nvSpPr>
          <p:cNvPr id="2103" name="Text Box 266"/>
          <p:cNvSpPr txBox="1">
            <a:spLocks noChangeArrowheads="1"/>
          </p:cNvSpPr>
          <p:nvPr/>
        </p:nvSpPr>
        <p:spPr bwMode="auto">
          <a:xfrm>
            <a:off x="26241375" y="24765000"/>
            <a:ext cx="4114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marL="342900" indent="-342900" defTabSz="4389438" eaLnBrk="0" hangingPunct="0">
              <a:defRPr sz="7500" b="1">
                <a:solidFill>
                  <a:schemeClr val="tx1"/>
                </a:solidFill>
                <a:latin typeface="Arial" charset="0"/>
              </a:defRPr>
            </a:lvl1pPr>
            <a:lvl2pPr marL="742950" indent="-285750" defTabSz="4389438" eaLnBrk="0" hangingPunct="0">
              <a:defRPr sz="7500" b="1">
                <a:solidFill>
                  <a:schemeClr val="tx1"/>
                </a:solidFill>
                <a:latin typeface="Arial" charset="0"/>
              </a:defRPr>
            </a:lvl2pPr>
            <a:lvl3pPr marL="1143000" indent="-228600" defTabSz="4389438" eaLnBrk="0" hangingPunct="0">
              <a:defRPr sz="7500" b="1">
                <a:solidFill>
                  <a:schemeClr val="tx1"/>
                </a:solidFill>
                <a:latin typeface="Arial" charset="0"/>
              </a:defRPr>
            </a:lvl3pPr>
            <a:lvl4pPr marL="1600200" indent="-228600" defTabSz="4389438" eaLnBrk="0" hangingPunct="0">
              <a:defRPr sz="7500" b="1">
                <a:solidFill>
                  <a:schemeClr val="tx1"/>
                </a:solidFill>
                <a:latin typeface="Arial" charset="0"/>
              </a:defRPr>
            </a:lvl4pPr>
            <a:lvl5pPr marL="2057400" indent="-228600" defTabSz="4389438" eaLnBrk="0" hangingPunct="0">
              <a:defRPr sz="7500" b="1">
                <a:solidFill>
                  <a:schemeClr val="tx1"/>
                </a:solidFill>
                <a:latin typeface="Arial" charset="0"/>
              </a:defRPr>
            </a:lvl5pPr>
            <a:lvl6pPr marL="2514600" indent="-228600" algn="ctr" defTabSz="4389438" eaLnBrk="0" fontAlgn="base" hangingPunct="0">
              <a:spcBef>
                <a:spcPct val="50000"/>
              </a:spcBef>
              <a:spcAft>
                <a:spcPct val="0"/>
              </a:spcAft>
              <a:defRPr sz="7500" b="1">
                <a:solidFill>
                  <a:schemeClr val="tx1"/>
                </a:solidFill>
                <a:latin typeface="Arial" charset="0"/>
              </a:defRPr>
            </a:lvl6pPr>
            <a:lvl7pPr marL="2971800" indent="-228600" algn="ctr" defTabSz="4389438" eaLnBrk="0" fontAlgn="base" hangingPunct="0">
              <a:spcBef>
                <a:spcPct val="50000"/>
              </a:spcBef>
              <a:spcAft>
                <a:spcPct val="0"/>
              </a:spcAft>
              <a:defRPr sz="7500" b="1">
                <a:solidFill>
                  <a:schemeClr val="tx1"/>
                </a:solidFill>
                <a:latin typeface="Arial" charset="0"/>
              </a:defRPr>
            </a:lvl7pPr>
            <a:lvl8pPr marL="3429000" indent="-228600" algn="ctr" defTabSz="4389438" eaLnBrk="0" fontAlgn="base" hangingPunct="0">
              <a:spcBef>
                <a:spcPct val="50000"/>
              </a:spcBef>
              <a:spcAft>
                <a:spcPct val="0"/>
              </a:spcAft>
              <a:defRPr sz="7500" b="1">
                <a:solidFill>
                  <a:schemeClr val="tx1"/>
                </a:solidFill>
                <a:latin typeface="Arial" charset="0"/>
              </a:defRPr>
            </a:lvl8pPr>
            <a:lvl9pPr marL="3886200" indent="-228600" algn="ctr" defTabSz="4389438" eaLnBrk="0" fontAlgn="base" hangingPunct="0">
              <a:spcBef>
                <a:spcPct val="50000"/>
              </a:spcBef>
              <a:spcAft>
                <a:spcPct val="0"/>
              </a:spcAft>
              <a:defRPr sz="7500" b="1">
                <a:solidFill>
                  <a:schemeClr val="tx1"/>
                </a:solidFill>
                <a:latin typeface="Arial" charset="0"/>
              </a:defRPr>
            </a:lvl9pPr>
          </a:lstStyle>
          <a:p>
            <a:pPr algn="l" eaLnBrk="1" hangingPunct="1"/>
            <a:r>
              <a:rPr lang="en-US" sz="5500" dirty="0" smtClean="0">
                <a:latin typeface="Maiandra GD" pitchFamily="34" charset="0"/>
              </a:rPr>
              <a:t>Conclusion</a:t>
            </a:r>
            <a:endParaRPr lang="en-US" sz="5500" dirty="0">
              <a:latin typeface="Maiandra GD" pitchFamily="34"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6617" t="5690" r="19014" b="19482"/>
          <a:stretch/>
        </p:blipFill>
        <p:spPr>
          <a:xfrm>
            <a:off x="1371601" y="968375"/>
            <a:ext cx="6934200" cy="6899275"/>
          </a:xfrm>
          <a:prstGeom prst="rect">
            <a:avLst/>
          </a:prstGeom>
        </p:spPr>
      </p:pic>
      <p:grpSp>
        <p:nvGrpSpPr>
          <p:cNvPr id="5" name="Group 4"/>
          <p:cNvGrpSpPr/>
          <p:nvPr/>
        </p:nvGrpSpPr>
        <p:grpSpPr>
          <a:xfrm>
            <a:off x="35520312" y="1295400"/>
            <a:ext cx="6237288" cy="3641467"/>
            <a:chOff x="37669789" y="1524000"/>
            <a:chExt cx="6237288" cy="3641467"/>
          </a:xfrm>
        </p:grpSpPr>
        <p:sp>
          <p:nvSpPr>
            <p:cNvPr id="2082" name="Text Box 4"/>
            <p:cNvSpPr txBox="1">
              <a:spLocks noChangeArrowheads="1"/>
            </p:cNvSpPr>
            <p:nvPr/>
          </p:nvSpPr>
          <p:spPr bwMode="auto">
            <a:xfrm>
              <a:off x="38366700" y="1524000"/>
              <a:ext cx="4343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389438" eaLnBrk="0" hangingPunct="0">
                <a:defRPr sz="7500" b="1">
                  <a:solidFill>
                    <a:schemeClr val="tx1"/>
                  </a:solidFill>
                  <a:latin typeface="Arial" charset="0"/>
                </a:defRPr>
              </a:lvl1pPr>
              <a:lvl2pPr marL="742950" indent="-285750" defTabSz="4389438" eaLnBrk="0" hangingPunct="0">
                <a:defRPr sz="7500" b="1">
                  <a:solidFill>
                    <a:schemeClr val="tx1"/>
                  </a:solidFill>
                  <a:latin typeface="Arial" charset="0"/>
                </a:defRPr>
              </a:lvl2pPr>
              <a:lvl3pPr marL="1143000" indent="-228600" defTabSz="4389438" eaLnBrk="0" hangingPunct="0">
                <a:defRPr sz="7500" b="1">
                  <a:solidFill>
                    <a:schemeClr val="tx1"/>
                  </a:solidFill>
                  <a:latin typeface="Arial" charset="0"/>
                </a:defRPr>
              </a:lvl3pPr>
              <a:lvl4pPr marL="1600200" indent="-228600" defTabSz="4389438" eaLnBrk="0" hangingPunct="0">
                <a:defRPr sz="7500" b="1">
                  <a:solidFill>
                    <a:schemeClr val="tx1"/>
                  </a:solidFill>
                  <a:latin typeface="Arial" charset="0"/>
                </a:defRPr>
              </a:lvl4pPr>
              <a:lvl5pPr marL="2057400" indent="-228600" defTabSz="4389438" eaLnBrk="0" hangingPunct="0">
                <a:defRPr sz="7500" b="1">
                  <a:solidFill>
                    <a:schemeClr val="tx1"/>
                  </a:solidFill>
                  <a:latin typeface="Arial" charset="0"/>
                </a:defRPr>
              </a:lvl5pPr>
              <a:lvl6pPr marL="2514600" indent="-228600" algn="ctr" defTabSz="4389438" eaLnBrk="0" fontAlgn="base" hangingPunct="0">
                <a:spcBef>
                  <a:spcPct val="50000"/>
                </a:spcBef>
                <a:spcAft>
                  <a:spcPct val="0"/>
                </a:spcAft>
                <a:defRPr sz="7500" b="1">
                  <a:solidFill>
                    <a:schemeClr val="tx1"/>
                  </a:solidFill>
                  <a:latin typeface="Arial" charset="0"/>
                </a:defRPr>
              </a:lvl6pPr>
              <a:lvl7pPr marL="2971800" indent="-228600" algn="ctr" defTabSz="4389438" eaLnBrk="0" fontAlgn="base" hangingPunct="0">
                <a:spcBef>
                  <a:spcPct val="50000"/>
                </a:spcBef>
                <a:spcAft>
                  <a:spcPct val="0"/>
                </a:spcAft>
                <a:defRPr sz="7500" b="1">
                  <a:solidFill>
                    <a:schemeClr val="tx1"/>
                  </a:solidFill>
                  <a:latin typeface="Arial" charset="0"/>
                </a:defRPr>
              </a:lvl7pPr>
              <a:lvl8pPr marL="3429000" indent="-228600" algn="ctr" defTabSz="4389438" eaLnBrk="0" fontAlgn="base" hangingPunct="0">
                <a:spcBef>
                  <a:spcPct val="50000"/>
                </a:spcBef>
                <a:spcAft>
                  <a:spcPct val="0"/>
                </a:spcAft>
                <a:defRPr sz="7500" b="1">
                  <a:solidFill>
                    <a:schemeClr val="tx1"/>
                  </a:solidFill>
                  <a:latin typeface="Arial" charset="0"/>
                </a:defRPr>
              </a:lvl8pPr>
              <a:lvl9pPr marL="3886200" indent="-228600" algn="ctr" defTabSz="4389438" eaLnBrk="0" fontAlgn="base" hangingPunct="0">
                <a:spcBef>
                  <a:spcPct val="50000"/>
                </a:spcBef>
                <a:spcAft>
                  <a:spcPct val="0"/>
                </a:spcAft>
                <a:defRPr sz="7500" b="1">
                  <a:solidFill>
                    <a:schemeClr val="tx1"/>
                  </a:solidFill>
                  <a:latin typeface="Arial" charset="0"/>
                </a:defRPr>
              </a:lvl9pPr>
            </a:lstStyle>
            <a:p>
              <a:pPr eaLnBrk="1" hangingPunct="1"/>
              <a:r>
                <a:rPr lang="en-US" sz="5400" b="0" dirty="0">
                  <a:solidFill>
                    <a:schemeClr val="accent3"/>
                  </a:solidFill>
                  <a:latin typeface="Maiandra GD" pitchFamily="34" charset="0"/>
                </a:rPr>
                <a:t>Susan </a:t>
              </a:r>
              <a:r>
                <a:rPr lang="en-US" sz="5400" b="0" dirty="0" err="1">
                  <a:solidFill>
                    <a:schemeClr val="accent3"/>
                  </a:solidFill>
                  <a:latin typeface="Maiandra GD" pitchFamily="34" charset="0"/>
                </a:rPr>
                <a:t>Spierre</a:t>
              </a:r>
              <a:endParaRPr lang="en-US" sz="5400" b="0" dirty="0">
                <a:solidFill>
                  <a:schemeClr val="accent3"/>
                </a:solidFill>
                <a:latin typeface="Maiandra GD" pitchFamily="34" charset="0"/>
              </a:endParaRPr>
            </a:p>
          </p:txBody>
        </p:sp>
        <p:sp>
          <p:nvSpPr>
            <p:cNvPr id="2083" name="Text Box 4"/>
            <p:cNvSpPr txBox="1">
              <a:spLocks noChangeArrowheads="1"/>
            </p:cNvSpPr>
            <p:nvPr/>
          </p:nvSpPr>
          <p:spPr bwMode="auto">
            <a:xfrm>
              <a:off x="37761863" y="2362200"/>
              <a:ext cx="5553075"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4389438" eaLnBrk="0" hangingPunct="0">
                <a:defRPr sz="7500" b="1">
                  <a:solidFill>
                    <a:schemeClr val="tx1"/>
                  </a:solidFill>
                  <a:latin typeface="Arial" charset="0"/>
                </a:defRPr>
              </a:lvl1pPr>
              <a:lvl2pPr marL="742950" indent="-285750" defTabSz="4389438" eaLnBrk="0" hangingPunct="0">
                <a:defRPr sz="7500" b="1">
                  <a:solidFill>
                    <a:schemeClr val="tx1"/>
                  </a:solidFill>
                  <a:latin typeface="Arial" charset="0"/>
                </a:defRPr>
              </a:lvl2pPr>
              <a:lvl3pPr marL="1143000" indent="-228600" defTabSz="4389438" eaLnBrk="0" hangingPunct="0">
                <a:defRPr sz="7500" b="1">
                  <a:solidFill>
                    <a:schemeClr val="tx1"/>
                  </a:solidFill>
                  <a:latin typeface="Arial" charset="0"/>
                </a:defRPr>
              </a:lvl3pPr>
              <a:lvl4pPr marL="1600200" indent="-228600" defTabSz="4389438" eaLnBrk="0" hangingPunct="0">
                <a:defRPr sz="7500" b="1">
                  <a:solidFill>
                    <a:schemeClr val="tx1"/>
                  </a:solidFill>
                  <a:latin typeface="Arial" charset="0"/>
                </a:defRPr>
              </a:lvl4pPr>
              <a:lvl5pPr marL="2057400" indent="-228600" defTabSz="4389438" eaLnBrk="0" hangingPunct="0">
                <a:defRPr sz="7500" b="1">
                  <a:solidFill>
                    <a:schemeClr val="tx1"/>
                  </a:solidFill>
                  <a:latin typeface="Arial" charset="0"/>
                </a:defRPr>
              </a:lvl5pPr>
              <a:lvl6pPr marL="2514600" indent="-228600" algn="ctr" defTabSz="4389438" eaLnBrk="0" fontAlgn="base" hangingPunct="0">
                <a:spcBef>
                  <a:spcPct val="50000"/>
                </a:spcBef>
                <a:spcAft>
                  <a:spcPct val="0"/>
                </a:spcAft>
                <a:defRPr sz="7500" b="1">
                  <a:solidFill>
                    <a:schemeClr val="tx1"/>
                  </a:solidFill>
                  <a:latin typeface="Arial" charset="0"/>
                </a:defRPr>
              </a:lvl6pPr>
              <a:lvl7pPr marL="2971800" indent="-228600" algn="ctr" defTabSz="4389438" eaLnBrk="0" fontAlgn="base" hangingPunct="0">
                <a:spcBef>
                  <a:spcPct val="50000"/>
                </a:spcBef>
                <a:spcAft>
                  <a:spcPct val="0"/>
                </a:spcAft>
                <a:defRPr sz="7500" b="1">
                  <a:solidFill>
                    <a:schemeClr val="tx1"/>
                  </a:solidFill>
                  <a:latin typeface="Arial" charset="0"/>
                </a:defRPr>
              </a:lvl7pPr>
              <a:lvl8pPr marL="3429000" indent="-228600" algn="ctr" defTabSz="4389438" eaLnBrk="0" fontAlgn="base" hangingPunct="0">
                <a:spcBef>
                  <a:spcPct val="50000"/>
                </a:spcBef>
                <a:spcAft>
                  <a:spcPct val="0"/>
                </a:spcAft>
                <a:defRPr sz="7500" b="1">
                  <a:solidFill>
                    <a:schemeClr val="tx1"/>
                  </a:solidFill>
                  <a:latin typeface="Arial" charset="0"/>
                </a:defRPr>
              </a:lvl8pPr>
              <a:lvl9pPr marL="3886200" indent="-228600" algn="ctr" defTabSz="4389438" eaLnBrk="0" fontAlgn="base" hangingPunct="0">
                <a:spcBef>
                  <a:spcPct val="50000"/>
                </a:spcBef>
                <a:spcAft>
                  <a:spcPct val="0"/>
                </a:spcAft>
                <a:defRPr sz="7500" b="1">
                  <a:solidFill>
                    <a:schemeClr val="tx1"/>
                  </a:solidFill>
                  <a:latin typeface="Arial" charset="0"/>
                </a:defRPr>
              </a:lvl9pPr>
            </a:lstStyle>
            <a:p>
              <a:pPr eaLnBrk="1" hangingPunct="1"/>
              <a:r>
                <a:rPr lang="en-US" sz="2900" b="0" dirty="0" smtClean="0">
                  <a:solidFill>
                    <a:schemeClr val="accent3"/>
                  </a:solidFill>
                  <a:latin typeface="Maiandra GD" pitchFamily="34" charset="0"/>
                </a:rPr>
                <a:t>Global Institute of Sustainability</a:t>
              </a:r>
              <a:endParaRPr lang="en-US" sz="2900" b="0" dirty="0">
                <a:solidFill>
                  <a:schemeClr val="accent3"/>
                </a:solidFill>
                <a:latin typeface="Maiandra GD" pitchFamily="34" charset="0"/>
              </a:endParaRPr>
            </a:p>
          </p:txBody>
        </p:sp>
        <p:sp>
          <p:nvSpPr>
            <p:cNvPr id="2084" name="Text Box 4"/>
            <p:cNvSpPr txBox="1">
              <a:spLocks noChangeArrowheads="1"/>
            </p:cNvSpPr>
            <p:nvPr/>
          </p:nvSpPr>
          <p:spPr bwMode="auto">
            <a:xfrm>
              <a:off x="38252400" y="2771001"/>
              <a:ext cx="4572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389438" eaLnBrk="0" hangingPunct="0">
                <a:defRPr sz="7500" b="1">
                  <a:solidFill>
                    <a:schemeClr val="tx1"/>
                  </a:solidFill>
                  <a:latin typeface="Arial" charset="0"/>
                </a:defRPr>
              </a:lvl1pPr>
              <a:lvl2pPr marL="742950" indent="-285750" defTabSz="4389438" eaLnBrk="0" hangingPunct="0">
                <a:defRPr sz="7500" b="1">
                  <a:solidFill>
                    <a:schemeClr val="tx1"/>
                  </a:solidFill>
                  <a:latin typeface="Arial" charset="0"/>
                </a:defRPr>
              </a:lvl2pPr>
              <a:lvl3pPr marL="1143000" indent="-228600" defTabSz="4389438" eaLnBrk="0" hangingPunct="0">
                <a:defRPr sz="7500" b="1">
                  <a:solidFill>
                    <a:schemeClr val="tx1"/>
                  </a:solidFill>
                  <a:latin typeface="Arial" charset="0"/>
                </a:defRPr>
              </a:lvl3pPr>
              <a:lvl4pPr marL="1600200" indent="-228600" defTabSz="4389438" eaLnBrk="0" hangingPunct="0">
                <a:defRPr sz="7500" b="1">
                  <a:solidFill>
                    <a:schemeClr val="tx1"/>
                  </a:solidFill>
                  <a:latin typeface="Arial" charset="0"/>
                </a:defRPr>
              </a:lvl4pPr>
              <a:lvl5pPr marL="2057400" indent="-228600" defTabSz="4389438" eaLnBrk="0" hangingPunct="0">
                <a:defRPr sz="7500" b="1">
                  <a:solidFill>
                    <a:schemeClr val="tx1"/>
                  </a:solidFill>
                  <a:latin typeface="Arial" charset="0"/>
                </a:defRPr>
              </a:lvl5pPr>
              <a:lvl6pPr marL="2514600" indent="-228600" algn="ctr" defTabSz="4389438" eaLnBrk="0" fontAlgn="base" hangingPunct="0">
                <a:spcBef>
                  <a:spcPct val="50000"/>
                </a:spcBef>
                <a:spcAft>
                  <a:spcPct val="0"/>
                </a:spcAft>
                <a:defRPr sz="7500" b="1">
                  <a:solidFill>
                    <a:schemeClr val="tx1"/>
                  </a:solidFill>
                  <a:latin typeface="Arial" charset="0"/>
                </a:defRPr>
              </a:lvl6pPr>
              <a:lvl7pPr marL="2971800" indent="-228600" algn="ctr" defTabSz="4389438" eaLnBrk="0" fontAlgn="base" hangingPunct="0">
                <a:spcBef>
                  <a:spcPct val="50000"/>
                </a:spcBef>
                <a:spcAft>
                  <a:spcPct val="0"/>
                </a:spcAft>
                <a:defRPr sz="7500" b="1">
                  <a:solidFill>
                    <a:schemeClr val="tx1"/>
                  </a:solidFill>
                  <a:latin typeface="Arial" charset="0"/>
                </a:defRPr>
              </a:lvl7pPr>
              <a:lvl8pPr marL="3429000" indent="-228600" algn="ctr" defTabSz="4389438" eaLnBrk="0" fontAlgn="base" hangingPunct="0">
                <a:spcBef>
                  <a:spcPct val="50000"/>
                </a:spcBef>
                <a:spcAft>
                  <a:spcPct val="0"/>
                </a:spcAft>
                <a:defRPr sz="7500" b="1">
                  <a:solidFill>
                    <a:schemeClr val="tx1"/>
                  </a:solidFill>
                  <a:latin typeface="Arial" charset="0"/>
                </a:defRPr>
              </a:lvl8pPr>
              <a:lvl9pPr marL="3886200" indent="-228600" algn="ctr" defTabSz="4389438" eaLnBrk="0" fontAlgn="base" hangingPunct="0">
                <a:spcBef>
                  <a:spcPct val="50000"/>
                </a:spcBef>
                <a:spcAft>
                  <a:spcPct val="0"/>
                </a:spcAft>
                <a:defRPr sz="7500" b="1">
                  <a:solidFill>
                    <a:schemeClr val="tx1"/>
                  </a:solidFill>
                  <a:latin typeface="Arial" charset="0"/>
                </a:defRPr>
              </a:lvl9pPr>
            </a:lstStyle>
            <a:p>
              <a:pPr eaLnBrk="1" hangingPunct="1"/>
              <a:r>
                <a:rPr lang="en-US" sz="2400" b="0" dirty="0" smtClean="0">
                  <a:solidFill>
                    <a:schemeClr val="accent3"/>
                  </a:solidFill>
                  <a:latin typeface="Maiandra GD" pitchFamily="34" charset="0"/>
                </a:rPr>
                <a:t>Arizona State University, </a:t>
              </a:r>
              <a:r>
                <a:rPr lang="en-US" sz="2400" b="0" dirty="0">
                  <a:solidFill>
                    <a:schemeClr val="accent3"/>
                  </a:solidFill>
                  <a:latin typeface="Maiandra GD" pitchFamily="34" charset="0"/>
                </a:rPr>
                <a:t/>
              </a:r>
              <a:br>
                <a:rPr lang="en-US" sz="2400" b="0" dirty="0">
                  <a:solidFill>
                    <a:schemeClr val="accent3"/>
                  </a:solidFill>
                  <a:latin typeface="Maiandra GD" pitchFamily="34" charset="0"/>
                </a:rPr>
              </a:br>
              <a:r>
                <a:rPr lang="en-US" sz="2400" b="0" dirty="0" smtClean="0">
                  <a:solidFill>
                    <a:schemeClr val="accent3"/>
                  </a:solidFill>
                  <a:latin typeface="Maiandra GD" pitchFamily="34" charset="0"/>
                </a:rPr>
                <a:t>Tempe AZ</a:t>
              </a:r>
            </a:p>
            <a:p>
              <a:pPr eaLnBrk="1" hangingPunct="1"/>
              <a:r>
                <a:rPr lang="en-US" sz="2400" b="0" dirty="0" smtClean="0">
                  <a:solidFill>
                    <a:schemeClr val="accent3"/>
                  </a:solidFill>
                  <a:latin typeface="Maiandra GD" pitchFamily="34" charset="0"/>
                </a:rPr>
                <a:t>Email: susan.spierre@asu.edu</a:t>
              </a:r>
              <a:endParaRPr lang="en-US" sz="2400" b="0" dirty="0">
                <a:solidFill>
                  <a:schemeClr val="accent3"/>
                </a:solidFill>
                <a:latin typeface="Maiandra GD" pitchFamily="34" charset="0"/>
              </a:endParaRPr>
            </a:p>
          </p:txBody>
        </p:sp>
        <p:sp>
          <p:nvSpPr>
            <p:cNvPr id="118" name="Text Box 4"/>
            <p:cNvSpPr txBox="1">
              <a:spLocks noChangeArrowheads="1"/>
            </p:cNvSpPr>
            <p:nvPr/>
          </p:nvSpPr>
          <p:spPr bwMode="auto">
            <a:xfrm>
              <a:off x="37669789" y="4334470"/>
              <a:ext cx="62372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4389438" eaLnBrk="0" hangingPunct="0">
                <a:defRPr sz="7500" b="1">
                  <a:solidFill>
                    <a:schemeClr val="tx1"/>
                  </a:solidFill>
                  <a:latin typeface="Arial" charset="0"/>
                </a:defRPr>
              </a:lvl1pPr>
              <a:lvl2pPr marL="742950" indent="-285750" defTabSz="4389438" eaLnBrk="0" hangingPunct="0">
                <a:defRPr sz="7500" b="1">
                  <a:solidFill>
                    <a:schemeClr val="tx1"/>
                  </a:solidFill>
                  <a:latin typeface="Arial" charset="0"/>
                </a:defRPr>
              </a:lvl2pPr>
              <a:lvl3pPr marL="1143000" indent="-228600" defTabSz="4389438" eaLnBrk="0" hangingPunct="0">
                <a:defRPr sz="7500" b="1">
                  <a:solidFill>
                    <a:schemeClr val="tx1"/>
                  </a:solidFill>
                  <a:latin typeface="Arial" charset="0"/>
                </a:defRPr>
              </a:lvl3pPr>
              <a:lvl4pPr marL="1600200" indent="-228600" defTabSz="4389438" eaLnBrk="0" hangingPunct="0">
                <a:defRPr sz="7500" b="1">
                  <a:solidFill>
                    <a:schemeClr val="tx1"/>
                  </a:solidFill>
                  <a:latin typeface="Arial" charset="0"/>
                </a:defRPr>
              </a:lvl4pPr>
              <a:lvl5pPr marL="2057400" indent="-228600" defTabSz="4389438" eaLnBrk="0" hangingPunct="0">
                <a:defRPr sz="7500" b="1">
                  <a:solidFill>
                    <a:schemeClr val="tx1"/>
                  </a:solidFill>
                  <a:latin typeface="Arial" charset="0"/>
                </a:defRPr>
              </a:lvl5pPr>
              <a:lvl6pPr marL="2514600" indent="-228600" algn="ctr" defTabSz="4389438" eaLnBrk="0" fontAlgn="base" hangingPunct="0">
                <a:spcBef>
                  <a:spcPct val="50000"/>
                </a:spcBef>
                <a:spcAft>
                  <a:spcPct val="0"/>
                </a:spcAft>
                <a:defRPr sz="7500" b="1">
                  <a:solidFill>
                    <a:schemeClr val="tx1"/>
                  </a:solidFill>
                  <a:latin typeface="Arial" charset="0"/>
                </a:defRPr>
              </a:lvl6pPr>
              <a:lvl7pPr marL="2971800" indent="-228600" algn="ctr" defTabSz="4389438" eaLnBrk="0" fontAlgn="base" hangingPunct="0">
                <a:spcBef>
                  <a:spcPct val="50000"/>
                </a:spcBef>
                <a:spcAft>
                  <a:spcPct val="0"/>
                </a:spcAft>
                <a:defRPr sz="7500" b="1">
                  <a:solidFill>
                    <a:schemeClr val="tx1"/>
                  </a:solidFill>
                  <a:latin typeface="Arial" charset="0"/>
                </a:defRPr>
              </a:lvl7pPr>
              <a:lvl8pPr marL="3429000" indent="-228600" algn="ctr" defTabSz="4389438" eaLnBrk="0" fontAlgn="base" hangingPunct="0">
                <a:spcBef>
                  <a:spcPct val="50000"/>
                </a:spcBef>
                <a:spcAft>
                  <a:spcPct val="0"/>
                </a:spcAft>
                <a:defRPr sz="7500" b="1">
                  <a:solidFill>
                    <a:schemeClr val="tx1"/>
                  </a:solidFill>
                  <a:latin typeface="Arial" charset="0"/>
                </a:defRPr>
              </a:lvl8pPr>
              <a:lvl9pPr marL="3886200" indent="-228600" algn="ctr" defTabSz="4389438" eaLnBrk="0" fontAlgn="base" hangingPunct="0">
                <a:spcBef>
                  <a:spcPct val="50000"/>
                </a:spcBef>
                <a:spcAft>
                  <a:spcPct val="0"/>
                </a:spcAft>
                <a:defRPr sz="7500" b="1">
                  <a:solidFill>
                    <a:schemeClr val="tx1"/>
                  </a:solidFill>
                  <a:latin typeface="Arial" charset="0"/>
                </a:defRPr>
              </a:lvl9pPr>
            </a:lstStyle>
            <a:p>
              <a:pPr eaLnBrk="1" hangingPunct="1"/>
              <a:r>
                <a:rPr lang="en-US" sz="2400" b="0" dirty="0" smtClean="0">
                  <a:solidFill>
                    <a:schemeClr val="accent3"/>
                  </a:solidFill>
                  <a:latin typeface="Maiandra GD" pitchFamily="34" charset="0"/>
                </a:rPr>
                <a:t>Advisers: Thomas P. </a:t>
              </a:r>
              <a:r>
                <a:rPr lang="en-US" sz="2400" b="0" dirty="0" err="1" smtClean="0">
                  <a:solidFill>
                    <a:schemeClr val="accent3"/>
                  </a:solidFill>
                  <a:latin typeface="Maiandra GD" pitchFamily="34" charset="0"/>
                </a:rPr>
                <a:t>Seager</a:t>
              </a:r>
              <a:r>
                <a:rPr lang="en-US" sz="2400" b="0" dirty="0" smtClean="0">
                  <a:solidFill>
                    <a:schemeClr val="accent3"/>
                  </a:solidFill>
                  <a:latin typeface="Maiandra GD" pitchFamily="34" charset="0"/>
                </a:rPr>
                <a:t>, Evan </a:t>
              </a:r>
              <a:r>
                <a:rPr lang="en-US" sz="2400" b="0" dirty="0" err="1" smtClean="0">
                  <a:solidFill>
                    <a:schemeClr val="accent3"/>
                  </a:solidFill>
                  <a:latin typeface="Maiandra GD" pitchFamily="34" charset="0"/>
                </a:rPr>
                <a:t>Selinger</a:t>
              </a:r>
              <a:r>
                <a:rPr lang="en-US" sz="2400" b="0" dirty="0" smtClean="0">
                  <a:solidFill>
                    <a:schemeClr val="accent3"/>
                  </a:solidFill>
                  <a:latin typeface="Maiandra GD" pitchFamily="34" charset="0"/>
                </a:rPr>
                <a:t>, &amp; Brad Allenby</a:t>
              </a:r>
              <a:endParaRPr lang="en-US" sz="2400" b="0" dirty="0">
                <a:solidFill>
                  <a:schemeClr val="accent3"/>
                </a:solidFill>
                <a:latin typeface="Maiandra GD" pitchFamily="34" charset="0"/>
              </a:endParaRPr>
            </a:p>
          </p:txBody>
        </p:sp>
      </p:grpSp>
      <p:sp>
        <p:nvSpPr>
          <p:cNvPr id="123" name="Text Box 56"/>
          <p:cNvSpPr txBox="1">
            <a:spLocks noChangeArrowheads="1"/>
          </p:cNvSpPr>
          <p:nvPr/>
        </p:nvSpPr>
        <p:spPr bwMode="auto">
          <a:xfrm>
            <a:off x="26289000" y="5181600"/>
            <a:ext cx="11598274"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marL="342900" indent="-342900" defTabSz="4389438" eaLnBrk="0" hangingPunct="0">
              <a:defRPr sz="7500" b="1">
                <a:solidFill>
                  <a:schemeClr val="tx1"/>
                </a:solidFill>
                <a:latin typeface="Arial" charset="0"/>
              </a:defRPr>
            </a:lvl1pPr>
            <a:lvl2pPr marL="742950" indent="-285750" defTabSz="4389438" eaLnBrk="0" hangingPunct="0">
              <a:defRPr sz="7500" b="1">
                <a:solidFill>
                  <a:schemeClr val="tx1"/>
                </a:solidFill>
                <a:latin typeface="Arial" charset="0"/>
              </a:defRPr>
            </a:lvl2pPr>
            <a:lvl3pPr marL="1143000" indent="-228600" defTabSz="4389438" eaLnBrk="0" hangingPunct="0">
              <a:defRPr sz="7500" b="1">
                <a:solidFill>
                  <a:schemeClr val="tx1"/>
                </a:solidFill>
                <a:latin typeface="Arial" charset="0"/>
              </a:defRPr>
            </a:lvl3pPr>
            <a:lvl4pPr marL="1600200" indent="-228600" defTabSz="4389438" eaLnBrk="0" hangingPunct="0">
              <a:defRPr sz="7500" b="1">
                <a:solidFill>
                  <a:schemeClr val="tx1"/>
                </a:solidFill>
                <a:latin typeface="Arial" charset="0"/>
              </a:defRPr>
            </a:lvl4pPr>
            <a:lvl5pPr marL="2057400" indent="-228600" defTabSz="4389438" eaLnBrk="0" hangingPunct="0">
              <a:defRPr sz="7500" b="1">
                <a:solidFill>
                  <a:schemeClr val="tx1"/>
                </a:solidFill>
                <a:latin typeface="Arial" charset="0"/>
              </a:defRPr>
            </a:lvl5pPr>
            <a:lvl6pPr marL="2514600" indent="-228600" algn="ctr" defTabSz="4389438" eaLnBrk="0" fontAlgn="base" hangingPunct="0">
              <a:spcBef>
                <a:spcPct val="50000"/>
              </a:spcBef>
              <a:spcAft>
                <a:spcPct val="0"/>
              </a:spcAft>
              <a:defRPr sz="7500" b="1">
                <a:solidFill>
                  <a:schemeClr val="tx1"/>
                </a:solidFill>
                <a:latin typeface="Arial" charset="0"/>
              </a:defRPr>
            </a:lvl6pPr>
            <a:lvl7pPr marL="2971800" indent="-228600" algn="ctr" defTabSz="4389438" eaLnBrk="0" fontAlgn="base" hangingPunct="0">
              <a:spcBef>
                <a:spcPct val="50000"/>
              </a:spcBef>
              <a:spcAft>
                <a:spcPct val="0"/>
              </a:spcAft>
              <a:defRPr sz="7500" b="1">
                <a:solidFill>
                  <a:schemeClr val="tx1"/>
                </a:solidFill>
                <a:latin typeface="Arial" charset="0"/>
              </a:defRPr>
            </a:lvl7pPr>
            <a:lvl8pPr marL="3429000" indent="-228600" algn="ctr" defTabSz="4389438" eaLnBrk="0" fontAlgn="base" hangingPunct="0">
              <a:spcBef>
                <a:spcPct val="50000"/>
              </a:spcBef>
              <a:spcAft>
                <a:spcPct val="0"/>
              </a:spcAft>
              <a:defRPr sz="7500" b="1">
                <a:solidFill>
                  <a:schemeClr val="tx1"/>
                </a:solidFill>
                <a:latin typeface="Arial" charset="0"/>
              </a:defRPr>
            </a:lvl8pPr>
            <a:lvl9pPr marL="3886200" indent="-228600" algn="ctr" defTabSz="4389438" eaLnBrk="0" fontAlgn="base" hangingPunct="0">
              <a:spcBef>
                <a:spcPct val="50000"/>
              </a:spcBef>
              <a:spcAft>
                <a:spcPct val="0"/>
              </a:spcAft>
              <a:defRPr sz="7500" b="1">
                <a:solidFill>
                  <a:schemeClr val="tx1"/>
                </a:solidFill>
                <a:latin typeface="Arial" charset="0"/>
              </a:defRPr>
            </a:lvl9pPr>
          </a:lstStyle>
          <a:p>
            <a:pPr algn="l" eaLnBrk="1" hangingPunct="1"/>
            <a:r>
              <a:rPr lang="en-US" sz="5500" dirty="0" smtClean="0">
                <a:latin typeface="Maiandra GD" pitchFamily="34" charset="0"/>
              </a:rPr>
              <a:t>Findings</a:t>
            </a:r>
            <a:endParaRPr lang="en-US" sz="5500" dirty="0">
              <a:latin typeface="Maiandra GD" pitchFamily="34" charset="0"/>
            </a:endParaRPr>
          </a:p>
        </p:txBody>
      </p:sp>
      <p:graphicFrame>
        <p:nvGraphicFramePr>
          <p:cNvPr id="124" name="Chart 123"/>
          <p:cNvGraphicFramePr>
            <a:graphicFrameLocks noGrp="1"/>
          </p:cNvGraphicFramePr>
          <p:nvPr>
            <p:extLst>
              <p:ext uri="{D42A27DB-BD31-4B8C-83A1-F6EECF244321}">
                <p14:modId xmlns:p14="http://schemas.microsoft.com/office/powerpoint/2010/main" val="2204805312"/>
              </p:ext>
            </p:extLst>
          </p:nvPr>
        </p:nvGraphicFramePr>
        <p:xfrm>
          <a:off x="9687098" y="5358606"/>
          <a:ext cx="15344428" cy="90185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71430005"/>
              </p:ext>
            </p:extLst>
          </p:nvPr>
        </p:nvGraphicFramePr>
        <p:xfrm>
          <a:off x="9457115" y="22432517"/>
          <a:ext cx="7845674" cy="4366654"/>
        </p:xfrm>
        <a:graphic>
          <a:graphicData uri="http://schemas.openxmlformats.org/drawingml/2006/table">
            <a:tbl>
              <a:tblPr firstRow="1" firstCol="1" bandRow="1">
                <a:tableStyleId>{93296810-A885-4BE3-A3E7-6D5BEEA58F35}</a:tableStyleId>
              </a:tblPr>
              <a:tblGrid>
                <a:gridCol w="2511674"/>
                <a:gridCol w="2895600"/>
                <a:gridCol w="2438400"/>
              </a:tblGrid>
              <a:tr h="459994">
                <a:tc>
                  <a:txBody>
                    <a:bodyPr/>
                    <a:lstStyle/>
                    <a:p>
                      <a:pPr marL="0" marR="0" algn="ctr">
                        <a:lnSpc>
                          <a:spcPct val="115000"/>
                        </a:lnSpc>
                        <a:spcBef>
                          <a:spcPts val="0"/>
                        </a:spcBef>
                        <a:spcAft>
                          <a:spcPts val="0"/>
                        </a:spcAft>
                      </a:pPr>
                      <a:r>
                        <a:rPr lang="en-US" sz="2000" dirty="0">
                          <a:effectLst/>
                        </a:rPr>
                        <a:t>Dimension</a:t>
                      </a:r>
                      <a:endParaRPr lang="en-US" sz="2800" dirty="0">
                        <a:solidFill>
                          <a:schemeClr val="tx1"/>
                        </a:solidFill>
                        <a:effectLst/>
                        <a:latin typeface="Book Antiqua" pitchFamily="18"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a:effectLst/>
                        </a:rPr>
                        <a:t>Observed Maximum</a:t>
                      </a:r>
                      <a:endParaRPr lang="en-US" sz="2800">
                        <a:solidFill>
                          <a:schemeClr val="tx1"/>
                        </a:solidFill>
                        <a:effectLst/>
                        <a:latin typeface="Book Antiqua" pitchFamily="18"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Minimum</a:t>
                      </a:r>
                      <a:endParaRPr lang="en-US" sz="2800" dirty="0">
                        <a:solidFill>
                          <a:schemeClr val="tx1"/>
                        </a:solidFill>
                        <a:effectLst/>
                        <a:latin typeface="Book Antiqua" pitchFamily="18" charset="0"/>
                        <a:ea typeface="Calibri"/>
                        <a:cs typeface="Times New Roman"/>
                      </a:endParaRPr>
                    </a:p>
                  </a:txBody>
                  <a:tcPr marL="68580" marR="68580" marT="0" marB="0" anchor="ctr"/>
                </a:tc>
              </a:tr>
              <a:tr h="951700">
                <a:tc>
                  <a:txBody>
                    <a:bodyPr/>
                    <a:lstStyle/>
                    <a:p>
                      <a:pPr marL="0" marR="0" algn="ctr">
                        <a:lnSpc>
                          <a:spcPct val="115000"/>
                        </a:lnSpc>
                        <a:spcBef>
                          <a:spcPts val="0"/>
                        </a:spcBef>
                        <a:spcAft>
                          <a:spcPts val="0"/>
                        </a:spcAft>
                      </a:pPr>
                      <a:r>
                        <a:rPr lang="en-US" sz="2000">
                          <a:effectLst/>
                        </a:rPr>
                        <a:t>Life Expectancy</a:t>
                      </a:r>
                      <a:endParaRPr lang="en-US" sz="2800">
                        <a:effectLst/>
                      </a:endParaRPr>
                    </a:p>
                    <a:p>
                      <a:pPr marL="0" marR="0" algn="ctr">
                        <a:lnSpc>
                          <a:spcPct val="115000"/>
                        </a:lnSpc>
                        <a:spcBef>
                          <a:spcPts val="0"/>
                        </a:spcBef>
                        <a:spcAft>
                          <a:spcPts val="0"/>
                        </a:spcAft>
                      </a:pPr>
                      <a:r>
                        <a:rPr lang="en-US" sz="2000">
                          <a:effectLst/>
                        </a:rPr>
                        <a:t>(years)</a:t>
                      </a:r>
                      <a:endParaRPr lang="en-US" sz="2800">
                        <a:solidFill>
                          <a:schemeClr val="tx1"/>
                        </a:solidFill>
                        <a:effectLst/>
                        <a:latin typeface="Book Antiqua" pitchFamily="18"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83.2 </a:t>
                      </a:r>
                      <a:endParaRPr lang="en-US" sz="2800" dirty="0">
                        <a:effectLst/>
                      </a:endParaRPr>
                    </a:p>
                    <a:p>
                      <a:pPr marL="0" marR="0" algn="ctr">
                        <a:lnSpc>
                          <a:spcPct val="115000"/>
                        </a:lnSpc>
                        <a:spcBef>
                          <a:spcPts val="0"/>
                        </a:spcBef>
                        <a:spcAft>
                          <a:spcPts val="0"/>
                        </a:spcAft>
                      </a:pPr>
                      <a:r>
                        <a:rPr lang="en-US" sz="2000" dirty="0">
                          <a:effectLst/>
                        </a:rPr>
                        <a:t>(Japan, 2011)</a:t>
                      </a:r>
                      <a:endParaRPr lang="en-US" sz="2800" dirty="0">
                        <a:solidFill>
                          <a:schemeClr val="tx1"/>
                        </a:solidFill>
                        <a:effectLst/>
                        <a:latin typeface="Book Antiqua" pitchFamily="18"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20</a:t>
                      </a:r>
                      <a:endParaRPr lang="en-US" sz="2800" dirty="0">
                        <a:solidFill>
                          <a:schemeClr val="tx1"/>
                        </a:solidFill>
                        <a:effectLst/>
                        <a:latin typeface="Book Antiqua" pitchFamily="18" charset="0"/>
                        <a:ea typeface="Calibri"/>
                        <a:cs typeface="Times New Roman"/>
                      </a:endParaRPr>
                    </a:p>
                  </a:txBody>
                  <a:tcPr marL="68580" marR="68580" marT="0" marB="0" anchor="ctr"/>
                </a:tc>
              </a:tr>
              <a:tr h="951700">
                <a:tc>
                  <a:txBody>
                    <a:bodyPr/>
                    <a:lstStyle/>
                    <a:p>
                      <a:pPr marL="0" marR="0" algn="ctr">
                        <a:lnSpc>
                          <a:spcPct val="115000"/>
                        </a:lnSpc>
                        <a:spcBef>
                          <a:spcPts val="0"/>
                        </a:spcBef>
                        <a:spcAft>
                          <a:spcPts val="0"/>
                        </a:spcAft>
                      </a:pPr>
                      <a:r>
                        <a:rPr lang="en-US" sz="2000">
                          <a:effectLst/>
                        </a:rPr>
                        <a:t>Mean Years of Schooling</a:t>
                      </a:r>
                      <a:endParaRPr lang="en-US" sz="2800">
                        <a:solidFill>
                          <a:schemeClr val="tx1"/>
                        </a:solidFill>
                        <a:effectLst/>
                        <a:latin typeface="Book Antiqua" pitchFamily="18"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a:effectLst/>
                        </a:rPr>
                        <a:t>13.2 </a:t>
                      </a:r>
                      <a:endParaRPr lang="en-US" sz="2800">
                        <a:effectLst/>
                      </a:endParaRPr>
                    </a:p>
                    <a:p>
                      <a:pPr marL="0" marR="0" algn="ctr">
                        <a:lnSpc>
                          <a:spcPct val="115000"/>
                        </a:lnSpc>
                        <a:spcBef>
                          <a:spcPts val="0"/>
                        </a:spcBef>
                        <a:spcAft>
                          <a:spcPts val="0"/>
                        </a:spcAft>
                      </a:pPr>
                      <a:r>
                        <a:rPr lang="en-US" sz="2000">
                          <a:effectLst/>
                        </a:rPr>
                        <a:t>(United States, 2000)</a:t>
                      </a:r>
                      <a:endParaRPr lang="en-US" sz="2800">
                        <a:solidFill>
                          <a:schemeClr val="tx1"/>
                        </a:solidFill>
                        <a:effectLst/>
                        <a:latin typeface="Book Antiqua" pitchFamily="18"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0</a:t>
                      </a:r>
                      <a:endParaRPr lang="en-US" sz="2800" dirty="0">
                        <a:solidFill>
                          <a:schemeClr val="tx1"/>
                        </a:solidFill>
                        <a:effectLst/>
                        <a:latin typeface="Book Antiqua" pitchFamily="18" charset="0"/>
                        <a:ea typeface="Calibri"/>
                        <a:cs typeface="Times New Roman"/>
                      </a:endParaRPr>
                    </a:p>
                  </a:txBody>
                  <a:tcPr marL="68580" marR="68580" marT="0" marB="0" anchor="ctr"/>
                </a:tc>
              </a:tr>
              <a:tr h="951700">
                <a:tc>
                  <a:txBody>
                    <a:bodyPr/>
                    <a:lstStyle/>
                    <a:p>
                      <a:pPr marL="0" marR="0" algn="ctr">
                        <a:lnSpc>
                          <a:spcPct val="115000"/>
                        </a:lnSpc>
                        <a:spcBef>
                          <a:spcPts val="0"/>
                        </a:spcBef>
                        <a:spcAft>
                          <a:spcPts val="0"/>
                        </a:spcAft>
                      </a:pPr>
                      <a:r>
                        <a:rPr lang="en-US" sz="2000">
                          <a:effectLst/>
                        </a:rPr>
                        <a:t>Expected Years of Schooling</a:t>
                      </a:r>
                      <a:endParaRPr lang="en-US" sz="2800">
                        <a:solidFill>
                          <a:schemeClr val="tx1"/>
                        </a:solidFill>
                        <a:effectLst/>
                        <a:latin typeface="Book Antiqua" pitchFamily="18"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a:effectLst/>
                        </a:rPr>
                        <a:t>20.6 </a:t>
                      </a:r>
                      <a:endParaRPr lang="en-US" sz="2800">
                        <a:effectLst/>
                      </a:endParaRPr>
                    </a:p>
                    <a:p>
                      <a:pPr marL="0" marR="0" algn="ctr">
                        <a:lnSpc>
                          <a:spcPct val="115000"/>
                        </a:lnSpc>
                        <a:spcBef>
                          <a:spcPts val="0"/>
                        </a:spcBef>
                        <a:spcAft>
                          <a:spcPts val="0"/>
                        </a:spcAft>
                      </a:pPr>
                      <a:r>
                        <a:rPr lang="en-US" sz="2000">
                          <a:effectLst/>
                        </a:rPr>
                        <a:t>(Australia, 2002)</a:t>
                      </a:r>
                      <a:endParaRPr lang="en-US" sz="2800">
                        <a:solidFill>
                          <a:schemeClr val="tx1"/>
                        </a:solidFill>
                        <a:effectLst/>
                        <a:latin typeface="Book Antiqua" pitchFamily="18"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0</a:t>
                      </a:r>
                      <a:endParaRPr lang="en-US" sz="2800" dirty="0">
                        <a:solidFill>
                          <a:schemeClr val="tx1"/>
                        </a:solidFill>
                        <a:effectLst/>
                        <a:latin typeface="Book Antiqua" pitchFamily="18" charset="0"/>
                        <a:ea typeface="Calibri"/>
                        <a:cs typeface="Times New Roman"/>
                      </a:endParaRPr>
                    </a:p>
                  </a:txBody>
                  <a:tcPr marL="68580" marR="68580" marT="0" marB="0" anchor="ctr"/>
                </a:tc>
              </a:tr>
              <a:tr h="951700">
                <a:tc>
                  <a:txBody>
                    <a:bodyPr/>
                    <a:lstStyle/>
                    <a:p>
                      <a:pPr marL="0" marR="0" algn="ctr">
                        <a:lnSpc>
                          <a:spcPct val="115000"/>
                        </a:lnSpc>
                        <a:spcBef>
                          <a:spcPts val="0"/>
                        </a:spcBef>
                        <a:spcAft>
                          <a:spcPts val="0"/>
                        </a:spcAft>
                      </a:pPr>
                      <a:r>
                        <a:rPr lang="en-US" sz="2000">
                          <a:effectLst/>
                        </a:rPr>
                        <a:t>Per capita income (PPP$)</a:t>
                      </a:r>
                      <a:endParaRPr lang="en-US" sz="2800">
                        <a:solidFill>
                          <a:schemeClr val="tx1"/>
                        </a:solidFill>
                        <a:effectLst/>
                        <a:latin typeface="Book Antiqua" pitchFamily="18"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108,211</a:t>
                      </a:r>
                      <a:endParaRPr lang="en-US" sz="2800" dirty="0">
                        <a:effectLst/>
                      </a:endParaRPr>
                    </a:p>
                    <a:p>
                      <a:pPr marL="0" marR="0" algn="ctr">
                        <a:lnSpc>
                          <a:spcPct val="115000"/>
                        </a:lnSpc>
                        <a:spcBef>
                          <a:spcPts val="0"/>
                        </a:spcBef>
                        <a:spcAft>
                          <a:spcPts val="0"/>
                        </a:spcAft>
                      </a:pPr>
                      <a:r>
                        <a:rPr lang="en-US" sz="2000" dirty="0">
                          <a:effectLst/>
                        </a:rPr>
                        <a:t>(United Arab Emirates, 1980)</a:t>
                      </a:r>
                      <a:endParaRPr lang="en-US" sz="2800" dirty="0">
                        <a:solidFill>
                          <a:schemeClr val="tx1"/>
                        </a:solidFill>
                        <a:effectLst/>
                        <a:latin typeface="Book Antiqua" pitchFamily="18"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163 </a:t>
                      </a:r>
                      <a:endParaRPr lang="en-US" sz="2800" dirty="0">
                        <a:effectLst/>
                      </a:endParaRPr>
                    </a:p>
                    <a:p>
                      <a:pPr marL="0" marR="0" algn="ctr">
                        <a:lnSpc>
                          <a:spcPct val="115000"/>
                        </a:lnSpc>
                        <a:spcBef>
                          <a:spcPts val="0"/>
                        </a:spcBef>
                        <a:spcAft>
                          <a:spcPts val="0"/>
                        </a:spcAft>
                      </a:pPr>
                      <a:r>
                        <a:rPr lang="en-US" sz="2000" dirty="0">
                          <a:effectLst/>
                        </a:rPr>
                        <a:t>(Zimbabwe, 2008)</a:t>
                      </a:r>
                      <a:endParaRPr lang="en-US" sz="2800" dirty="0">
                        <a:solidFill>
                          <a:schemeClr val="tx1"/>
                        </a:solidFill>
                        <a:effectLst/>
                        <a:latin typeface="Book Antiqua" pitchFamily="18" charset="0"/>
                        <a:ea typeface="Calibri"/>
                        <a:cs typeface="Times New Roman"/>
                      </a:endParaRPr>
                    </a:p>
                  </a:txBody>
                  <a:tcPr marL="68580" marR="68580" marT="0" marB="0" anchor="ctr"/>
                </a:tc>
              </a:tr>
            </a:tbl>
          </a:graphicData>
        </a:graphic>
      </p:graphicFrame>
      <mc:AlternateContent xmlns:mc="http://schemas.openxmlformats.org/markup-compatibility/2006" xmlns:a14="http://schemas.microsoft.com/office/drawing/2010/main">
        <mc:Choice Requires="a14">
          <p:graphicFrame>
            <p:nvGraphicFramePr>
              <p:cNvPr id="14" name="Diagram 13"/>
              <p:cNvGraphicFramePr/>
              <p:nvPr>
                <p:extLst>
                  <p:ext uri="{D42A27DB-BD31-4B8C-83A1-F6EECF244321}">
                    <p14:modId xmlns:p14="http://schemas.microsoft.com/office/powerpoint/2010/main" val="285604857"/>
                  </p:ext>
                </p:extLst>
              </p:nvPr>
            </p:nvGraphicFramePr>
            <p:xfrm>
              <a:off x="17662728" y="22275611"/>
              <a:ext cx="7588500" cy="4495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mc:Choice>
        <mc:Fallback xmlns="">
          <p:graphicFrame>
            <p:nvGraphicFramePr>
              <p:cNvPr id="14" name="Diagram 13"/>
              <p:cNvGraphicFramePr/>
              <p:nvPr>
                <p:extLst>
                  <p:ext uri="{D42A27DB-BD31-4B8C-83A1-F6EECF244321}">
                    <p14:modId xmlns:p14="http://schemas.microsoft.com/office/powerpoint/2010/main" val="285604857"/>
                  </p:ext>
                </p:extLst>
              </p:nvPr>
            </p:nvGraphicFramePr>
            <p:xfrm>
              <a:off x="17662728" y="22275611"/>
              <a:ext cx="7588500" cy="44958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mc:Fallback>
      </mc:AlternateContent>
      <p:sp>
        <p:nvSpPr>
          <p:cNvPr id="15" name="TextBox 14"/>
          <p:cNvSpPr txBox="1"/>
          <p:nvPr/>
        </p:nvSpPr>
        <p:spPr>
          <a:xfrm>
            <a:off x="9372600" y="21564600"/>
            <a:ext cx="8290128" cy="1246495"/>
          </a:xfrm>
          <a:prstGeom prst="rect">
            <a:avLst/>
          </a:prstGeom>
          <a:noFill/>
        </p:spPr>
        <p:txBody>
          <a:bodyPr wrap="square" rtlCol="0">
            <a:spAutoFit/>
          </a:bodyPr>
          <a:lstStyle/>
          <a:p>
            <a:r>
              <a:rPr lang="en-US" sz="2400" b="0" dirty="0">
                <a:latin typeface="Book Antiqua" pitchFamily="18" charset="0"/>
              </a:rPr>
              <a:t>Table 1. Goalposts for 2010 HDI, Source: 2010 HDR Technical Notes</a:t>
            </a:r>
          </a:p>
          <a:p>
            <a:endParaRPr lang="en-US" sz="1800" dirty="0">
              <a:latin typeface="Book Antiqua" pitchFamily="18" charset="0"/>
            </a:endParaRPr>
          </a:p>
        </p:txBody>
      </p:sp>
      <p:sp>
        <p:nvSpPr>
          <p:cNvPr id="136" name="TextBox 135"/>
          <p:cNvSpPr txBox="1"/>
          <p:nvPr/>
        </p:nvSpPr>
        <p:spPr>
          <a:xfrm>
            <a:off x="9391650" y="14374505"/>
            <a:ext cx="15935325" cy="1615827"/>
          </a:xfrm>
          <a:prstGeom prst="rect">
            <a:avLst/>
          </a:prstGeom>
          <a:noFill/>
        </p:spPr>
        <p:txBody>
          <a:bodyPr wrap="square" rtlCol="0">
            <a:spAutoFit/>
          </a:bodyPr>
          <a:lstStyle/>
          <a:p>
            <a:r>
              <a:rPr lang="en-US" sz="2400" b="0" dirty="0" smtClean="0">
                <a:latin typeface="Book Antiqua" pitchFamily="18" charset="0"/>
              </a:rPr>
              <a:t>Figure </a:t>
            </a:r>
            <a:r>
              <a:rPr lang="en-US" sz="2400" b="0" dirty="0">
                <a:latin typeface="Book Antiqua" pitchFamily="18" charset="0"/>
              </a:rPr>
              <a:t>1. An empirical comparison of </a:t>
            </a:r>
            <a:r>
              <a:rPr lang="en-US" sz="2400" b="0" dirty="0" smtClean="0">
                <a:latin typeface="Book Antiqua" pitchFamily="18" charset="0"/>
              </a:rPr>
              <a:t>the HDI and </a:t>
            </a:r>
            <a:r>
              <a:rPr lang="en-US" sz="2400" b="0" dirty="0">
                <a:latin typeface="Book Antiqua" pitchFamily="18" charset="0"/>
              </a:rPr>
              <a:t>per capita CO2 emissions by </a:t>
            </a:r>
            <a:r>
              <a:rPr lang="en-US" sz="2400" b="0" dirty="0" smtClean="0">
                <a:latin typeface="Book Antiqua" pitchFamily="18" charset="0"/>
              </a:rPr>
              <a:t>country. </a:t>
            </a:r>
            <a:r>
              <a:rPr lang="en-US" sz="2400" b="0" dirty="0">
                <a:latin typeface="Book Antiqua" pitchFamily="18" charset="0"/>
              </a:rPr>
              <a:t>C</a:t>
            </a:r>
            <a:r>
              <a:rPr lang="en-US" sz="2400" b="0" dirty="0" smtClean="0">
                <a:latin typeface="Book Antiqua" pitchFamily="18" charset="0"/>
              </a:rPr>
              <a:t>ountries </a:t>
            </a:r>
            <a:r>
              <a:rPr lang="en-US" sz="2400" b="0" dirty="0">
                <a:latin typeface="Book Antiqua" pitchFamily="18" charset="0"/>
              </a:rPr>
              <a:t>with higher HDI values produce more CO2 as a result of greater energy </a:t>
            </a:r>
            <a:r>
              <a:rPr lang="en-US" sz="2400" b="0" dirty="0" smtClean="0">
                <a:latin typeface="Book Antiqua" pitchFamily="18" charset="0"/>
              </a:rPr>
              <a:t>consumption</a:t>
            </a:r>
            <a:r>
              <a:rPr lang="en-US" sz="2400" b="0" dirty="0">
                <a:latin typeface="Book Antiqua" pitchFamily="18" charset="0"/>
              </a:rPr>
              <a:t>. The area of the bubbles represents the size of the population of each </a:t>
            </a:r>
            <a:r>
              <a:rPr lang="en-US" sz="2400" b="0" dirty="0" smtClean="0">
                <a:latin typeface="Book Antiqua" pitchFamily="18" charset="0"/>
              </a:rPr>
              <a:t>country. Data </a:t>
            </a:r>
            <a:r>
              <a:rPr lang="en-US" sz="2400" b="0" dirty="0">
                <a:latin typeface="Book Antiqua" pitchFamily="18" charset="0"/>
              </a:rPr>
              <a:t>is from the 2010 Human Development Report.</a:t>
            </a:r>
          </a:p>
          <a:p>
            <a:endParaRPr lang="en-US" sz="1800" dirty="0">
              <a:latin typeface="Book Antiqua" pitchFamily="18" charset="0"/>
            </a:endParaRPr>
          </a:p>
        </p:txBody>
      </p:sp>
      <p:sp>
        <p:nvSpPr>
          <p:cNvPr id="16" name="TextBox 15"/>
          <p:cNvSpPr txBox="1"/>
          <p:nvPr/>
        </p:nvSpPr>
        <p:spPr>
          <a:xfrm>
            <a:off x="26289000" y="6055936"/>
            <a:ext cx="16230600" cy="8171468"/>
          </a:xfrm>
          <a:prstGeom prst="rect">
            <a:avLst/>
          </a:prstGeom>
          <a:noFill/>
        </p:spPr>
        <p:txBody>
          <a:bodyPr wrap="square" rtlCol="0">
            <a:spAutoFit/>
          </a:bodyPr>
          <a:lstStyle/>
          <a:p>
            <a:pPr algn="l"/>
            <a:r>
              <a:rPr lang="en-US" sz="3000" b="0" dirty="0">
                <a:latin typeface="Book Antiqua" pitchFamily="18" charset="0"/>
              </a:rPr>
              <a:t>The HDI calculation procedure has been modified to address some former concerns and/or critiques </a:t>
            </a:r>
            <a:r>
              <a:rPr lang="en-US" sz="3000" b="0" dirty="0" smtClean="0">
                <a:latin typeface="Book Antiqua" pitchFamily="18" charset="0"/>
              </a:rPr>
              <a:t>[4]. </a:t>
            </a:r>
            <a:r>
              <a:rPr lang="en-US" sz="3000" b="0" dirty="0">
                <a:latin typeface="Book Antiqua" pitchFamily="18" charset="0"/>
              </a:rPr>
              <a:t>Despite these refinements, composite indices like the HDI are inherently distorted by the normalization and weighting procedures that facilitate comparisons, but result in loss of information </a:t>
            </a:r>
            <a:r>
              <a:rPr lang="en-US" sz="3000" b="0" dirty="0" smtClean="0">
                <a:latin typeface="Book Antiqua" pitchFamily="18" charset="0"/>
              </a:rPr>
              <a:t>[5]. </a:t>
            </a:r>
            <a:r>
              <a:rPr lang="en-US" sz="3000" b="0" dirty="0">
                <a:latin typeface="Book Antiqua" pitchFamily="18" charset="0"/>
              </a:rPr>
              <a:t>Examination of the current HDI methodology demonstrates that diminishing returns, especially to the income dimension, are inherent to the HDI calculation. Specifically, the use of a logarithmic function in normalizing the income dimension </a:t>
            </a:r>
            <a:r>
              <a:rPr lang="en-US" sz="3000" b="0" dirty="0" smtClean="0">
                <a:latin typeface="Book Antiqua" pitchFamily="18" charset="0"/>
              </a:rPr>
              <a:t> (equation 2) represents </a:t>
            </a:r>
            <a:r>
              <a:rPr lang="en-US" sz="3000" b="0" dirty="0">
                <a:latin typeface="Book Antiqua" pitchFamily="18" charset="0"/>
              </a:rPr>
              <a:t>the philosophical and economic argument that, “because achieving a respectable level of human development does not require unlimited income” </a:t>
            </a:r>
            <a:r>
              <a:rPr lang="en-US" sz="3000" b="0" dirty="0" smtClean="0">
                <a:latin typeface="Book Antiqua" pitchFamily="18" charset="0"/>
              </a:rPr>
              <a:t>[6].</a:t>
            </a:r>
          </a:p>
          <a:p>
            <a:pPr algn="l"/>
            <a:r>
              <a:rPr lang="en-US" sz="3000" b="0" dirty="0" smtClean="0">
                <a:latin typeface="Book Antiqua" pitchFamily="18" charset="0"/>
              </a:rPr>
              <a:t>Previous analysis show that the HDI provides a robust measure of human development that is not significantly biased statistically by the choice of the functional form of life expectancy, the minimum goalposts, or by the weighting of dimensions [7]. Furthermore, our sensitivity analysis verifies that the diminishing return to HDI is apparent even when </a:t>
            </a:r>
            <a:r>
              <a:rPr lang="en-US" sz="3000" b="0" dirty="0">
                <a:latin typeface="Book Antiqua" pitchFamily="18" charset="0"/>
              </a:rPr>
              <a:t>the logarithmic formula for </a:t>
            </a:r>
            <a:r>
              <a:rPr lang="en-US" sz="3000" b="0" dirty="0" smtClean="0">
                <a:latin typeface="Book Antiqua" pitchFamily="18" charset="0"/>
              </a:rPr>
              <a:t>income (equation 2) </a:t>
            </a:r>
            <a:r>
              <a:rPr lang="en-US" sz="3000" b="0" dirty="0">
                <a:latin typeface="Book Antiqua" pitchFamily="18" charset="0"/>
              </a:rPr>
              <a:t>is </a:t>
            </a:r>
            <a:r>
              <a:rPr lang="en-US" sz="3000" b="0" dirty="0" smtClean="0">
                <a:latin typeface="Book Antiqua" pitchFamily="18" charset="0"/>
              </a:rPr>
              <a:t>replaced </a:t>
            </a:r>
            <a:r>
              <a:rPr lang="en-US" sz="3000" b="0" dirty="0">
                <a:latin typeface="Book Antiqua" pitchFamily="18" charset="0"/>
              </a:rPr>
              <a:t>with the </a:t>
            </a:r>
            <a:r>
              <a:rPr lang="en-US" sz="3000" b="0" dirty="0" smtClean="0">
                <a:latin typeface="Book Antiqua" pitchFamily="18" charset="0"/>
              </a:rPr>
              <a:t> non-logarithmic dimension equation  (equation 1) and  the geometric </a:t>
            </a:r>
            <a:r>
              <a:rPr lang="en-US" sz="3000" b="0" dirty="0">
                <a:latin typeface="Book Antiqua" pitchFamily="18" charset="0"/>
              </a:rPr>
              <a:t>mean </a:t>
            </a:r>
            <a:r>
              <a:rPr lang="en-US" sz="3000" b="0" dirty="0" smtClean="0">
                <a:latin typeface="Book Antiqua" pitchFamily="18" charset="0"/>
              </a:rPr>
              <a:t>is replaced </a:t>
            </a:r>
            <a:r>
              <a:rPr lang="en-US" sz="3000" b="0" dirty="0">
                <a:latin typeface="Book Antiqua" pitchFamily="18" charset="0"/>
              </a:rPr>
              <a:t>with an arithmetic </a:t>
            </a:r>
            <a:r>
              <a:rPr lang="en-US" sz="3000" b="0" dirty="0" smtClean="0">
                <a:latin typeface="Book Antiqua" pitchFamily="18" charset="0"/>
              </a:rPr>
              <a:t>mean (Figure 2). Furthermore, the curvilinear relationship between economic development and life expectancy, as well as the diminishing returns to subjective well-being from income are verified by the World Value Survey [8]. </a:t>
            </a:r>
          </a:p>
        </p:txBody>
      </p:sp>
      <p:sp>
        <p:nvSpPr>
          <p:cNvPr id="140" name="TextBox 139"/>
          <p:cNvSpPr txBox="1"/>
          <p:nvPr/>
        </p:nvSpPr>
        <p:spPr>
          <a:xfrm>
            <a:off x="26250900" y="25603200"/>
            <a:ext cx="16230600" cy="1938992"/>
          </a:xfrm>
          <a:prstGeom prst="rect">
            <a:avLst/>
          </a:prstGeom>
          <a:noFill/>
        </p:spPr>
        <p:txBody>
          <a:bodyPr wrap="square" rtlCol="0">
            <a:spAutoFit/>
          </a:bodyPr>
          <a:lstStyle/>
          <a:p>
            <a:pPr algn="l"/>
            <a:r>
              <a:rPr lang="en-US" sz="3000" b="0" dirty="0" smtClean="0">
                <a:latin typeface="Book Antiqua" pitchFamily="18" charset="0"/>
              </a:rPr>
              <a:t>We conclude that the diminishing returns to HDI is not driven solely by the functional form of the HDI calculation and is likely caused by the inherent qualities of human well-being. This finding suggests that developed nations are morally obligated to reduce their GHG emissions, since they can do so without experiencing significant reductions in human development.</a:t>
            </a:r>
            <a:endParaRPr lang="en-US" sz="3000" b="0" dirty="0">
              <a:latin typeface="Book Antiqua" pitchFamily="18" charset="0"/>
            </a:endParaRPr>
          </a:p>
        </p:txBody>
      </p:sp>
      <p:sp>
        <p:nvSpPr>
          <p:cNvPr id="141" name="TextBox 140"/>
          <p:cNvSpPr txBox="1"/>
          <p:nvPr/>
        </p:nvSpPr>
        <p:spPr>
          <a:xfrm>
            <a:off x="26212800" y="23347353"/>
            <a:ext cx="16306800" cy="1200329"/>
          </a:xfrm>
          <a:prstGeom prst="rect">
            <a:avLst/>
          </a:prstGeom>
          <a:noFill/>
        </p:spPr>
        <p:txBody>
          <a:bodyPr wrap="square" rtlCol="0">
            <a:spAutoFit/>
          </a:bodyPr>
          <a:lstStyle/>
          <a:p>
            <a:r>
              <a:rPr lang="en-US" sz="2400" b="0" dirty="0" smtClean="0">
                <a:latin typeface="Book Antiqua" pitchFamily="18" charset="0"/>
              </a:rPr>
              <a:t>Figure 2. Sensitivity Analysis of 2010 HDI Methodology to the power differentiations within the functional form. Even without the natural logarithmic transformation of the income dimension and the geometric mean used to aggregate the data (HDI 4), there is still an apparent diminishing returns to HDI as per capita CO2 emissions increase.</a:t>
            </a:r>
            <a:endParaRPr lang="en-US" sz="1800" b="0" dirty="0">
              <a:latin typeface="Book Antiqua" pitchFamily="18" charset="0"/>
            </a:endParaRPr>
          </a:p>
        </p:txBody>
      </p:sp>
      <p:sp>
        <p:nvSpPr>
          <p:cNvPr id="18" name="TextBox 17"/>
          <p:cNvSpPr txBox="1"/>
          <p:nvPr/>
        </p:nvSpPr>
        <p:spPr>
          <a:xfrm>
            <a:off x="26298525" y="28196559"/>
            <a:ext cx="16192500" cy="3416320"/>
          </a:xfrm>
          <a:prstGeom prst="rect">
            <a:avLst/>
          </a:prstGeom>
          <a:noFill/>
        </p:spPr>
        <p:txBody>
          <a:bodyPr wrap="square" rtlCol="0">
            <a:spAutoFit/>
          </a:bodyPr>
          <a:lstStyle/>
          <a:p>
            <a:pPr algn="l">
              <a:spcBef>
                <a:spcPts val="0"/>
              </a:spcBef>
            </a:pPr>
            <a:r>
              <a:rPr lang="en-US" sz="1800" b="0" dirty="0" smtClean="0">
                <a:latin typeface="Book Antiqua" pitchFamily="18" charset="0"/>
              </a:rPr>
              <a:t>[1]   Steinberger, J.K., Roberts, J.T., Peters, G.P., </a:t>
            </a:r>
            <a:r>
              <a:rPr lang="en-US" sz="1800" b="0" dirty="0" err="1" smtClean="0">
                <a:latin typeface="Book Antiqua" pitchFamily="18" charset="0"/>
              </a:rPr>
              <a:t>Baiocchi</a:t>
            </a:r>
            <a:r>
              <a:rPr lang="en-US" sz="1800" b="0" dirty="0" smtClean="0">
                <a:latin typeface="Book Antiqua" pitchFamily="18" charset="0"/>
              </a:rPr>
              <a:t>, G. (2012) “Pathways of Human Development and Carbon Emissions Embodied in Trade” 		Nature Climate Change, 2: 81–85.</a:t>
            </a:r>
            <a:endParaRPr lang="en-US" sz="1800" b="0" dirty="0">
              <a:latin typeface="Book Antiqua" pitchFamily="18" charset="0"/>
            </a:endParaRPr>
          </a:p>
          <a:p>
            <a:pPr algn="l">
              <a:spcBef>
                <a:spcPts val="0"/>
              </a:spcBef>
            </a:pPr>
            <a:r>
              <a:rPr lang="en-US" sz="1800" b="0" dirty="0" smtClean="0">
                <a:latin typeface="Book Antiqua" pitchFamily="18" charset="0"/>
              </a:rPr>
              <a:t>[2]   Stanton</a:t>
            </a:r>
            <a:r>
              <a:rPr lang="en-US" sz="1800" b="0" dirty="0">
                <a:latin typeface="Book Antiqua" pitchFamily="18" charset="0"/>
              </a:rPr>
              <a:t>, E. A. (2007) “The Human Development Index: A History, Political Economy Research Institute”, UMass Amherst, Working paper series </a:t>
            </a:r>
            <a:r>
              <a:rPr lang="en-US" sz="1800" b="0" dirty="0" smtClean="0">
                <a:latin typeface="Book Antiqua" pitchFamily="18" charset="0"/>
              </a:rPr>
              <a:t>no</a:t>
            </a:r>
            <a:r>
              <a:rPr lang="en-US" sz="1800" b="0" dirty="0">
                <a:latin typeface="Book Antiqua" pitchFamily="18" charset="0"/>
              </a:rPr>
              <a:t>. </a:t>
            </a:r>
            <a:r>
              <a:rPr lang="en-US" sz="1800" b="0" dirty="0" smtClean="0">
                <a:latin typeface="Book Antiqua" pitchFamily="18" charset="0"/>
              </a:rPr>
              <a:t>	127</a:t>
            </a:r>
            <a:r>
              <a:rPr lang="en-US" sz="1800" b="0" dirty="0">
                <a:latin typeface="Book Antiqua" pitchFamily="18" charset="0"/>
              </a:rPr>
              <a:t>.</a:t>
            </a:r>
          </a:p>
          <a:p>
            <a:pPr algn="l">
              <a:spcBef>
                <a:spcPts val="0"/>
              </a:spcBef>
            </a:pPr>
            <a:r>
              <a:rPr lang="en-US" sz="1800" b="0" dirty="0" smtClean="0">
                <a:latin typeface="Book Antiqua" pitchFamily="18" charset="0"/>
              </a:rPr>
              <a:t>[3]   UNDP </a:t>
            </a:r>
            <a:r>
              <a:rPr lang="en-US" sz="1800" b="0" dirty="0">
                <a:latin typeface="Book Antiqua" pitchFamily="18" charset="0"/>
              </a:rPr>
              <a:t>(2010) Human Development Report 2010, The Real Wealth of Nations: Pathways to Human Development, Oxford University Press, </a:t>
            </a:r>
            <a:r>
              <a:rPr lang="en-US" sz="1800" b="0" dirty="0" smtClean="0">
                <a:latin typeface="Book Antiqua" pitchFamily="18" charset="0"/>
              </a:rPr>
              <a:t>Oxford</a:t>
            </a:r>
            <a:r>
              <a:rPr lang="en-US" sz="1800" b="0" dirty="0">
                <a:latin typeface="Book Antiqua" pitchFamily="18" charset="0"/>
              </a:rPr>
              <a:t>.</a:t>
            </a:r>
          </a:p>
          <a:p>
            <a:pPr algn="l">
              <a:spcBef>
                <a:spcPts val="0"/>
              </a:spcBef>
            </a:pPr>
            <a:r>
              <a:rPr lang="en-US" sz="1800" b="0" dirty="0" smtClean="0">
                <a:latin typeface="Book Antiqua" pitchFamily="18" charset="0"/>
              </a:rPr>
              <a:t>[4]   </a:t>
            </a:r>
            <a:r>
              <a:rPr lang="en-US" sz="1800" b="0" dirty="0" err="1" smtClean="0">
                <a:latin typeface="Book Antiqua" pitchFamily="18" charset="0"/>
              </a:rPr>
              <a:t>Noorbakhsh</a:t>
            </a:r>
            <a:r>
              <a:rPr lang="en-US" sz="1800" b="0" dirty="0">
                <a:latin typeface="Book Antiqua" pitchFamily="18" charset="0"/>
              </a:rPr>
              <a:t>, F. (1998) “The Human Development Index: Some Technical Issues and Alternative Indices.” Journal of International </a:t>
            </a:r>
            <a:r>
              <a:rPr lang="en-US" sz="1800" b="0" dirty="0" smtClean="0">
                <a:latin typeface="Book Antiqua" pitchFamily="18" charset="0"/>
              </a:rPr>
              <a:t>Development, 		10(5</a:t>
            </a:r>
            <a:r>
              <a:rPr lang="en-US" sz="1800" b="0" dirty="0">
                <a:latin typeface="Book Antiqua" pitchFamily="18" charset="0"/>
              </a:rPr>
              <a:t>): 589–605.</a:t>
            </a:r>
          </a:p>
          <a:p>
            <a:pPr algn="l">
              <a:spcBef>
                <a:spcPts val="0"/>
              </a:spcBef>
            </a:pPr>
            <a:r>
              <a:rPr lang="en-US" sz="1800" b="0" dirty="0" smtClean="0">
                <a:latin typeface="Book Antiqua" pitchFamily="18" charset="0"/>
              </a:rPr>
              <a:t>[5]  Prado</a:t>
            </a:r>
            <a:r>
              <a:rPr lang="en-US" sz="1800" b="0" dirty="0">
                <a:latin typeface="Book Antiqua" pitchFamily="18" charset="0"/>
              </a:rPr>
              <a:t>, V., Rogers, K., and </a:t>
            </a:r>
            <a:r>
              <a:rPr lang="en-US" sz="1800" b="0" dirty="0" err="1">
                <a:latin typeface="Book Antiqua" pitchFamily="18" charset="0"/>
              </a:rPr>
              <a:t>Seager</a:t>
            </a:r>
            <a:r>
              <a:rPr lang="en-US" sz="1800" b="0" dirty="0">
                <a:latin typeface="Book Antiqua" pitchFamily="18" charset="0"/>
              </a:rPr>
              <a:t>, T.P. (2012) “Integration of MCDA tools in valuation of comparative life cycle assessment” in Life Cycle </a:t>
            </a:r>
            <a:r>
              <a:rPr lang="en-US" sz="1800" b="0" dirty="0" smtClean="0">
                <a:latin typeface="Book Antiqua" pitchFamily="18" charset="0"/>
              </a:rPr>
              <a:t>			Assessment</a:t>
            </a:r>
            <a:r>
              <a:rPr lang="en-US" sz="1800" b="0" dirty="0">
                <a:latin typeface="Book Antiqua" pitchFamily="18" charset="0"/>
              </a:rPr>
              <a:t>: A Guide to Sustainable Products, Benefits of Life Cycle Thinking (Curran, M.A eds.). Under Review.</a:t>
            </a:r>
          </a:p>
          <a:p>
            <a:pPr algn="l">
              <a:spcBef>
                <a:spcPts val="0"/>
              </a:spcBef>
            </a:pPr>
            <a:r>
              <a:rPr lang="en-US" sz="1800" b="0" dirty="0" smtClean="0">
                <a:latin typeface="Book Antiqua" pitchFamily="18" charset="0"/>
              </a:rPr>
              <a:t>[6]  UNDP </a:t>
            </a:r>
            <a:r>
              <a:rPr lang="en-US" sz="1800" b="0" dirty="0">
                <a:latin typeface="Book Antiqua" pitchFamily="18" charset="0"/>
              </a:rPr>
              <a:t>(2001) Human Development Report 2001, Making </a:t>
            </a:r>
            <a:r>
              <a:rPr lang="en-US" sz="1800" b="0" dirty="0" smtClean="0">
                <a:latin typeface="Book Antiqua" pitchFamily="18" charset="0"/>
              </a:rPr>
              <a:t>New </a:t>
            </a:r>
            <a:r>
              <a:rPr lang="en-US" sz="1800" b="0" dirty="0">
                <a:latin typeface="Book Antiqua" pitchFamily="18" charset="0"/>
              </a:rPr>
              <a:t>Technologies Work for Human Development, Oxford University</a:t>
            </a:r>
            <a:r>
              <a:rPr lang="en-US" sz="1800" b="0" dirty="0" smtClean="0">
                <a:latin typeface="Book Antiqua" pitchFamily="18" charset="0"/>
              </a:rPr>
              <a:t>, </a:t>
            </a:r>
            <a:r>
              <a:rPr lang="en-US" sz="1800" b="0" dirty="0">
                <a:latin typeface="Book Antiqua" pitchFamily="18" charset="0"/>
              </a:rPr>
              <a:t>Oxford.</a:t>
            </a:r>
          </a:p>
          <a:p>
            <a:pPr algn="l">
              <a:spcBef>
                <a:spcPts val="0"/>
              </a:spcBef>
            </a:pPr>
            <a:r>
              <a:rPr lang="en-US" sz="1800" b="0" dirty="0" smtClean="0">
                <a:latin typeface="Book Antiqua" pitchFamily="18" charset="0"/>
              </a:rPr>
              <a:t>[7]  </a:t>
            </a:r>
            <a:r>
              <a:rPr lang="en-US" sz="1800" b="0" dirty="0" err="1" smtClean="0">
                <a:latin typeface="Book Antiqua" pitchFamily="18" charset="0"/>
              </a:rPr>
              <a:t>García</a:t>
            </a:r>
            <a:r>
              <a:rPr lang="en-US" sz="1800" b="0" dirty="0">
                <a:latin typeface="Book Antiqua" pitchFamily="18" charset="0"/>
              </a:rPr>
              <a:t>, C., and </a:t>
            </a:r>
            <a:r>
              <a:rPr lang="en-US" sz="1800" b="0" dirty="0" err="1">
                <a:latin typeface="Book Antiqua" pitchFamily="18" charset="0"/>
              </a:rPr>
              <a:t>Kovacevic</a:t>
            </a:r>
            <a:r>
              <a:rPr lang="en-US" sz="1800" b="0" dirty="0">
                <a:latin typeface="Book Antiqua" pitchFamily="18" charset="0"/>
              </a:rPr>
              <a:t>, M. (2011) “Uncertainty and Sensitivity Analysis of the Human Development Index.” Human Development Research </a:t>
            </a:r>
            <a:r>
              <a:rPr lang="en-US" sz="1800" b="0" dirty="0" smtClean="0">
                <a:latin typeface="Book Antiqua" pitchFamily="18" charset="0"/>
              </a:rPr>
              <a:t>		Paper </a:t>
            </a:r>
            <a:r>
              <a:rPr lang="en-US" sz="1800" b="0" dirty="0">
                <a:latin typeface="Book Antiqua" pitchFamily="18" charset="0"/>
              </a:rPr>
              <a:t>47. UNDP–HDRO, New York</a:t>
            </a:r>
            <a:r>
              <a:rPr lang="en-US" sz="1800" b="0" dirty="0" smtClean="0">
                <a:latin typeface="Book Antiqua" pitchFamily="18" charset="0"/>
              </a:rPr>
              <a:t>.</a:t>
            </a:r>
          </a:p>
          <a:p>
            <a:pPr algn="l">
              <a:spcBef>
                <a:spcPts val="0"/>
              </a:spcBef>
            </a:pPr>
            <a:r>
              <a:rPr lang="en-US" sz="1800" b="0" dirty="0" smtClean="0">
                <a:latin typeface="Book Antiqua" pitchFamily="18" charset="0"/>
              </a:rPr>
              <a:t>[8]  </a:t>
            </a:r>
            <a:r>
              <a:rPr lang="en-US" sz="1800" b="0" dirty="0" err="1" smtClean="0">
                <a:latin typeface="Book Antiqua" pitchFamily="18" charset="0"/>
              </a:rPr>
              <a:t>Inglehart</a:t>
            </a:r>
            <a:r>
              <a:rPr lang="en-US" sz="1800" b="0" dirty="0" smtClean="0">
                <a:latin typeface="Book Antiqua" pitchFamily="18" charset="0"/>
              </a:rPr>
              <a:t>, R. (1999) “Globalization and Postmodern Values”, The Washington Quarterly, 23:1 pp. 215–228.</a:t>
            </a:r>
          </a:p>
        </p:txBody>
      </p:sp>
      <p:sp>
        <p:nvSpPr>
          <p:cNvPr id="144" name="Text Box 266"/>
          <p:cNvSpPr txBox="1">
            <a:spLocks noChangeArrowheads="1"/>
          </p:cNvSpPr>
          <p:nvPr/>
        </p:nvSpPr>
        <p:spPr bwMode="auto">
          <a:xfrm>
            <a:off x="26289000" y="27654647"/>
            <a:ext cx="4114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marL="342900" indent="-342900" defTabSz="4389438" eaLnBrk="0" hangingPunct="0">
              <a:defRPr sz="7500" b="1">
                <a:solidFill>
                  <a:schemeClr val="tx1"/>
                </a:solidFill>
                <a:latin typeface="Arial" charset="0"/>
              </a:defRPr>
            </a:lvl1pPr>
            <a:lvl2pPr marL="742950" indent="-285750" defTabSz="4389438" eaLnBrk="0" hangingPunct="0">
              <a:defRPr sz="7500" b="1">
                <a:solidFill>
                  <a:schemeClr val="tx1"/>
                </a:solidFill>
                <a:latin typeface="Arial" charset="0"/>
              </a:defRPr>
            </a:lvl2pPr>
            <a:lvl3pPr marL="1143000" indent="-228600" defTabSz="4389438" eaLnBrk="0" hangingPunct="0">
              <a:defRPr sz="7500" b="1">
                <a:solidFill>
                  <a:schemeClr val="tx1"/>
                </a:solidFill>
                <a:latin typeface="Arial" charset="0"/>
              </a:defRPr>
            </a:lvl3pPr>
            <a:lvl4pPr marL="1600200" indent="-228600" defTabSz="4389438" eaLnBrk="0" hangingPunct="0">
              <a:defRPr sz="7500" b="1">
                <a:solidFill>
                  <a:schemeClr val="tx1"/>
                </a:solidFill>
                <a:latin typeface="Arial" charset="0"/>
              </a:defRPr>
            </a:lvl4pPr>
            <a:lvl5pPr marL="2057400" indent="-228600" defTabSz="4389438" eaLnBrk="0" hangingPunct="0">
              <a:defRPr sz="7500" b="1">
                <a:solidFill>
                  <a:schemeClr val="tx1"/>
                </a:solidFill>
                <a:latin typeface="Arial" charset="0"/>
              </a:defRPr>
            </a:lvl5pPr>
            <a:lvl6pPr marL="2514600" indent="-228600" algn="ctr" defTabSz="4389438" eaLnBrk="0" fontAlgn="base" hangingPunct="0">
              <a:spcBef>
                <a:spcPct val="50000"/>
              </a:spcBef>
              <a:spcAft>
                <a:spcPct val="0"/>
              </a:spcAft>
              <a:defRPr sz="7500" b="1">
                <a:solidFill>
                  <a:schemeClr val="tx1"/>
                </a:solidFill>
                <a:latin typeface="Arial" charset="0"/>
              </a:defRPr>
            </a:lvl6pPr>
            <a:lvl7pPr marL="2971800" indent="-228600" algn="ctr" defTabSz="4389438" eaLnBrk="0" fontAlgn="base" hangingPunct="0">
              <a:spcBef>
                <a:spcPct val="50000"/>
              </a:spcBef>
              <a:spcAft>
                <a:spcPct val="0"/>
              </a:spcAft>
              <a:defRPr sz="7500" b="1">
                <a:solidFill>
                  <a:schemeClr val="tx1"/>
                </a:solidFill>
                <a:latin typeface="Arial" charset="0"/>
              </a:defRPr>
            </a:lvl7pPr>
            <a:lvl8pPr marL="3429000" indent="-228600" algn="ctr" defTabSz="4389438" eaLnBrk="0" fontAlgn="base" hangingPunct="0">
              <a:spcBef>
                <a:spcPct val="50000"/>
              </a:spcBef>
              <a:spcAft>
                <a:spcPct val="0"/>
              </a:spcAft>
              <a:defRPr sz="7500" b="1">
                <a:solidFill>
                  <a:schemeClr val="tx1"/>
                </a:solidFill>
                <a:latin typeface="Arial" charset="0"/>
              </a:defRPr>
            </a:lvl8pPr>
            <a:lvl9pPr marL="3886200" indent="-228600" algn="ctr" defTabSz="4389438" eaLnBrk="0" fontAlgn="base" hangingPunct="0">
              <a:spcBef>
                <a:spcPct val="50000"/>
              </a:spcBef>
              <a:spcAft>
                <a:spcPct val="0"/>
              </a:spcAft>
              <a:defRPr sz="7500" b="1">
                <a:solidFill>
                  <a:schemeClr val="tx1"/>
                </a:solidFill>
                <a:latin typeface="Arial" charset="0"/>
              </a:defRPr>
            </a:lvl9pPr>
          </a:lstStyle>
          <a:p>
            <a:pPr algn="l" eaLnBrk="1" hangingPunct="1"/>
            <a:r>
              <a:rPr lang="en-US" sz="3200" dirty="0" smtClean="0">
                <a:latin typeface="Maiandra GD" pitchFamily="34" charset="0"/>
              </a:rPr>
              <a:t>References</a:t>
            </a:r>
            <a:endParaRPr lang="en-US" sz="3200" dirty="0">
              <a:latin typeface="Maiandra GD" pitchFamily="34" charset="0"/>
            </a:endParaRPr>
          </a:p>
        </p:txBody>
      </p:sp>
      <p:cxnSp>
        <p:nvCxnSpPr>
          <p:cNvPr id="26" name="Straight Connector 25"/>
          <p:cNvCxnSpPr/>
          <p:nvPr/>
        </p:nvCxnSpPr>
        <p:spPr bwMode="auto">
          <a:xfrm flipV="1">
            <a:off x="11582400" y="10063237"/>
            <a:ext cx="0" cy="33263"/>
          </a:xfrm>
          <a:prstGeom prst="line">
            <a:avLst/>
          </a:prstGeom>
          <a:solidFill>
            <a:srgbClr val="6699FF">
              <a:alpha val="70000"/>
            </a:srgbClr>
          </a:solidFill>
          <a:ln w="9525" cap="flat" cmpd="sng" algn="ctr">
            <a:noFill/>
            <a:prstDash val="solid"/>
            <a:round/>
            <a:headEnd type="none" w="med" len="med"/>
            <a:tailEnd type="none" w="med" len="med"/>
          </a:ln>
          <a:effectLst/>
        </p:spPr>
      </p:cxnSp>
      <p:sp>
        <p:nvSpPr>
          <p:cNvPr id="6" name="TextBox 5"/>
          <p:cNvSpPr txBox="1"/>
          <p:nvPr/>
        </p:nvSpPr>
        <p:spPr>
          <a:xfrm>
            <a:off x="1341618" y="7036653"/>
            <a:ext cx="6964181" cy="830997"/>
          </a:xfrm>
          <a:prstGeom prst="rect">
            <a:avLst/>
          </a:prstGeom>
          <a:solidFill>
            <a:schemeClr val="bg1">
              <a:lumMod val="75000"/>
              <a:alpha val="57000"/>
            </a:schemeClr>
          </a:solidFill>
        </p:spPr>
        <p:txBody>
          <a:bodyPr wrap="square" rtlCol="0">
            <a:spAutoFit/>
          </a:bodyPr>
          <a:lstStyle/>
          <a:p>
            <a:r>
              <a:rPr lang="en-US" sz="2400" b="0" dirty="0" smtClean="0">
                <a:latin typeface="Book Antiqua" pitchFamily="18" charset="0"/>
              </a:rPr>
              <a:t>Photograph taken October, 2011 near Fort Portal, Uganda</a:t>
            </a:r>
            <a:endParaRPr lang="en-US" sz="2400" b="0" dirty="0">
              <a:latin typeface="Book Antiqua" pitchFamily="18" charset="0"/>
            </a:endParaRPr>
          </a:p>
        </p:txBody>
      </p:sp>
      <p:cxnSp>
        <p:nvCxnSpPr>
          <p:cNvPr id="99" name="Elbow Connector 98"/>
          <p:cNvCxnSpPr/>
          <p:nvPr/>
        </p:nvCxnSpPr>
        <p:spPr bwMode="auto">
          <a:xfrm>
            <a:off x="8446769" y="443707"/>
            <a:ext cx="2" cy="1"/>
          </a:xfrm>
          <a:prstGeom prst="bentConnector3">
            <a:avLst/>
          </a:prstGeom>
          <a:solidFill>
            <a:srgbClr val="6699FF">
              <a:alpha val="70000"/>
            </a:srgbClr>
          </a:solidFill>
          <a:ln w="9525" cap="flat" cmpd="sng" algn="ctr">
            <a:noFill/>
            <a:prstDash val="solid"/>
            <a:round/>
            <a:headEnd type="none" w="med" len="med"/>
            <a:tailEnd type="none" w="med" len="med"/>
          </a:ln>
          <a:effectLst/>
        </p:spPr>
      </p:cxnSp>
      <p:sp>
        <p:nvSpPr>
          <p:cNvPr id="103" name="Line Callout 1 (Accent Bar) 102"/>
          <p:cNvSpPr/>
          <p:nvPr/>
        </p:nvSpPr>
        <p:spPr bwMode="auto">
          <a:xfrm>
            <a:off x="4171950" y="7395001"/>
            <a:ext cx="1295400" cy="415499"/>
          </a:xfrm>
          <a:prstGeom prst="accentCallout1">
            <a:avLst>
              <a:gd name="adj1" fmla="val 55429"/>
              <a:gd name="adj2" fmla="val 109314"/>
              <a:gd name="adj3" fmla="val 621419"/>
              <a:gd name="adj4" fmla="val 569020"/>
            </a:avLst>
          </a:prstGeom>
          <a:solidFill>
            <a:srgbClr val="FFC000">
              <a:alpha val="55000"/>
            </a:srgbClr>
          </a:solidFill>
          <a:ln w="95250" cap="flat" cmpd="sng" algn="ctr">
            <a:solidFill>
              <a:srgbClr val="FFC000"/>
            </a:solidFill>
            <a:prstDash val="dashDot"/>
            <a:round/>
            <a:headEnd type="none" w="med" len="med"/>
            <a:tailEnd type="stealth"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4389438" rtl="0" eaLnBrk="1" fontAlgn="base" latinLnBrk="0" hangingPunct="1">
              <a:lnSpc>
                <a:spcPct val="100000"/>
              </a:lnSpc>
              <a:spcBef>
                <a:spcPct val="50000"/>
              </a:spcBef>
              <a:spcAft>
                <a:spcPct val="0"/>
              </a:spcAft>
              <a:buClrTx/>
              <a:buSzTx/>
              <a:buFontTx/>
              <a:buNone/>
              <a:tabLst/>
            </a:pPr>
            <a:endParaRPr kumimoji="0" lang="en-US" sz="7500" b="1" i="0" u="none" strike="noStrike" cap="none" normalizeH="0" baseline="0" smtClean="0">
              <a:ln>
                <a:noFill/>
              </a:ln>
              <a:solidFill>
                <a:schemeClr val="tx1"/>
              </a:solidFill>
              <a:effectLst/>
              <a:latin typeface="Arial" charset="0"/>
            </a:endParaRPr>
          </a:p>
        </p:txBody>
      </p:sp>
      <p:sp>
        <p:nvSpPr>
          <p:cNvPr id="3" name="TextBox 2"/>
          <p:cNvSpPr txBox="1"/>
          <p:nvPr/>
        </p:nvSpPr>
        <p:spPr>
          <a:xfrm>
            <a:off x="17662728" y="9678214"/>
            <a:ext cx="6267450" cy="2677656"/>
          </a:xfrm>
          <a:prstGeom prst="rect">
            <a:avLst/>
          </a:prstGeom>
          <a:solidFill>
            <a:schemeClr val="bg1">
              <a:lumMod val="75000"/>
            </a:schemeClr>
          </a:solidFill>
        </p:spPr>
        <p:txBody>
          <a:bodyPr wrap="square" rtlCol="0">
            <a:spAutoFit/>
          </a:bodyPr>
          <a:lstStyle/>
          <a:p>
            <a:r>
              <a:rPr lang="en-US" sz="2400" b="0" dirty="0" smtClean="0">
                <a:latin typeface="Book Antiqua" pitchFamily="18" charset="0"/>
              </a:rPr>
              <a:t>“when radical inequalities exist, it is unfair for people in states with far more than enough to expect people in states with less than enough to turn their attention away from their own problems in order to cooperate with the much better-off in solving their problems” –Henry </a:t>
            </a:r>
            <a:r>
              <a:rPr lang="en-US" sz="2400" b="0" dirty="0" err="1" smtClean="0">
                <a:latin typeface="Book Antiqua" pitchFamily="18" charset="0"/>
              </a:rPr>
              <a:t>Shue</a:t>
            </a:r>
            <a:r>
              <a:rPr lang="en-US" sz="2400" b="0" dirty="0" smtClean="0">
                <a:latin typeface="Book Antiqua" pitchFamily="18" charset="0"/>
              </a:rPr>
              <a:t> (1999)</a:t>
            </a:r>
            <a:endParaRPr lang="en-US" sz="2400" b="0" dirty="0">
              <a:latin typeface="Book Antiqua" pitchFamily="18" charset="0"/>
            </a:endParaRPr>
          </a:p>
        </p:txBody>
      </p:sp>
      <p:pic>
        <p:nvPicPr>
          <p:cNvPr id="7" name="Picture 6"/>
          <p:cNvPicPr>
            <a:picLocks noChangeAspect="1"/>
          </p:cNvPicPr>
          <p:nvPr/>
        </p:nvPicPr>
        <p:blipFill rotWithShape="1">
          <a:blip r:embed="rId15" cstate="print">
            <a:extLst>
              <a:ext uri="{28A0092B-C50C-407E-A947-70E740481C1C}">
                <a14:useLocalDpi xmlns:a14="http://schemas.microsoft.com/office/drawing/2010/main" val="0"/>
              </a:ext>
            </a:extLst>
          </a:blip>
          <a:srcRect t="9208" b="-2794"/>
          <a:stretch/>
        </p:blipFill>
        <p:spPr>
          <a:xfrm>
            <a:off x="1341618" y="26898600"/>
            <a:ext cx="6964181" cy="4888105"/>
          </a:xfrm>
          <a:prstGeom prst="rect">
            <a:avLst/>
          </a:prstGeom>
        </p:spPr>
      </p:pic>
      <p:sp>
        <p:nvSpPr>
          <p:cNvPr id="8" name="TextBox 7"/>
          <p:cNvSpPr txBox="1"/>
          <p:nvPr/>
        </p:nvSpPr>
        <p:spPr>
          <a:xfrm>
            <a:off x="1341618" y="26905803"/>
            <a:ext cx="6964181" cy="830997"/>
          </a:xfrm>
          <a:prstGeom prst="rect">
            <a:avLst/>
          </a:prstGeom>
          <a:noFill/>
        </p:spPr>
        <p:txBody>
          <a:bodyPr wrap="square" rtlCol="0">
            <a:spAutoFit/>
          </a:bodyPr>
          <a:lstStyle/>
          <a:p>
            <a:r>
              <a:rPr lang="en-US" sz="2400" b="0" dirty="0" smtClean="0">
                <a:latin typeface="Book Antiqua" pitchFamily="18" charset="0"/>
              </a:rPr>
              <a:t>Photograph taken in October 2011near Fort Portal, Uganda</a:t>
            </a:r>
            <a:endParaRPr lang="en-US" sz="2400" b="0" dirty="0">
              <a:latin typeface="Book Antiqua" pitchFamily="18" charset="0"/>
            </a:endParaRPr>
          </a:p>
        </p:txBody>
      </p:sp>
      <p:pic>
        <p:nvPicPr>
          <p:cNvPr id="1026"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378807" y="1836312"/>
            <a:ext cx="805815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99FF">
            <a:alpha val="70000"/>
          </a:srgbClr>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342900" marR="0" indent="-342900" algn="l" defTabSz="4389438" rtl="0" eaLnBrk="1" fontAlgn="base" latinLnBrk="0" hangingPunct="1">
          <a:lnSpc>
            <a:spcPct val="100000"/>
          </a:lnSpc>
          <a:spcBef>
            <a:spcPct val="50000"/>
          </a:spcBef>
          <a:spcAft>
            <a:spcPct val="0"/>
          </a:spcAft>
          <a:buClrTx/>
          <a:buSzTx/>
          <a:buFontTx/>
          <a:buNone/>
          <a:tabLst/>
          <a:defRPr kumimoji="0" lang="en-US" sz="75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6699FF">
            <a:alpha val="70000"/>
          </a:srgbClr>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342900" marR="0" indent="-342900" algn="l" defTabSz="4389438" rtl="0" eaLnBrk="1" fontAlgn="base" latinLnBrk="0" hangingPunct="1">
          <a:lnSpc>
            <a:spcPct val="100000"/>
          </a:lnSpc>
          <a:spcBef>
            <a:spcPct val="50000"/>
          </a:spcBef>
          <a:spcAft>
            <a:spcPct val="0"/>
          </a:spcAft>
          <a:buClrTx/>
          <a:buSzTx/>
          <a:buFontTx/>
          <a:buNone/>
          <a:tabLst/>
          <a:defRPr kumimoji="0" lang="en-US" sz="75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2659</TotalTime>
  <Words>1143</Words>
  <Application>Microsoft Office PowerPoint</Application>
  <PresentationFormat>Custom</PresentationFormat>
  <Paragraphs>102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Derek</dc:creator>
  <cp:lastModifiedBy>susan</cp:lastModifiedBy>
  <cp:revision>95</cp:revision>
  <dcterms:created xsi:type="dcterms:W3CDTF">2008-04-11T16:16:50Z</dcterms:created>
  <dcterms:modified xsi:type="dcterms:W3CDTF">2012-05-09T21:35:13Z</dcterms:modified>
</cp:coreProperties>
</file>